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7" r:id="rId2"/>
    <p:sldId id="314" r:id="rId3"/>
    <p:sldId id="309" r:id="rId4"/>
    <p:sldId id="301" r:id="rId5"/>
    <p:sldId id="279" r:id="rId6"/>
    <p:sldId id="298" r:id="rId7"/>
    <p:sldId id="299" r:id="rId8"/>
    <p:sldId id="300" r:id="rId9"/>
    <p:sldId id="303" r:id="rId10"/>
    <p:sldId id="306" r:id="rId11"/>
    <p:sldId id="280" r:id="rId12"/>
    <p:sldId id="290" r:id="rId13"/>
    <p:sldId id="308" r:id="rId14"/>
    <p:sldId id="282" r:id="rId15"/>
    <p:sldId id="311" r:id="rId16"/>
    <p:sldId id="310" r:id="rId17"/>
    <p:sldId id="293" r:id="rId18"/>
    <p:sldId id="285" r:id="rId19"/>
    <p:sldId id="286" r:id="rId20"/>
    <p:sldId id="284" r:id="rId21"/>
    <p:sldId id="307" r:id="rId22"/>
    <p:sldId id="291" r:id="rId23"/>
    <p:sldId id="292" r:id="rId24"/>
    <p:sldId id="287" r:id="rId25"/>
    <p:sldId id="304" r:id="rId26"/>
    <p:sldId id="305" r:id="rId27"/>
    <p:sldId id="288" r:id="rId28"/>
    <p:sldId id="294" r:id="rId29"/>
    <p:sldId id="295" r:id="rId30"/>
    <p:sldId id="296" r:id="rId31"/>
    <p:sldId id="297" r:id="rId32"/>
    <p:sldId id="312" r:id="rId33"/>
    <p:sldId id="289" r:id="rId34"/>
    <p:sldId id="277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81" autoAdjust="0"/>
  </p:normalViewPr>
  <p:slideViewPr>
    <p:cSldViewPr snapToGrid="0" snapToObjects="1">
      <p:cViewPr>
        <p:scale>
          <a:sx n="152" d="100"/>
          <a:sy n="152" d="100"/>
        </p:scale>
        <p:origin x="48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2026-04-10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2026-04-10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Multiple time sampling for Monte Carlo ray-tracing instrument simulations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Mads Bertelsen, Peter Willendrup</a:t>
            </a:r>
          </a:p>
          <a:p>
            <a:r>
              <a:rPr lang="en-GB" dirty="0"/>
              <a:t>ICANS 2026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Mads Bertelsen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2026-04-10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BF7B8-384E-F423-5BF1-9E534BA19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B7E59B-CE87-8BD2-BAFB-088C5706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4A8F33-C8DA-DA5C-8335-32C0E09C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8621AD-ABA6-A2FC-AE18-893144E5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968B7E4-0186-953C-FA4C-375145203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9325215-12D9-4948-8969-74E07505A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DD16CDD-3565-35C0-E49F-95241F57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3EF90-E5F4-F4E4-BA61-39BD1E09215E}"/>
              </a:ext>
            </a:extLst>
          </p:cNvPr>
          <p:cNvSpPr txBox="1"/>
          <p:nvPr/>
        </p:nvSpPr>
        <p:spPr>
          <a:xfrm>
            <a:off x="2427412" y="4151705"/>
            <a:ext cx="789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666666"/>
                </a:solidFill>
              </a:rPr>
              <a:t>Even with these tricks, choppers are a problem</a:t>
            </a:r>
          </a:p>
        </p:txBody>
      </p:sp>
    </p:spTree>
    <p:extLst>
      <p:ext uri="{BB962C8B-B14F-4D97-AF65-F5344CB8AC3E}">
        <p14:creationId xmlns:p14="http://schemas.microsoft.com/office/powerpoint/2010/main" val="155441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CF8E1-FB9B-2B81-FAAE-66DE90115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390C43-0A97-98D7-B132-33498DB9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0E4F676-9FBD-E2FA-7B81-F0EE8BB8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10F1A11-4A5F-4325-373A-D05A9098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902844-675A-364B-26DE-D12EBE0B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No solution for choppers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BFC1A1-84CD-C2FB-F01B-E2CE6A6A0D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9338700D-A748-AB6A-86B2-F1ED8975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07B863-FE87-B2C8-18CD-9FE468C0791D}"/>
              </a:ext>
            </a:extLst>
          </p:cNvPr>
          <p:cNvCxnSpPr>
            <a:cxnSpLocks/>
          </p:cNvCxnSpPr>
          <p:nvPr/>
        </p:nvCxnSpPr>
        <p:spPr>
          <a:xfrm>
            <a:off x="2777422" y="4696612"/>
            <a:ext cx="0" cy="69524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hape 743">
            <a:extLst>
              <a:ext uri="{FF2B5EF4-FFF2-40B4-BE49-F238E27FC236}">
                <a16:creationId xmlns:a16="http://schemas.microsoft.com/office/drawing/2014/main" id="{77A7F92F-8784-1FF5-3614-7ABCBCE3A5EA}"/>
              </a:ext>
            </a:extLst>
          </p:cNvPr>
          <p:cNvSpPr/>
          <p:nvPr/>
        </p:nvSpPr>
        <p:spPr>
          <a:xfrm>
            <a:off x="9081567" y="1535572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1" name="Shape 744">
            <a:extLst>
              <a:ext uri="{FF2B5EF4-FFF2-40B4-BE49-F238E27FC236}">
                <a16:creationId xmlns:a16="http://schemas.microsoft.com/office/drawing/2014/main" id="{50722F9B-389C-DEAB-06A2-01395A79C792}"/>
              </a:ext>
            </a:extLst>
          </p:cNvPr>
          <p:cNvSpPr/>
          <p:nvPr/>
        </p:nvSpPr>
        <p:spPr>
          <a:xfrm>
            <a:off x="9082938" y="1538040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745">
            <a:extLst>
              <a:ext uri="{FF2B5EF4-FFF2-40B4-BE49-F238E27FC236}">
                <a16:creationId xmlns:a16="http://schemas.microsoft.com/office/drawing/2014/main" id="{D5F34309-5D42-0DE1-BC26-692CD696BFD5}"/>
              </a:ext>
            </a:extLst>
          </p:cNvPr>
          <p:cNvSpPr/>
          <p:nvPr/>
        </p:nvSpPr>
        <p:spPr>
          <a:xfrm>
            <a:off x="9179809" y="1970459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746">
            <a:extLst>
              <a:ext uri="{FF2B5EF4-FFF2-40B4-BE49-F238E27FC236}">
                <a16:creationId xmlns:a16="http://schemas.microsoft.com/office/drawing/2014/main" id="{C901DFA0-DE27-4F12-09D8-82AB35762334}"/>
              </a:ext>
            </a:extLst>
          </p:cNvPr>
          <p:cNvSpPr/>
          <p:nvPr/>
        </p:nvSpPr>
        <p:spPr>
          <a:xfrm>
            <a:off x="9217922" y="2096024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4" name="Shape 843">
            <a:extLst>
              <a:ext uri="{FF2B5EF4-FFF2-40B4-BE49-F238E27FC236}">
                <a16:creationId xmlns:a16="http://schemas.microsoft.com/office/drawing/2014/main" id="{90EAA5A2-16F9-10E3-AB15-6304988EE387}"/>
              </a:ext>
            </a:extLst>
          </p:cNvPr>
          <p:cNvSpPr/>
          <p:nvPr/>
        </p:nvSpPr>
        <p:spPr>
          <a:xfrm>
            <a:off x="9372121" y="2145242"/>
            <a:ext cx="213372" cy="46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" name="Shape 844">
            <a:extLst>
              <a:ext uri="{FF2B5EF4-FFF2-40B4-BE49-F238E27FC236}">
                <a16:creationId xmlns:a16="http://schemas.microsoft.com/office/drawing/2014/main" id="{0978A6CB-CFFC-DE3F-3BBB-04AF12494BFC}"/>
              </a:ext>
            </a:extLst>
          </p:cNvPr>
          <p:cNvSpPr/>
          <p:nvPr/>
        </p:nvSpPr>
        <p:spPr>
          <a:xfrm>
            <a:off x="9491456" y="2214280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" name="Shape 845">
            <a:extLst>
              <a:ext uri="{FF2B5EF4-FFF2-40B4-BE49-F238E27FC236}">
                <a16:creationId xmlns:a16="http://schemas.microsoft.com/office/drawing/2014/main" id="{31119130-930A-4021-E7AB-5B7A2DB40843}"/>
              </a:ext>
            </a:extLst>
          </p:cNvPr>
          <p:cNvSpPr/>
          <p:nvPr/>
        </p:nvSpPr>
        <p:spPr>
          <a:xfrm flipH="1" flipV="1">
            <a:off x="9331423" y="2118915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" name="Shape 741">
            <a:extLst>
              <a:ext uri="{FF2B5EF4-FFF2-40B4-BE49-F238E27FC236}">
                <a16:creationId xmlns:a16="http://schemas.microsoft.com/office/drawing/2014/main" id="{0774B228-65AA-D60A-6CA3-E9E6370A02FD}"/>
              </a:ext>
            </a:extLst>
          </p:cNvPr>
          <p:cNvSpPr/>
          <p:nvPr/>
        </p:nvSpPr>
        <p:spPr>
          <a:xfrm rot="10800000">
            <a:off x="2962165" y="3941874"/>
            <a:ext cx="547610" cy="15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62" y="16"/>
                  <a:pt x="1324" y="83"/>
                  <a:pt x="1985" y="210"/>
                </a:cubicBezTo>
                <a:cubicBezTo>
                  <a:pt x="8588" y="1473"/>
                  <a:pt x="14955" y="9122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" name="Shape 742">
            <a:extLst>
              <a:ext uri="{FF2B5EF4-FFF2-40B4-BE49-F238E27FC236}">
                <a16:creationId xmlns:a16="http://schemas.microsoft.com/office/drawing/2014/main" id="{B729E39E-75F6-0F72-F88C-F26F4A7E4C76}"/>
              </a:ext>
            </a:extLst>
          </p:cNvPr>
          <p:cNvSpPr/>
          <p:nvPr/>
        </p:nvSpPr>
        <p:spPr>
          <a:xfrm flipH="1">
            <a:off x="2962165" y="3511568"/>
            <a:ext cx="549805" cy="156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1" extrusionOk="0">
                <a:moveTo>
                  <a:pt x="0" y="20"/>
                </a:moveTo>
                <a:cubicBezTo>
                  <a:pt x="664" y="-19"/>
                  <a:pt x="1329" y="-4"/>
                  <a:pt x="1993" y="80"/>
                </a:cubicBezTo>
                <a:cubicBezTo>
                  <a:pt x="8558" y="913"/>
                  <a:pt x="15018" y="8338"/>
                  <a:pt x="21600" y="21581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9" name="Shape 743">
            <a:extLst>
              <a:ext uri="{FF2B5EF4-FFF2-40B4-BE49-F238E27FC236}">
                <a16:creationId xmlns:a16="http://schemas.microsoft.com/office/drawing/2014/main" id="{63B92C85-F1E1-908A-44AF-54E9D29C5CF6}"/>
              </a:ext>
            </a:extLst>
          </p:cNvPr>
          <p:cNvSpPr/>
          <p:nvPr/>
        </p:nvSpPr>
        <p:spPr>
          <a:xfrm>
            <a:off x="2641067" y="2880407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20" name="Shape 744">
            <a:extLst>
              <a:ext uri="{FF2B5EF4-FFF2-40B4-BE49-F238E27FC236}">
                <a16:creationId xmlns:a16="http://schemas.microsoft.com/office/drawing/2014/main" id="{0D25C32E-E5F9-1140-DC97-B7B60B7B8D6F}"/>
              </a:ext>
            </a:extLst>
          </p:cNvPr>
          <p:cNvSpPr/>
          <p:nvPr/>
        </p:nvSpPr>
        <p:spPr>
          <a:xfrm>
            <a:off x="2642438" y="2882875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745">
            <a:extLst>
              <a:ext uri="{FF2B5EF4-FFF2-40B4-BE49-F238E27FC236}">
                <a16:creationId xmlns:a16="http://schemas.microsoft.com/office/drawing/2014/main" id="{6D762267-770B-2017-0232-9FEBE7B36CDD}"/>
              </a:ext>
            </a:extLst>
          </p:cNvPr>
          <p:cNvSpPr/>
          <p:nvPr/>
        </p:nvSpPr>
        <p:spPr>
          <a:xfrm>
            <a:off x="2739309" y="3315294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746">
            <a:extLst>
              <a:ext uri="{FF2B5EF4-FFF2-40B4-BE49-F238E27FC236}">
                <a16:creationId xmlns:a16="http://schemas.microsoft.com/office/drawing/2014/main" id="{217ABFE0-915B-2685-D489-FC2AE7551859}"/>
              </a:ext>
            </a:extLst>
          </p:cNvPr>
          <p:cNvSpPr/>
          <p:nvPr/>
        </p:nvSpPr>
        <p:spPr>
          <a:xfrm>
            <a:off x="2777422" y="3440859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23" name="Shape 748">
            <a:extLst>
              <a:ext uri="{FF2B5EF4-FFF2-40B4-BE49-F238E27FC236}">
                <a16:creationId xmlns:a16="http://schemas.microsoft.com/office/drawing/2014/main" id="{635D5B9A-0F82-4943-D800-7FC7647345DD}"/>
              </a:ext>
            </a:extLst>
          </p:cNvPr>
          <p:cNvSpPr/>
          <p:nvPr/>
        </p:nvSpPr>
        <p:spPr>
          <a:xfrm>
            <a:off x="1892056" y="3513637"/>
            <a:ext cx="960575" cy="606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36" y="14"/>
                </a:moveTo>
                <a:cubicBezTo>
                  <a:pt x="3688" y="-84"/>
                  <a:pt x="7338" y="314"/>
                  <a:pt x="10931" y="1202"/>
                </a:cubicBezTo>
                <a:cubicBezTo>
                  <a:pt x="14575" y="2103"/>
                  <a:pt x="18143" y="3503"/>
                  <a:pt x="21580" y="5381"/>
                </a:cubicBezTo>
                <a:lnTo>
                  <a:pt x="21600" y="15367"/>
                </a:lnTo>
                <a:cubicBezTo>
                  <a:pt x="18726" y="16967"/>
                  <a:pt x="15767" y="18267"/>
                  <a:pt x="12748" y="19252"/>
                </a:cubicBezTo>
                <a:cubicBezTo>
                  <a:pt x="8569" y="20617"/>
                  <a:pt x="4296" y="21376"/>
                  <a:pt x="0" y="21516"/>
                </a:cubicBezTo>
                <a:lnTo>
                  <a:pt x="36" y="1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4" name="Shape 749">
            <a:extLst>
              <a:ext uri="{FF2B5EF4-FFF2-40B4-BE49-F238E27FC236}">
                <a16:creationId xmlns:a16="http://schemas.microsoft.com/office/drawing/2014/main" id="{12643F47-EAE7-41D1-709B-365383566B4F}"/>
              </a:ext>
            </a:extLst>
          </p:cNvPr>
          <p:cNvSpPr/>
          <p:nvPr/>
        </p:nvSpPr>
        <p:spPr>
          <a:xfrm rot="10800000" flipH="1">
            <a:off x="1643146" y="3941874"/>
            <a:ext cx="1226790" cy="16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45" extrusionOk="0">
                <a:moveTo>
                  <a:pt x="0" y="803"/>
                </a:moveTo>
                <a:cubicBezTo>
                  <a:pt x="463" y="597"/>
                  <a:pt x="927" y="431"/>
                  <a:pt x="1390" y="305"/>
                </a:cubicBezTo>
                <a:cubicBezTo>
                  <a:pt x="8211" y="-1555"/>
                  <a:pt x="15026" y="5102"/>
                  <a:pt x="21600" y="20045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5" name="Shape 851">
            <a:extLst>
              <a:ext uri="{FF2B5EF4-FFF2-40B4-BE49-F238E27FC236}">
                <a16:creationId xmlns:a16="http://schemas.microsoft.com/office/drawing/2014/main" id="{7B2F8B4B-6EC4-74CC-AEC4-C2B8DE837589}"/>
              </a:ext>
            </a:extLst>
          </p:cNvPr>
          <p:cNvSpPr/>
          <p:nvPr/>
        </p:nvSpPr>
        <p:spPr>
          <a:xfrm>
            <a:off x="3517690" y="3003073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0" y="20729"/>
                </a:moveTo>
                <a:cubicBezTo>
                  <a:pt x="10626" y="21600"/>
                  <a:pt x="17826" y="1469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" name="Shape 751">
            <a:extLst>
              <a:ext uri="{FF2B5EF4-FFF2-40B4-BE49-F238E27FC236}">
                <a16:creationId xmlns:a16="http://schemas.microsoft.com/office/drawing/2014/main" id="{14D785BC-DC00-8EB9-C8E2-E29BEBC654E8}"/>
              </a:ext>
            </a:extLst>
          </p:cNvPr>
          <p:cNvSpPr/>
          <p:nvPr/>
        </p:nvSpPr>
        <p:spPr>
          <a:xfrm>
            <a:off x="8111436" y="2197014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" name="Shape 752">
            <a:extLst>
              <a:ext uri="{FF2B5EF4-FFF2-40B4-BE49-F238E27FC236}">
                <a16:creationId xmlns:a16="http://schemas.microsoft.com/office/drawing/2014/main" id="{F055ABA4-1021-AA10-F799-B5D788CFF937}"/>
              </a:ext>
            </a:extLst>
          </p:cNvPr>
          <p:cNvSpPr/>
          <p:nvPr/>
        </p:nvSpPr>
        <p:spPr>
          <a:xfrm rot="10800000" flipH="1">
            <a:off x="8119086" y="2606568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" name="Shape 753">
            <a:extLst>
              <a:ext uri="{FF2B5EF4-FFF2-40B4-BE49-F238E27FC236}">
                <a16:creationId xmlns:a16="http://schemas.microsoft.com/office/drawing/2014/main" id="{AEC00523-E2E7-C8E0-2DE4-75D7D025E3D7}"/>
              </a:ext>
            </a:extLst>
          </p:cNvPr>
          <p:cNvSpPr/>
          <p:nvPr/>
        </p:nvSpPr>
        <p:spPr>
          <a:xfrm>
            <a:off x="9786963" y="2593775"/>
            <a:ext cx="474783" cy="1423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755">
            <a:extLst>
              <a:ext uri="{FF2B5EF4-FFF2-40B4-BE49-F238E27FC236}">
                <a16:creationId xmlns:a16="http://schemas.microsoft.com/office/drawing/2014/main" id="{A6F9E752-D685-215D-D8A3-D7C8C4966A8B}"/>
              </a:ext>
            </a:extLst>
          </p:cNvPr>
          <p:cNvSpPr/>
          <p:nvPr/>
        </p:nvSpPr>
        <p:spPr>
          <a:xfrm flipV="1">
            <a:off x="9787635" y="2229477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1" name="Shape 756">
            <a:extLst>
              <a:ext uri="{FF2B5EF4-FFF2-40B4-BE49-F238E27FC236}">
                <a16:creationId xmlns:a16="http://schemas.microsoft.com/office/drawing/2014/main" id="{34B2C9A6-37C7-E63E-21D1-4A4EB63E3AED}"/>
              </a:ext>
            </a:extLst>
          </p:cNvPr>
          <p:cNvSpPr/>
          <p:nvPr/>
        </p:nvSpPr>
        <p:spPr>
          <a:xfrm flipV="1">
            <a:off x="10261746" y="2241514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9" name="Shape 754">
            <a:extLst>
              <a:ext uri="{FF2B5EF4-FFF2-40B4-BE49-F238E27FC236}">
                <a16:creationId xmlns:a16="http://schemas.microsoft.com/office/drawing/2014/main" id="{9FE99FE0-18C1-8399-A915-38F8FB0E29B3}"/>
              </a:ext>
            </a:extLst>
          </p:cNvPr>
          <p:cNvSpPr/>
          <p:nvPr/>
        </p:nvSpPr>
        <p:spPr>
          <a:xfrm>
            <a:off x="9784207" y="2161155"/>
            <a:ext cx="467724" cy="14026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6948DB5-B4E9-708F-EDF7-9335AA9BB2E1}"/>
              </a:ext>
            </a:extLst>
          </p:cNvPr>
          <p:cNvGrpSpPr/>
          <p:nvPr/>
        </p:nvGrpSpPr>
        <p:grpSpPr>
          <a:xfrm>
            <a:off x="9667595" y="1034812"/>
            <a:ext cx="702572" cy="1339387"/>
            <a:chOff x="9557053" y="1255114"/>
            <a:chExt cx="917853" cy="1096185"/>
          </a:xfrm>
        </p:grpSpPr>
        <p:sp>
          <p:nvSpPr>
            <p:cNvPr id="32" name="Shape 757">
              <a:extLst>
                <a:ext uri="{FF2B5EF4-FFF2-40B4-BE49-F238E27FC236}">
                  <a16:creationId xmlns:a16="http://schemas.microsoft.com/office/drawing/2014/main" id="{38CC8C49-64EA-C095-DA14-D9F0E73266D3}"/>
                </a:ext>
              </a:extLst>
            </p:cNvPr>
            <p:cNvSpPr/>
            <p:nvPr/>
          </p:nvSpPr>
          <p:spPr>
            <a:xfrm>
              <a:off x="9559909" y="2134992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 758">
              <a:extLst>
                <a:ext uri="{FF2B5EF4-FFF2-40B4-BE49-F238E27FC236}">
                  <a16:creationId xmlns:a16="http://schemas.microsoft.com/office/drawing/2014/main" id="{1169944E-C417-3969-24CA-CE1946B2E3B7}"/>
                </a:ext>
              </a:extLst>
            </p:cNvPr>
            <p:cNvSpPr/>
            <p:nvPr/>
          </p:nvSpPr>
          <p:spPr>
            <a:xfrm flipV="1">
              <a:off x="10474906" y="1363267"/>
              <a:ext cx="0" cy="868022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34" name="Shape 759">
              <a:extLst>
                <a:ext uri="{FF2B5EF4-FFF2-40B4-BE49-F238E27FC236}">
                  <a16:creationId xmlns:a16="http://schemas.microsoft.com/office/drawing/2014/main" id="{3A045CAF-ED1B-9B93-B50A-3D6B8059B2DE}"/>
                </a:ext>
              </a:extLst>
            </p:cNvPr>
            <p:cNvSpPr/>
            <p:nvPr/>
          </p:nvSpPr>
          <p:spPr>
            <a:xfrm flipV="1">
              <a:off x="9557053" y="1386475"/>
              <a:ext cx="0" cy="85116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35" name="Shape 760">
              <a:extLst>
                <a:ext uri="{FF2B5EF4-FFF2-40B4-BE49-F238E27FC236}">
                  <a16:creationId xmlns:a16="http://schemas.microsoft.com/office/drawing/2014/main" id="{3B3B5551-F591-E68F-E192-A7AE789FCA7B}"/>
                </a:ext>
              </a:extLst>
            </p:cNvPr>
            <p:cNvSpPr/>
            <p:nvPr/>
          </p:nvSpPr>
          <p:spPr>
            <a:xfrm>
              <a:off x="9559909" y="1255114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6" name="Shape 762">
            <a:extLst>
              <a:ext uri="{FF2B5EF4-FFF2-40B4-BE49-F238E27FC236}">
                <a16:creationId xmlns:a16="http://schemas.microsoft.com/office/drawing/2014/main" id="{2E2BF8D0-9EB6-501D-9762-E7C65D2A2902}"/>
              </a:ext>
            </a:extLst>
          </p:cNvPr>
          <p:cNvSpPr/>
          <p:nvPr/>
        </p:nvSpPr>
        <p:spPr>
          <a:xfrm>
            <a:off x="10993718" y="2276501"/>
            <a:ext cx="386070" cy="1056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2"/>
                </a:moveTo>
                <a:lnTo>
                  <a:pt x="20159" y="0"/>
                </a:lnTo>
                <a:lnTo>
                  <a:pt x="21600" y="15660"/>
                </a:lnTo>
                <a:lnTo>
                  <a:pt x="1086" y="21600"/>
                </a:lnTo>
                <a:lnTo>
                  <a:pt x="0" y="1442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7" name="Shape 817">
            <a:extLst>
              <a:ext uri="{FF2B5EF4-FFF2-40B4-BE49-F238E27FC236}">
                <a16:creationId xmlns:a16="http://schemas.microsoft.com/office/drawing/2014/main" id="{BDA472D3-2AFC-92AF-B292-1C717BD7FC41}"/>
              </a:ext>
            </a:extLst>
          </p:cNvPr>
          <p:cNvSpPr/>
          <p:nvPr/>
        </p:nvSpPr>
        <p:spPr>
          <a:xfrm>
            <a:off x="1207492" y="3535195"/>
            <a:ext cx="99601" cy="53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4" y="21600"/>
                </a:moveTo>
                <a:lnTo>
                  <a:pt x="21600" y="18292"/>
                </a:lnTo>
                <a:lnTo>
                  <a:pt x="20301" y="0"/>
                </a:lnTo>
                <a:lnTo>
                  <a:pt x="0" y="1969"/>
                </a:lnTo>
                <a:lnTo>
                  <a:pt x="524" y="21600"/>
                </a:lnTo>
                <a:close/>
              </a:path>
            </a:pathLst>
          </a:custGeom>
          <a:ln w="2286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8" name="Shape 818">
            <a:extLst>
              <a:ext uri="{FF2B5EF4-FFF2-40B4-BE49-F238E27FC236}">
                <a16:creationId xmlns:a16="http://schemas.microsoft.com/office/drawing/2014/main" id="{F9AA3E4D-6B50-44B1-BF61-E33718CD85A2}"/>
              </a:ext>
            </a:extLst>
          </p:cNvPr>
          <p:cNvSpPr/>
          <p:nvPr/>
        </p:nvSpPr>
        <p:spPr>
          <a:xfrm flipV="1">
            <a:off x="10019025" y="2404577"/>
            <a:ext cx="962481" cy="12654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9" name="Shape 820">
            <a:extLst>
              <a:ext uri="{FF2B5EF4-FFF2-40B4-BE49-F238E27FC236}">
                <a16:creationId xmlns:a16="http://schemas.microsoft.com/office/drawing/2014/main" id="{4EB0D829-D3C3-9B33-FA66-BAB8CB99F626}"/>
              </a:ext>
            </a:extLst>
          </p:cNvPr>
          <p:cNvSpPr/>
          <p:nvPr/>
        </p:nvSpPr>
        <p:spPr>
          <a:xfrm>
            <a:off x="7280639" y="2249590"/>
            <a:ext cx="2738387" cy="27622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0" name="Shape 821">
            <a:extLst>
              <a:ext uri="{FF2B5EF4-FFF2-40B4-BE49-F238E27FC236}">
                <a16:creationId xmlns:a16="http://schemas.microsoft.com/office/drawing/2014/main" id="{FA5259B7-73DB-59FC-8186-9E71B5F9DB69}"/>
              </a:ext>
            </a:extLst>
          </p:cNvPr>
          <p:cNvSpPr/>
          <p:nvPr/>
        </p:nvSpPr>
        <p:spPr>
          <a:xfrm flipV="1">
            <a:off x="3840132" y="2244279"/>
            <a:ext cx="3464279" cy="184419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1" name="Shape 822">
            <a:extLst>
              <a:ext uri="{FF2B5EF4-FFF2-40B4-BE49-F238E27FC236}">
                <a16:creationId xmlns:a16="http://schemas.microsoft.com/office/drawing/2014/main" id="{0376BEB9-0F9A-B91D-4225-F6335A47E4D5}"/>
              </a:ext>
            </a:extLst>
          </p:cNvPr>
          <p:cNvSpPr/>
          <p:nvPr/>
        </p:nvSpPr>
        <p:spPr>
          <a:xfrm flipH="1" flipV="1">
            <a:off x="2509672" y="3593432"/>
            <a:ext cx="1353372" cy="49621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2" name="Shape 823">
            <a:extLst>
              <a:ext uri="{FF2B5EF4-FFF2-40B4-BE49-F238E27FC236}">
                <a16:creationId xmlns:a16="http://schemas.microsoft.com/office/drawing/2014/main" id="{727EEC4B-53D2-F269-7EDB-99F1999E0DCB}"/>
              </a:ext>
            </a:extLst>
          </p:cNvPr>
          <p:cNvSpPr/>
          <p:nvPr/>
        </p:nvSpPr>
        <p:spPr>
          <a:xfrm flipH="1" flipV="1">
            <a:off x="1261119" y="3580524"/>
            <a:ext cx="1255494" cy="1526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3" name="Shape 824">
            <a:extLst>
              <a:ext uri="{FF2B5EF4-FFF2-40B4-BE49-F238E27FC236}">
                <a16:creationId xmlns:a16="http://schemas.microsoft.com/office/drawing/2014/main" id="{17C7E612-467E-4E32-6105-088621355243}"/>
              </a:ext>
            </a:extLst>
          </p:cNvPr>
          <p:cNvSpPr/>
          <p:nvPr/>
        </p:nvSpPr>
        <p:spPr>
          <a:xfrm>
            <a:off x="10054549" y="2635571"/>
            <a:ext cx="934605" cy="54034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4" name="Shape 826">
            <a:extLst>
              <a:ext uri="{FF2B5EF4-FFF2-40B4-BE49-F238E27FC236}">
                <a16:creationId xmlns:a16="http://schemas.microsoft.com/office/drawing/2014/main" id="{6F9ECC97-942F-034A-AE82-FCD96D9A6E6F}"/>
              </a:ext>
            </a:extLst>
          </p:cNvPr>
          <p:cNvSpPr/>
          <p:nvPr/>
        </p:nvSpPr>
        <p:spPr>
          <a:xfrm flipV="1">
            <a:off x="7896619" y="2434624"/>
            <a:ext cx="2207135" cy="33148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5" name="Shape 827">
            <a:extLst>
              <a:ext uri="{FF2B5EF4-FFF2-40B4-BE49-F238E27FC236}">
                <a16:creationId xmlns:a16="http://schemas.microsoft.com/office/drawing/2014/main" id="{22B1094A-4806-2380-DB7B-3AD99BDE2727}"/>
              </a:ext>
            </a:extLst>
          </p:cNvPr>
          <p:cNvSpPr/>
          <p:nvPr/>
        </p:nvSpPr>
        <p:spPr>
          <a:xfrm flipH="1" flipV="1">
            <a:off x="6031381" y="2670126"/>
            <a:ext cx="1865247" cy="9598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6" name="Shape 828">
            <a:extLst>
              <a:ext uri="{FF2B5EF4-FFF2-40B4-BE49-F238E27FC236}">
                <a16:creationId xmlns:a16="http://schemas.microsoft.com/office/drawing/2014/main" id="{1BDF527B-A241-8A30-CF2B-641E74371E19}"/>
              </a:ext>
            </a:extLst>
          </p:cNvPr>
          <p:cNvSpPr/>
          <p:nvPr/>
        </p:nvSpPr>
        <p:spPr>
          <a:xfrm flipV="1">
            <a:off x="5726447" y="2669964"/>
            <a:ext cx="304934" cy="88357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7" name="Shape 829">
            <a:extLst>
              <a:ext uri="{FF2B5EF4-FFF2-40B4-BE49-F238E27FC236}">
                <a16:creationId xmlns:a16="http://schemas.microsoft.com/office/drawing/2014/main" id="{5E878164-34E8-5B2C-C6A6-DAF1B080053D}"/>
              </a:ext>
            </a:extLst>
          </p:cNvPr>
          <p:cNvSpPr/>
          <p:nvPr/>
        </p:nvSpPr>
        <p:spPr>
          <a:xfrm flipH="1">
            <a:off x="3363878" y="3548790"/>
            <a:ext cx="2362569" cy="511763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8" name="Shape 830">
            <a:extLst>
              <a:ext uri="{FF2B5EF4-FFF2-40B4-BE49-F238E27FC236}">
                <a16:creationId xmlns:a16="http://schemas.microsoft.com/office/drawing/2014/main" id="{1F7F2137-A7D6-32E3-3AFC-6D3A8206B8A3}"/>
              </a:ext>
            </a:extLst>
          </p:cNvPr>
          <p:cNvSpPr/>
          <p:nvPr/>
        </p:nvSpPr>
        <p:spPr>
          <a:xfrm>
            <a:off x="2741577" y="3643099"/>
            <a:ext cx="621662" cy="42131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9" name="Shape 831">
            <a:extLst>
              <a:ext uri="{FF2B5EF4-FFF2-40B4-BE49-F238E27FC236}">
                <a16:creationId xmlns:a16="http://schemas.microsoft.com/office/drawing/2014/main" id="{4D1C818B-000E-42BC-1FD3-740D9C561589}"/>
              </a:ext>
            </a:extLst>
          </p:cNvPr>
          <p:cNvSpPr/>
          <p:nvPr/>
        </p:nvSpPr>
        <p:spPr>
          <a:xfrm flipV="1">
            <a:off x="1241373" y="3647560"/>
            <a:ext cx="1503919" cy="24375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0" name="Shape 832">
            <a:extLst>
              <a:ext uri="{FF2B5EF4-FFF2-40B4-BE49-F238E27FC236}">
                <a16:creationId xmlns:a16="http://schemas.microsoft.com/office/drawing/2014/main" id="{29906E6E-F6F6-8762-5317-5F8BB3F2D2B5}"/>
              </a:ext>
            </a:extLst>
          </p:cNvPr>
          <p:cNvSpPr/>
          <p:nvPr/>
        </p:nvSpPr>
        <p:spPr>
          <a:xfrm>
            <a:off x="1643146" y="3508719"/>
            <a:ext cx="1226598" cy="159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0" y="397"/>
                </a:moveTo>
                <a:cubicBezTo>
                  <a:pt x="664" y="196"/>
                  <a:pt x="1329" y="71"/>
                  <a:pt x="1993" y="23"/>
                </a:cubicBezTo>
                <a:cubicBezTo>
                  <a:pt x="8605" y="-456"/>
                  <a:pt x="15197" y="6644"/>
                  <a:pt x="21600" y="21144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1" name="Shape 857">
            <a:extLst>
              <a:ext uri="{FF2B5EF4-FFF2-40B4-BE49-F238E27FC236}">
                <a16:creationId xmlns:a16="http://schemas.microsoft.com/office/drawing/2014/main" id="{B407C130-C4E7-FB10-360B-1A66CEB883A2}"/>
              </a:ext>
            </a:extLst>
          </p:cNvPr>
          <p:cNvSpPr/>
          <p:nvPr/>
        </p:nvSpPr>
        <p:spPr>
          <a:xfrm>
            <a:off x="5592062" y="2194249"/>
            <a:ext cx="2526633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21600" y="100"/>
                </a:moveTo>
                <a:cubicBezTo>
                  <a:pt x="12259" y="-924"/>
                  <a:pt x="5059" y="5935"/>
                  <a:pt x="0" y="20676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52" name="Shape 858">
            <a:extLst>
              <a:ext uri="{FF2B5EF4-FFF2-40B4-BE49-F238E27FC236}">
                <a16:creationId xmlns:a16="http://schemas.microsoft.com/office/drawing/2014/main" id="{16D308D5-E430-4C23-B602-AC32A29024CD}"/>
              </a:ext>
            </a:extLst>
          </p:cNvPr>
          <p:cNvSpPr/>
          <p:nvPr/>
        </p:nvSpPr>
        <p:spPr>
          <a:xfrm>
            <a:off x="6048860" y="2782312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21600" y="73"/>
                </a:moveTo>
                <a:cubicBezTo>
                  <a:pt x="10974" y="-798"/>
                  <a:pt x="3774" y="6112"/>
                  <a:pt x="0" y="20802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53" name="Shape 835">
            <a:extLst>
              <a:ext uri="{FF2B5EF4-FFF2-40B4-BE49-F238E27FC236}">
                <a16:creationId xmlns:a16="http://schemas.microsoft.com/office/drawing/2014/main" id="{E729869C-DDF4-D95E-AD1E-27615F14D2B0}"/>
              </a:ext>
            </a:extLst>
          </p:cNvPr>
          <p:cNvSpPr/>
          <p:nvPr/>
        </p:nvSpPr>
        <p:spPr>
          <a:xfrm>
            <a:off x="1252482" y="3809828"/>
            <a:ext cx="907674" cy="259695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4" name="Shape 836">
            <a:extLst>
              <a:ext uri="{FF2B5EF4-FFF2-40B4-BE49-F238E27FC236}">
                <a16:creationId xmlns:a16="http://schemas.microsoft.com/office/drawing/2014/main" id="{3BEF4194-506D-131D-8CB3-73998D145520}"/>
              </a:ext>
            </a:extLst>
          </p:cNvPr>
          <p:cNvSpPr/>
          <p:nvPr/>
        </p:nvSpPr>
        <p:spPr>
          <a:xfrm flipH="1">
            <a:off x="2169326" y="3541061"/>
            <a:ext cx="1133705" cy="52501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5" name="Shape 837">
            <a:extLst>
              <a:ext uri="{FF2B5EF4-FFF2-40B4-BE49-F238E27FC236}">
                <a16:creationId xmlns:a16="http://schemas.microsoft.com/office/drawing/2014/main" id="{C64D93B4-9BD3-C7FC-85F3-2600C6622C47}"/>
              </a:ext>
            </a:extLst>
          </p:cNvPr>
          <p:cNvSpPr/>
          <p:nvPr/>
        </p:nvSpPr>
        <p:spPr>
          <a:xfrm>
            <a:off x="3303963" y="3544570"/>
            <a:ext cx="2173857" cy="13850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6" name="Shape 838">
            <a:extLst>
              <a:ext uri="{FF2B5EF4-FFF2-40B4-BE49-F238E27FC236}">
                <a16:creationId xmlns:a16="http://schemas.microsoft.com/office/drawing/2014/main" id="{8953DDEE-70C8-6685-D9A4-B1D31832BF77}"/>
              </a:ext>
            </a:extLst>
          </p:cNvPr>
          <p:cNvSpPr/>
          <p:nvPr/>
        </p:nvSpPr>
        <p:spPr>
          <a:xfrm flipH="1">
            <a:off x="5477593" y="2736308"/>
            <a:ext cx="466847" cy="95199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7" name="Shape 839">
            <a:extLst>
              <a:ext uri="{FF2B5EF4-FFF2-40B4-BE49-F238E27FC236}">
                <a16:creationId xmlns:a16="http://schemas.microsoft.com/office/drawing/2014/main" id="{CC0B5DF1-E55D-BF49-CD25-9349668CCE58}"/>
              </a:ext>
            </a:extLst>
          </p:cNvPr>
          <p:cNvSpPr/>
          <p:nvPr/>
        </p:nvSpPr>
        <p:spPr>
          <a:xfrm flipV="1">
            <a:off x="5937392" y="2205856"/>
            <a:ext cx="1910253" cy="53039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8" name="Shape 840">
            <a:extLst>
              <a:ext uri="{FF2B5EF4-FFF2-40B4-BE49-F238E27FC236}">
                <a16:creationId xmlns:a16="http://schemas.microsoft.com/office/drawing/2014/main" id="{10A84AF7-9727-B355-C70C-B7CEC50F4FD4}"/>
              </a:ext>
            </a:extLst>
          </p:cNvPr>
          <p:cNvSpPr/>
          <p:nvPr/>
        </p:nvSpPr>
        <p:spPr>
          <a:xfrm flipH="1" flipV="1">
            <a:off x="7834860" y="2205660"/>
            <a:ext cx="2219689" cy="42991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9" name="Shape 842">
            <a:extLst>
              <a:ext uri="{FF2B5EF4-FFF2-40B4-BE49-F238E27FC236}">
                <a16:creationId xmlns:a16="http://schemas.microsoft.com/office/drawing/2014/main" id="{99338DAF-AAE2-2DAA-9610-CD765C4EDB35}"/>
              </a:ext>
            </a:extLst>
          </p:cNvPr>
          <p:cNvSpPr/>
          <p:nvPr/>
        </p:nvSpPr>
        <p:spPr>
          <a:xfrm flipH="1" flipV="1">
            <a:off x="10090443" y="2434528"/>
            <a:ext cx="898713" cy="14987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0" name="Shape 843">
            <a:extLst>
              <a:ext uri="{FF2B5EF4-FFF2-40B4-BE49-F238E27FC236}">
                <a16:creationId xmlns:a16="http://schemas.microsoft.com/office/drawing/2014/main" id="{E3579C97-14FC-F365-CFF7-977A8E712CC1}"/>
              </a:ext>
            </a:extLst>
          </p:cNvPr>
          <p:cNvSpPr/>
          <p:nvPr/>
        </p:nvSpPr>
        <p:spPr>
          <a:xfrm>
            <a:off x="2931621" y="3490077"/>
            <a:ext cx="213372" cy="46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1" name="Shape 844">
            <a:extLst>
              <a:ext uri="{FF2B5EF4-FFF2-40B4-BE49-F238E27FC236}">
                <a16:creationId xmlns:a16="http://schemas.microsoft.com/office/drawing/2014/main" id="{931DC27D-6E8C-173E-54E6-8E9F1864808E}"/>
              </a:ext>
            </a:extLst>
          </p:cNvPr>
          <p:cNvSpPr/>
          <p:nvPr/>
        </p:nvSpPr>
        <p:spPr>
          <a:xfrm>
            <a:off x="3050956" y="3559115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2" name="Shape 845">
            <a:extLst>
              <a:ext uri="{FF2B5EF4-FFF2-40B4-BE49-F238E27FC236}">
                <a16:creationId xmlns:a16="http://schemas.microsoft.com/office/drawing/2014/main" id="{45C18269-D01E-F1E2-3E97-43E5CEF38280}"/>
              </a:ext>
            </a:extLst>
          </p:cNvPr>
          <p:cNvSpPr/>
          <p:nvPr/>
        </p:nvSpPr>
        <p:spPr>
          <a:xfrm flipH="1" flipV="1">
            <a:off x="2890923" y="3463750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3" name="Shape 849">
            <a:extLst>
              <a:ext uri="{FF2B5EF4-FFF2-40B4-BE49-F238E27FC236}">
                <a16:creationId xmlns:a16="http://schemas.microsoft.com/office/drawing/2014/main" id="{197139FB-32BB-A99A-C0B7-37F7D05FB9E7}"/>
              </a:ext>
            </a:extLst>
          </p:cNvPr>
          <p:cNvSpPr/>
          <p:nvPr/>
        </p:nvSpPr>
        <p:spPr>
          <a:xfrm flipV="1">
            <a:off x="3850031" y="3104627"/>
            <a:ext cx="1840964" cy="98381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4" name="Shape 859">
            <a:extLst>
              <a:ext uri="{FF2B5EF4-FFF2-40B4-BE49-F238E27FC236}">
                <a16:creationId xmlns:a16="http://schemas.microsoft.com/office/drawing/2014/main" id="{06E93253-1890-327C-6283-002D2378A10B}"/>
              </a:ext>
            </a:extLst>
          </p:cNvPr>
          <p:cNvSpPr/>
          <p:nvPr/>
        </p:nvSpPr>
        <p:spPr>
          <a:xfrm>
            <a:off x="3517502" y="3297872"/>
            <a:ext cx="2526631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0" y="20576"/>
                </a:moveTo>
                <a:cubicBezTo>
                  <a:pt x="9341" y="21600"/>
                  <a:pt x="16541" y="1474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65" name="Picture 64" descr="state_parameters.pdf">
            <a:extLst>
              <a:ext uri="{FF2B5EF4-FFF2-40B4-BE49-F238E27FC236}">
                <a16:creationId xmlns:a16="http://schemas.microsoft.com/office/drawing/2014/main" id="{876F4CF6-8D33-0BC4-5161-38E9E576E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88" y="3416878"/>
            <a:ext cx="1488587" cy="316920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995F8C7-3998-FA8F-54D1-00B6061FF260}"/>
              </a:ext>
            </a:extLst>
          </p:cNvPr>
          <p:cNvCxnSpPr/>
          <p:nvPr/>
        </p:nvCxnSpPr>
        <p:spPr>
          <a:xfrm>
            <a:off x="1207492" y="4827713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5FE665-5B57-83FA-5923-0D3FFF8BF31A}"/>
              </a:ext>
            </a:extLst>
          </p:cNvPr>
          <p:cNvCxnSpPr>
            <a:cxnSpLocks/>
          </p:cNvCxnSpPr>
          <p:nvPr/>
        </p:nvCxnSpPr>
        <p:spPr>
          <a:xfrm>
            <a:off x="1207492" y="4873235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5644AD2-69D1-E3C2-BFFF-61F5C4770B7A}"/>
              </a:ext>
            </a:extLst>
          </p:cNvPr>
          <p:cNvCxnSpPr>
            <a:cxnSpLocks/>
          </p:cNvCxnSpPr>
          <p:nvPr/>
        </p:nvCxnSpPr>
        <p:spPr>
          <a:xfrm>
            <a:off x="1207492" y="4930634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E7CF098-8E1E-FCAA-F7AC-C863796DD8AA}"/>
              </a:ext>
            </a:extLst>
          </p:cNvPr>
          <p:cNvCxnSpPr>
            <a:cxnSpLocks/>
          </p:cNvCxnSpPr>
          <p:nvPr/>
        </p:nvCxnSpPr>
        <p:spPr>
          <a:xfrm>
            <a:off x="1207492" y="4998227"/>
            <a:ext cx="9929666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167A2E-D08E-112A-D760-3C4CC49F0801}"/>
              </a:ext>
            </a:extLst>
          </p:cNvPr>
          <p:cNvCxnSpPr>
            <a:cxnSpLocks/>
          </p:cNvCxnSpPr>
          <p:nvPr/>
        </p:nvCxnSpPr>
        <p:spPr>
          <a:xfrm>
            <a:off x="1207493" y="5061149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D509726-D7E4-CEC1-CD72-1BB858AB5B36}"/>
              </a:ext>
            </a:extLst>
          </p:cNvPr>
          <p:cNvCxnSpPr>
            <a:cxnSpLocks/>
          </p:cNvCxnSpPr>
          <p:nvPr/>
        </p:nvCxnSpPr>
        <p:spPr>
          <a:xfrm>
            <a:off x="1207492" y="5114803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84CE344-9FC3-2EF1-194D-052B04EF650C}"/>
              </a:ext>
            </a:extLst>
          </p:cNvPr>
          <p:cNvCxnSpPr>
            <a:cxnSpLocks/>
          </p:cNvCxnSpPr>
          <p:nvPr/>
        </p:nvCxnSpPr>
        <p:spPr>
          <a:xfrm>
            <a:off x="1205466" y="5180999"/>
            <a:ext cx="992164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E0B3D2-1B94-8B30-E9DF-21DEADBF8555}"/>
              </a:ext>
            </a:extLst>
          </p:cNvPr>
          <p:cNvCxnSpPr>
            <a:cxnSpLocks/>
          </p:cNvCxnSpPr>
          <p:nvPr/>
        </p:nvCxnSpPr>
        <p:spPr>
          <a:xfrm>
            <a:off x="9333374" y="4724114"/>
            <a:ext cx="0" cy="77516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0" name="Picture 79" descr="A blue and black square&#10;&#10;AI-generated content may be incorrect.">
            <a:extLst>
              <a:ext uri="{FF2B5EF4-FFF2-40B4-BE49-F238E27FC236}">
                <a16:creationId xmlns:a16="http://schemas.microsoft.com/office/drawing/2014/main" id="{88E7DD4F-607B-ECE7-A760-E8614437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6609" y="4767250"/>
            <a:ext cx="918572" cy="38919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D5C575F-849E-F033-47C9-45B85C8835F3}"/>
              </a:ext>
            </a:extLst>
          </p:cNvPr>
          <p:cNvCxnSpPr>
            <a:cxnSpLocks/>
          </p:cNvCxnSpPr>
          <p:nvPr/>
        </p:nvCxnSpPr>
        <p:spPr>
          <a:xfrm>
            <a:off x="1208876" y="5252022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F8E03B-B49B-224F-1517-BDC0DB5CA390}"/>
              </a:ext>
            </a:extLst>
          </p:cNvPr>
          <p:cNvCxnSpPr>
            <a:cxnSpLocks/>
          </p:cNvCxnSpPr>
          <p:nvPr/>
        </p:nvCxnSpPr>
        <p:spPr>
          <a:xfrm>
            <a:off x="1204036" y="5321482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3A543-54F5-5CC5-01F3-A678E8975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2BDA91-4A9F-7013-C13B-E76BB75A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BB27CB-510F-204F-4826-1C5CC91D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80AB02-D229-4D65-6EEA-A6DA027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746B4E-ABE0-2246-00F3-4C9AC03EF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ODIN as test case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3E4A32A-B442-D9FE-00E6-3D6AD888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71F0D03-E709-823A-9A65-7A6683D66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6015527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ODIN as test case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Several chopper modes, including WFM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6 frame WFM mode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choppers</a:t>
            </a:r>
            <a:endParaRPr lang="en-US" dirty="0"/>
          </a:p>
        </p:txBody>
      </p:sp>
      <p:pic>
        <p:nvPicPr>
          <p:cNvPr id="7" name="Picture 6" descr="A group of colorful graphs&#10;&#10;AI-generated content may be incorrect.">
            <a:extLst>
              <a:ext uri="{FF2B5EF4-FFF2-40B4-BE49-F238E27FC236}">
                <a16:creationId xmlns:a16="http://schemas.microsoft.com/office/drawing/2014/main" id="{4F18CE25-05F8-C244-55ED-1AA3FAFB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36" y="-17605"/>
            <a:ext cx="428943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158144-F4D9-821D-6991-0C9B1B370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8" y="3429000"/>
            <a:ext cx="6866012" cy="26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2ACBE-BD2D-D110-FD35-6DE05C845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474ABD-1354-7F12-01FF-293313ED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57320"/>
            <a:ext cx="7315200" cy="457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8265388-A11A-CE37-1B65-519338C6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4E86A0-22E1-7BAC-998C-ED0D1512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6448A2B-236C-617F-4358-D5A6C118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5D7F44-E66B-9027-D2CA-CC5D14D8E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Current performance on ODIN (no sample)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1DF4CB56-FA12-183C-D3A7-DEB032A0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1FD8CFE-EEDB-C6D4-20F9-1ED2499B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432193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2.5 10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rays/s without choppers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 for band pass only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Wavelength range chosen well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mode 10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down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78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D69AF-CEE9-84DD-CA92-5D7599C3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D8CB54-D97A-3BE1-0FAE-802668EF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62400"/>
            <a:ext cx="7315200" cy="457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F390321-F3A0-3303-85CC-5503A123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551E803-EB1C-A976-3628-8F7C08B1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7D2C15F-14D0-5F82-E390-43966A8D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96CF954-2380-9DE6-0853-ADA676ADF2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Current performance on ODIN (no sample)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58120EF-D4CC-A447-59AA-9BF468B3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40E4757-5E0E-35BE-41CA-612853904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Normalized to no chopper case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Bandpass ~same number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much lower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Many rays removed by choppers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0C123-A17B-F67D-8BC6-16E87D79C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7827A0-760C-6872-38B1-D1149A46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878608-7DD9-1B44-D1F6-7AB08C46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7674FB1-15C5-FF5F-6122-753C6E30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9291F77-3125-319C-FCDA-84C0E578F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1185D2D-16E6-3B0F-7749-3451E833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sp>
        <p:nvSpPr>
          <p:cNvPr id="12" name="Shape 743">
            <a:extLst>
              <a:ext uri="{FF2B5EF4-FFF2-40B4-BE49-F238E27FC236}">
                <a16:creationId xmlns:a16="http://schemas.microsoft.com/office/drawing/2014/main" id="{862D9721-68AB-32B2-76C0-9C6536F46300}"/>
              </a:ext>
            </a:extLst>
          </p:cNvPr>
          <p:cNvSpPr/>
          <p:nvPr/>
        </p:nvSpPr>
        <p:spPr>
          <a:xfrm>
            <a:off x="8985950" y="725547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3" name="Shape 744">
            <a:extLst>
              <a:ext uri="{FF2B5EF4-FFF2-40B4-BE49-F238E27FC236}">
                <a16:creationId xmlns:a16="http://schemas.microsoft.com/office/drawing/2014/main" id="{FD1B8F9A-A85B-2C41-144E-B8C67CC1ADBC}"/>
              </a:ext>
            </a:extLst>
          </p:cNvPr>
          <p:cNvSpPr/>
          <p:nvPr/>
        </p:nvSpPr>
        <p:spPr>
          <a:xfrm>
            <a:off x="8987321" y="728015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745">
            <a:extLst>
              <a:ext uri="{FF2B5EF4-FFF2-40B4-BE49-F238E27FC236}">
                <a16:creationId xmlns:a16="http://schemas.microsoft.com/office/drawing/2014/main" id="{CE135D8E-AF80-C4C4-C201-9D02E5259A85}"/>
              </a:ext>
            </a:extLst>
          </p:cNvPr>
          <p:cNvSpPr/>
          <p:nvPr/>
        </p:nvSpPr>
        <p:spPr>
          <a:xfrm>
            <a:off x="9084192" y="1160434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746">
            <a:extLst>
              <a:ext uri="{FF2B5EF4-FFF2-40B4-BE49-F238E27FC236}">
                <a16:creationId xmlns:a16="http://schemas.microsoft.com/office/drawing/2014/main" id="{4865CE15-FBAD-C51C-00AB-8FD4F3D65EAC}"/>
              </a:ext>
            </a:extLst>
          </p:cNvPr>
          <p:cNvSpPr/>
          <p:nvPr/>
        </p:nvSpPr>
        <p:spPr>
          <a:xfrm>
            <a:off x="9122305" y="1285999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6" name="Shape 843">
            <a:extLst>
              <a:ext uri="{FF2B5EF4-FFF2-40B4-BE49-F238E27FC236}">
                <a16:creationId xmlns:a16="http://schemas.microsoft.com/office/drawing/2014/main" id="{9B4D36EB-6EE4-5A23-BF6C-32EEB699CE20}"/>
              </a:ext>
            </a:extLst>
          </p:cNvPr>
          <p:cNvSpPr/>
          <p:nvPr/>
        </p:nvSpPr>
        <p:spPr>
          <a:xfrm>
            <a:off x="9398146" y="1508356"/>
            <a:ext cx="263579" cy="398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9" name="Shape 741">
            <a:extLst>
              <a:ext uri="{FF2B5EF4-FFF2-40B4-BE49-F238E27FC236}">
                <a16:creationId xmlns:a16="http://schemas.microsoft.com/office/drawing/2014/main" id="{E9436A75-8BC8-3F66-B8A5-F042FE919AEE}"/>
              </a:ext>
            </a:extLst>
          </p:cNvPr>
          <p:cNvSpPr/>
          <p:nvPr/>
        </p:nvSpPr>
        <p:spPr>
          <a:xfrm rot="10800000">
            <a:off x="2866548" y="3131849"/>
            <a:ext cx="547610" cy="15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62" y="16"/>
                  <a:pt x="1324" y="83"/>
                  <a:pt x="1985" y="210"/>
                </a:cubicBezTo>
                <a:cubicBezTo>
                  <a:pt x="8588" y="1473"/>
                  <a:pt x="14955" y="9122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0" name="Shape 742">
            <a:extLst>
              <a:ext uri="{FF2B5EF4-FFF2-40B4-BE49-F238E27FC236}">
                <a16:creationId xmlns:a16="http://schemas.microsoft.com/office/drawing/2014/main" id="{C62CD7E4-2B5E-164F-90F7-1C9980B93096}"/>
              </a:ext>
            </a:extLst>
          </p:cNvPr>
          <p:cNvSpPr/>
          <p:nvPr/>
        </p:nvSpPr>
        <p:spPr>
          <a:xfrm flipH="1">
            <a:off x="2866548" y="2701543"/>
            <a:ext cx="549805" cy="156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1" extrusionOk="0">
                <a:moveTo>
                  <a:pt x="0" y="20"/>
                </a:moveTo>
                <a:cubicBezTo>
                  <a:pt x="664" y="-19"/>
                  <a:pt x="1329" y="-4"/>
                  <a:pt x="1993" y="80"/>
                </a:cubicBezTo>
                <a:cubicBezTo>
                  <a:pt x="8558" y="913"/>
                  <a:pt x="15018" y="8338"/>
                  <a:pt x="21600" y="21581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" name="Shape 743">
            <a:extLst>
              <a:ext uri="{FF2B5EF4-FFF2-40B4-BE49-F238E27FC236}">
                <a16:creationId xmlns:a16="http://schemas.microsoft.com/office/drawing/2014/main" id="{0A2AE716-36DE-5BAE-2EEE-1C1B0C514585}"/>
              </a:ext>
            </a:extLst>
          </p:cNvPr>
          <p:cNvSpPr/>
          <p:nvPr/>
        </p:nvSpPr>
        <p:spPr>
          <a:xfrm>
            <a:off x="2545450" y="2070382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22" name="Shape 744">
            <a:extLst>
              <a:ext uri="{FF2B5EF4-FFF2-40B4-BE49-F238E27FC236}">
                <a16:creationId xmlns:a16="http://schemas.microsoft.com/office/drawing/2014/main" id="{FA40A4E6-9881-493E-AB73-3C110B5E0DF3}"/>
              </a:ext>
            </a:extLst>
          </p:cNvPr>
          <p:cNvSpPr/>
          <p:nvPr/>
        </p:nvSpPr>
        <p:spPr>
          <a:xfrm>
            <a:off x="2546821" y="2072850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745">
            <a:extLst>
              <a:ext uri="{FF2B5EF4-FFF2-40B4-BE49-F238E27FC236}">
                <a16:creationId xmlns:a16="http://schemas.microsoft.com/office/drawing/2014/main" id="{75DA6C66-AE88-085C-7AE2-74AADCDBDB09}"/>
              </a:ext>
            </a:extLst>
          </p:cNvPr>
          <p:cNvSpPr/>
          <p:nvPr/>
        </p:nvSpPr>
        <p:spPr>
          <a:xfrm>
            <a:off x="2643692" y="2505269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746">
            <a:extLst>
              <a:ext uri="{FF2B5EF4-FFF2-40B4-BE49-F238E27FC236}">
                <a16:creationId xmlns:a16="http://schemas.microsoft.com/office/drawing/2014/main" id="{BE2A3851-7A3F-B614-868C-10533964531C}"/>
              </a:ext>
            </a:extLst>
          </p:cNvPr>
          <p:cNvSpPr/>
          <p:nvPr/>
        </p:nvSpPr>
        <p:spPr>
          <a:xfrm>
            <a:off x="2681805" y="2630834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25" name="Shape 748">
            <a:extLst>
              <a:ext uri="{FF2B5EF4-FFF2-40B4-BE49-F238E27FC236}">
                <a16:creationId xmlns:a16="http://schemas.microsoft.com/office/drawing/2014/main" id="{0719E228-3D3B-468C-4A65-BDF69A936D93}"/>
              </a:ext>
            </a:extLst>
          </p:cNvPr>
          <p:cNvSpPr/>
          <p:nvPr/>
        </p:nvSpPr>
        <p:spPr>
          <a:xfrm>
            <a:off x="1796439" y="2703612"/>
            <a:ext cx="960575" cy="606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36" y="14"/>
                </a:moveTo>
                <a:cubicBezTo>
                  <a:pt x="3688" y="-84"/>
                  <a:pt x="7338" y="314"/>
                  <a:pt x="10931" y="1202"/>
                </a:cubicBezTo>
                <a:cubicBezTo>
                  <a:pt x="14575" y="2103"/>
                  <a:pt x="18143" y="3503"/>
                  <a:pt x="21580" y="5381"/>
                </a:cubicBezTo>
                <a:lnTo>
                  <a:pt x="21600" y="15367"/>
                </a:lnTo>
                <a:cubicBezTo>
                  <a:pt x="18726" y="16967"/>
                  <a:pt x="15767" y="18267"/>
                  <a:pt x="12748" y="19252"/>
                </a:cubicBezTo>
                <a:cubicBezTo>
                  <a:pt x="8569" y="20617"/>
                  <a:pt x="4296" y="21376"/>
                  <a:pt x="0" y="21516"/>
                </a:cubicBezTo>
                <a:lnTo>
                  <a:pt x="36" y="1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6" name="Shape 749">
            <a:extLst>
              <a:ext uri="{FF2B5EF4-FFF2-40B4-BE49-F238E27FC236}">
                <a16:creationId xmlns:a16="http://schemas.microsoft.com/office/drawing/2014/main" id="{3AB113CD-CC33-71CF-5107-9B12E339F711}"/>
              </a:ext>
            </a:extLst>
          </p:cNvPr>
          <p:cNvSpPr/>
          <p:nvPr/>
        </p:nvSpPr>
        <p:spPr>
          <a:xfrm rot="10800000" flipH="1">
            <a:off x="1547529" y="3131849"/>
            <a:ext cx="1226790" cy="16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45" extrusionOk="0">
                <a:moveTo>
                  <a:pt x="0" y="803"/>
                </a:moveTo>
                <a:cubicBezTo>
                  <a:pt x="463" y="597"/>
                  <a:pt x="927" y="431"/>
                  <a:pt x="1390" y="305"/>
                </a:cubicBezTo>
                <a:cubicBezTo>
                  <a:pt x="8211" y="-1555"/>
                  <a:pt x="15026" y="5102"/>
                  <a:pt x="21600" y="20045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" name="Shape 851">
            <a:extLst>
              <a:ext uri="{FF2B5EF4-FFF2-40B4-BE49-F238E27FC236}">
                <a16:creationId xmlns:a16="http://schemas.microsoft.com/office/drawing/2014/main" id="{7091A150-964C-3E8F-FE52-D4A0016F437B}"/>
              </a:ext>
            </a:extLst>
          </p:cNvPr>
          <p:cNvSpPr/>
          <p:nvPr/>
        </p:nvSpPr>
        <p:spPr>
          <a:xfrm>
            <a:off x="3422073" y="2193048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0" y="20729"/>
                </a:moveTo>
                <a:cubicBezTo>
                  <a:pt x="10626" y="21600"/>
                  <a:pt x="17826" y="1469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8" name="Shape 751">
            <a:extLst>
              <a:ext uri="{FF2B5EF4-FFF2-40B4-BE49-F238E27FC236}">
                <a16:creationId xmlns:a16="http://schemas.microsoft.com/office/drawing/2014/main" id="{D6AA2B8F-5A80-4031-8AF3-5DB290B74E72}"/>
              </a:ext>
            </a:extLst>
          </p:cNvPr>
          <p:cNvSpPr/>
          <p:nvPr/>
        </p:nvSpPr>
        <p:spPr>
          <a:xfrm>
            <a:off x="8015819" y="1386989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9" name="Shape 752">
            <a:extLst>
              <a:ext uri="{FF2B5EF4-FFF2-40B4-BE49-F238E27FC236}">
                <a16:creationId xmlns:a16="http://schemas.microsoft.com/office/drawing/2014/main" id="{0924BA6A-9686-ECF3-7B6C-5D51FDBEEDDE}"/>
              </a:ext>
            </a:extLst>
          </p:cNvPr>
          <p:cNvSpPr/>
          <p:nvPr/>
        </p:nvSpPr>
        <p:spPr>
          <a:xfrm rot="10800000" flipH="1">
            <a:off x="8023469" y="1796543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0" name="Shape 753">
            <a:extLst>
              <a:ext uri="{FF2B5EF4-FFF2-40B4-BE49-F238E27FC236}">
                <a16:creationId xmlns:a16="http://schemas.microsoft.com/office/drawing/2014/main" id="{4673A62A-4E8D-A481-17B9-9784F3C0C92D}"/>
              </a:ext>
            </a:extLst>
          </p:cNvPr>
          <p:cNvSpPr/>
          <p:nvPr/>
        </p:nvSpPr>
        <p:spPr>
          <a:xfrm>
            <a:off x="9691346" y="1783750"/>
            <a:ext cx="474783" cy="1423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 754">
            <a:extLst>
              <a:ext uri="{FF2B5EF4-FFF2-40B4-BE49-F238E27FC236}">
                <a16:creationId xmlns:a16="http://schemas.microsoft.com/office/drawing/2014/main" id="{F6BD10CE-6ECF-6E8E-D4E2-9AB6F33E0E62}"/>
              </a:ext>
            </a:extLst>
          </p:cNvPr>
          <p:cNvSpPr/>
          <p:nvPr/>
        </p:nvSpPr>
        <p:spPr>
          <a:xfrm>
            <a:off x="9692018" y="1348261"/>
            <a:ext cx="474783" cy="1423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 755">
            <a:extLst>
              <a:ext uri="{FF2B5EF4-FFF2-40B4-BE49-F238E27FC236}">
                <a16:creationId xmlns:a16="http://schemas.microsoft.com/office/drawing/2014/main" id="{71279AF7-7411-D43B-5527-971ED3A8112D}"/>
              </a:ext>
            </a:extLst>
          </p:cNvPr>
          <p:cNvSpPr/>
          <p:nvPr/>
        </p:nvSpPr>
        <p:spPr>
          <a:xfrm flipV="1">
            <a:off x="9692018" y="1419452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3" name="Shape 756">
            <a:extLst>
              <a:ext uri="{FF2B5EF4-FFF2-40B4-BE49-F238E27FC236}">
                <a16:creationId xmlns:a16="http://schemas.microsoft.com/office/drawing/2014/main" id="{FD636727-4E4F-DA79-A18A-7A955E01E585}"/>
              </a:ext>
            </a:extLst>
          </p:cNvPr>
          <p:cNvSpPr/>
          <p:nvPr/>
        </p:nvSpPr>
        <p:spPr>
          <a:xfrm flipV="1">
            <a:off x="10166129" y="1431489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8" name="Shape 762">
            <a:extLst>
              <a:ext uri="{FF2B5EF4-FFF2-40B4-BE49-F238E27FC236}">
                <a16:creationId xmlns:a16="http://schemas.microsoft.com/office/drawing/2014/main" id="{0A143B24-73A1-FD4E-1420-F5396B6BB464}"/>
              </a:ext>
            </a:extLst>
          </p:cNvPr>
          <p:cNvSpPr/>
          <p:nvPr/>
        </p:nvSpPr>
        <p:spPr>
          <a:xfrm>
            <a:off x="10898101" y="1466476"/>
            <a:ext cx="386070" cy="1056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2"/>
                </a:moveTo>
                <a:lnTo>
                  <a:pt x="20159" y="0"/>
                </a:lnTo>
                <a:lnTo>
                  <a:pt x="21600" y="15660"/>
                </a:lnTo>
                <a:lnTo>
                  <a:pt x="1086" y="21600"/>
                </a:lnTo>
                <a:lnTo>
                  <a:pt x="0" y="1442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9" name="Shape 817">
            <a:extLst>
              <a:ext uri="{FF2B5EF4-FFF2-40B4-BE49-F238E27FC236}">
                <a16:creationId xmlns:a16="http://schemas.microsoft.com/office/drawing/2014/main" id="{69D5B243-E328-A05D-2993-7AEB3B37800B}"/>
              </a:ext>
            </a:extLst>
          </p:cNvPr>
          <p:cNvSpPr/>
          <p:nvPr/>
        </p:nvSpPr>
        <p:spPr>
          <a:xfrm>
            <a:off x="1111875" y="2725170"/>
            <a:ext cx="99601" cy="53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4" y="21600"/>
                </a:moveTo>
                <a:lnTo>
                  <a:pt x="21600" y="18292"/>
                </a:lnTo>
                <a:lnTo>
                  <a:pt x="20301" y="0"/>
                </a:lnTo>
                <a:lnTo>
                  <a:pt x="0" y="1969"/>
                </a:lnTo>
                <a:lnTo>
                  <a:pt x="524" y="21600"/>
                </a:lnTo>
                <a:close/>
              </a:path>
            </a:pathLst>
          </a:custGeom>
          <a:ln w="2286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0" name="Shape 818">
            <a:extLst>
              <a:ext uri="{FF2B5EF4-FFF2-40B4-BE49-F238E27FC236}">
                <a16:creationId xmlns:a16="http://schemas.microsoft.com/office/drawing/2014/main" id="{FE5BAAE9-C004-4EF9-965B-C58281B2C481}"/>
              </a:ext>
            </a:extLst>
          </p:cNvPr>
          <p:cNvSpPr/>
          <p:nvPr/>
        </p:nvSpPr>
        <p:spPr>
          <a:xfrm flipV="1">
            <a:off x="9923408" y="1594552"/>
            <a:ext cx="962481" cy="12654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1" name="Shape 820">
            <a:extLst>
              <a:ext uri="{FF2B5EF4-FFF2-40B4-BE49-F238E27FC236}">
                <a16:creationId xmlns:a16="http://schemas.microsoft.com/office/drawing/2014/main" id="{DFE87532-05D8-40EC-C615-04489885553F}"/>
              </a:ext>
            </a:extLst>
          </p:cNvPr>
          <p:cNvSpPr/>
          <p:nvPr/>
        </p:nvSpPr>
        <p:spPr>
          <a:xfrm>
            <a:off x="7185022" y="1439565"/>
            <a:ext cx="2738387" cy="27622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2" name="Shape 821">
            <a:extLst>
              <a:ext uri="{FF2B5EF4-FFF2-40B4-BE49-F238E27FC236}">
                <a16:creationId xmlns:a16="http://schemas.microsoft.com/office/drawing/2014/main" id="{975241D4-2FFF-E5FC-E22F-F65BD1CF8858}"/>
              </a:ext>
            </a:extLst>
          </p:cNvPr>
          <p:cNvSpPr/>
          <p:nvPr/>
        </p:nvSpPr>
        <p:spPr>
          <a:xfrm flipV="1">
            <a:off x="3744515" y="1434254"/>
            <a:ext cx="3464279" cy="184419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3" name="Shape 822">
            <a:extLst>
              <a:ext uri="{FF2B5EF4-FFF2-40B4-BE49-F238E27FC236}">
                <a16:creationId xmlns:a16="http://schemas.microsoft.com/office/drawing/2014/main" id="{BC0EBFC9-A3FE-85C6-561B-E3D16D8F6222}"/>
              </a:ext>
            </a:extLst>
          </p:cNvPr>
          <p:cNvSpPr/>
          <p:nvPr/>
        </p:nvSpPr>
        <p:spPr>
          <a:xfrm flipH="1" flipV="1">
            <a:off x="2414055" y="2783407"/>
            <a:ext cx="1353372" cy="49621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4" name="Shape 823">
            <a:extLst>
              <a:ext uri="{FF2B5EF4-FFF2-40B4-BE49-F238E27FC236}">
                <a16:creationId xmlns:a16="http://schemas.microsoft.com/office/drawing/2014/main" id="{EBBB7124-8E7E-BDAB-EEB0-BBEF33BF28C3}"/>
              </a:ext>
            </a:extLst>
          </p:cNvPr>
          <p:cNvSpPr/>
          <p:nvPr/>
        </p:nvSpPr>
        <p:spPr>
          <a:xfrm flipH="1" flipV="1">
            <a:off x="1165502" y="2770499"/>
            <a:ext cx="1255494" cy="1526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5" name="Shape 824">
            <a:extLst>
              <a:ext uri="{FF2B5EF4-FFF2-40B4-BE49-F238E27FC236}">
                <a16:creationId xmlns:a16="http://schemas.microsoft.com/office/drawing/2014/main" id="{B64FB8A6-F274-9D4A-1A9A-C09B802AE46D}"/>
              </a:ext>
            </a:extLst>
          </p:cNvPr>
          <p:cNvSpPr/>
          <p:nvPr/>
        </p:nvSpPr>
        <p:spPr>
          <a:xfrm>
            <a:off x="9958932" y="1825546"/>
            <a:ext cx="934605" cy="54034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6" name="Shape 826">
            <a:extLst>
              <a:ext uri="{FF2B5EF4-FFF2-40B4-BE49-F238E27FC236}">
                <a16:creationId xmlns:a16="http://schemas.microsoft.com/office/drawing/2014/main" id="{265F3CED-4AE6-B461-2ACB-1531C8E762F5}"/>
              </a:ext>
            </a:extLst>
          </p:cNvPr>
          <p:cNvSpPr/>
          <p:nvPr/>
        </p:nvSpPr>
        <p:spPr>
          <a:xfrm flipV="1">
            <a:off x="7801002" y="1624599"/>
            <a:ext cx="2207135" cy="33148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7" name="Shape 827">
            <a:extLst>
              <a:ext uri="{FF2B5EF4-FFF2-40B4-BE49-F238E27FC236}">
                <a16:creationId xmlns:a16="http://schemas.microsoft.com/office/drawing/2014/main" id="{B3B9D983-2757-19C0-C8A1-EABD7A56ABD6}"/>
              </a:ext>
            </a:extLst>
          </p:cNvPr>
          <p:cNvSpPr/>
          <p:nvPr/>
        </p:nvSpPr>
        <p:spPr>
          <a:xfrm flipH="1" flipV="1">
            <a:off x="5935764" y="1860101"/>
            <a:ext cx="1865247" cy="9598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8" name="Shape 828">
            <a:extLst>
              <a:ext uri="{FF2B5EF4-FFF2-40B4-BE49-F238E27FC236}">
                <a16:creationId xmlns:a16="http://schemas.microsoft.com/office/drawing/2014/main" id="{3B022364-8702-98F2-6F08-13CE35ABDF69}"/>
              </a:ext>
            </a:extLst>
          </p:cNvPr>
          <p:cNvSpPr/>
          <p:nvPr/>
        </p:nvSpPr>
        <p:spPr>
          <a:xfrm flipV="1">
            <a:off x="5630830" y="1859939"/>
            <a:ext cx="304934" cy="88357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9" name="Shape 829">
            <a:extLst>
              <a:ext uri="{FF2B5EF4-FFF2-40B4-BE49-F238E27FC236}">
                <a16:creationId xmlns:a16="http://schemas.microsoft.com/office/drawing/2014/main" id="{F4C62F01-8177-4B88-F5A0-2EB993863EF2}"/>
              </a:ext>
            </a:extLst>
          </p:cNvPr>
          <p:cNvSpPr/>
          <p:nvPr/>
        </p:nvSpPr>
        <p:spPr>
          <a:xfrm flipH="1">
            <a:off x="3268261" y="2738765"/>
            <a:ext cx="2362569" cy="511763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0" name="Shape 830">
            <a:extLst>
              <a:ext uri="{FF2B5EF4-FFF2-40B4-BE49-F238E27FC236}">
                <a16:creationId xmlns:a16="http://schemas.microsoft.com/office/drawing/2014/main" id="{15451853-1290-3FF3-E7C6-CE1334663A2A}"/>
              </a:ext>
            </a:extLst>
          </p:cNvPr>
          <p:cNvSpPr/>
          <p:nvPr/>
        </p:nvSpPr>
        <p:spPr>
          <a:xfrm>
            <a:off x="2645960" y="2833074"/>
            <a:ext cx="621662" cy="42131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1" name="Shape 831">
            <a:extLst>
              <a:ext uri="{FF2B5EF4-FFF2-40B4-BE49-F238E27FC236}">
                <a16:creationId xmlns:a16="http://schemas.microsoft.com/office/drawing/2014/main" id="{23487F02-6DFC-369D-4FC6-813D42B601CC}"/>
              </a:ext>
            </a:extLst>
          </p:cNvPr>
          <p:cNvSpPr/>
          <p:nvPr/>
        </p:nvSpPr>
        <p:spPr>
          <a:xfrm flipV="1">
            <a:off x="1145756" y="2837535"/>
            <a:ext cx="1503919" cy="24375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2" name="Shape 832">
            <a:extLst>
              <a:ext uri="{FF2B5EF4-FFF2-40B4-BE49-F238E27FC236}">
                <a16:creationId xmlns:a16="http://schemas.microsoft.com/office/drawing/2014/main" id="{6E70A664-EB7E-0CB5-429F-F84A4662769C}"/>
              </a:ext>
            </a:extLst>
          </p:cNvPr>
          <p:cNvSpPr/>
          <p:nvPr/>
        </p:nvSpPr>
        <p:spPr>
          <a:xfrm>
            <a:off x="1547529" y="2698694"/>
            <a:ext cx="1226598" cy="159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0" y="397"/>
                </a:moveTo>
                <a:cubicBezTo>
                  <a:pt x="664" y="196"/>
                  <a:pt x="1329" y="71"/>
                  <a:pt x="1993" y="23"/>
                </a:cubicBezTo>
                <a:cubicBezTo>
                  <a:pt x="8605" y="-456"/>
                  <a:pt x="15197" y="6644"/>
                  <a:pt x="21600" y="21144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3" name="Shape 857">
            <a:extLst>
              <a:ext uri="{FF2B5EF4-FFF2-40B4-BE49-F238E27FC236}">
                <a16:creationId xmlns:a16="http://schemas.microsoft.com/office/drawing/2014/main" id="{031F8580-43E0-D8C0-3F54-1492026096F0}"/>
              </a:ext>
            </a:extLst>
          </p:cNvPr>
          <p:cNvSpPr/>
          <p:nvPr/>
        </p:nvSpPr>
        <p:spPr>
          <a:xfrm>
            <a:off x="5496445" y="1384224"/>
            <a:ext cx="2526633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21600" y="100"/>
                </a:moveTo>
                <a:cubicBezTo>
                  <a:pt x="12259" y="-924"/>
                  <a:pt x="5059" y="5935"/>
                  <a:pt x="0" y="20676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54" name="Shape 858">
            <a:extLst>
              <a:ext uri="{FF2B5EF4-FFF2-40B4-BE49-F238E27FC236}">
                <a16:creationId xmlns:a16="http://schemas.microsoft.com/office/drawing/2014/main" id="{45E750A9-D874-68B3-0959-6EC9F8BF3964}"/>
              </a:ext>
            </a:extLst>
          </p:cNvPr>
          <p:cNvSpPr/>
          <p:nvPr/>
        </p:nvSpPr>
        <p:spPr>
          <a:xfrm>
            <a:off x="5953243" y="1972287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21600" y="73"/>
                </a:moveTo>
                <a:cubicBezTo>
                  <a:pt x="10974" y="-798"/>
                  <a:pt x="3774" y="6112"/>
                  <a:pt x="0" y="20802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55" name="Shape 835">
            <a:extLst>
              <a:ext uri="{FF2B5EF4-FFF2-40B4-BE49-F238E27FC236}">
                <a16:creationId xmlns:a16="http://schemas.microsoft.com/office/drawing/2014/main" id="{811399C5-89F4-C69B-6A8B-CD4AF65EEFF1}"/>
              </a:ext>
            </a:extLst>
          </p:cNvPr>
          <p:cNvSpPr/>
          <p:nvPr/>
        </p:nvSpPr>
        <p:spPr>
          <a:xfrm>
            <a:off x="1156865" y="2999803"/>
            <a:ext cx="907674" cy="259695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6" name="Shape 836">
            <a:extLst>
              <a:ext uri="{FF2B5EF4-FFF2-40B4-BE49-F238E27FC236}">
                <a16:creationId xmlns:a16="http://schemas.microsoft.com/office/drawing/2014/main" id="{C2C53CC6-3EE7-2035-304E-1629024F87A9}"/>
              </a:ext>
            </a:extLst>
          </p:cNvPr>
          <p:cNvSpPr/>
          <p:nvPr/>
        </p:nvSpPr>
        <p:spPr>
          <a:xfrm flipH="1">
            <a:off x="2073709" y="2731036"/>
            <a:ext cx="1133705" cy="52501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7" name="Shape 837">
            <a:extLst>
              <a:ext uri="{FF2B5EF4-FFF2-40B4-BE49-F238E27FC236}">
                <a16:creationId xmlns:a16="http://schemas.microsoft.com/office/drawing/2014/main" id="{77AD4422-3B37-A728-2F54-5F45D53B20F1}"/>
              </a:ext>
            </a:extLst>
          </p:cNvPr>
          <p:cNvSpPr/>
          <p:nvPr/>
        </p:nvSpPr>
        <p:spPr>
          <a:xfrm>
            <a:off x="3208346" y="2734545"/>
            <a:ext cx="2173857" cy="13850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8" name="Shape 838">
            <a:extLst>
              <a:ext uri="{FF2B5EF4-FFF2-40B4-BE49-F238E27FC236}">
                <a16:creationId xmlns:a16="http://schemas.microsoft.com/office/drawing/2014/main" id="{3B4110D0-2E52-2BCE-9C55-46EBCDF13463}"/>
              </a:ext>
            </a:extLst>
          </p:cNvPr>
          <p:cNvSpPr/>
          <p:nvPr/>
        </p:nvSpPr>
        <p:spPr>
          <a:xfrm flipH="1">
            <a:off x="5381976" y="1926283"/>
            <a:ext cx="466847" cy="95199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9" name="Shape 839">
            <a:extLst>
              <a:ext uri="{FF2B5EF4-FFF2-40B4-BE49-F238E27FC236}">
                <a16:creationId xmlns:a16="http://schemas.microsoft.com/office/drawing/2014/main" id="{435B5397-52DA-E4D4-5E6F-A61D0B490798}"/>
              </a:ext>
            </a:extLst>
          </p:cNvPr>
          <p:cNvSpPr/>
          <p:nvPr/>
        </p:nvSpPr>
        <p:spPr>
          <a:xfrm flipV="1">
            <a:off x="5841775" y="1395831"/>
            <a:ext cx="1910253" cy="53039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0" name="Shape 840">
            <a:extLst>
              <a:ext uri="{FF2B5EF4-FFF2-40B4-BE49-F238E27FC236}">
                <a16:creationId xmlns:a16="http://schemas.microsoft.com/office/drawing/2014/main" id="{FDDC8EDB-9E88-79CA-D2D4-276A689749E1}"/>
              </a:ext>
            </a:extLst>
          </p:cNvPr>
          <p:cNvSpPr/>
          <p:nvPr/>
        </p:nvSpPr>
        <p:spPr>
          <a:xfrm flipH="1" flipV="1">
            <a:off x="7739243" y="1395635"/>
            <a:ext cx="2219689" cy="42991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1" name="Shape 842">
            <a:extLst>
              <a:ext uri="{FF2B5EF4-FFF2-40B4-BE49-F238E27FC236}">
                <a16:creationId xmlns:a16="http://schemas.microsoft.com/office/drawing/2014/main" id="{011A6BF8-E405-F9AF-698B-324B12F1DE89}"/>
              </a:ext>
            </a:extLst>
          </p:cNvPr>
          <p:cNvSpPr/>
          <p:nvPr/>
        </p:nvSpPr>
        <p:spPr>
          <a:xfrm flipH="1" flipV="1">
            <a:off x="9994826" y="1624503"/>
            <a:ext cx="898713" cy="14987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2" name="Shape 843">
            <a:extLst>
              <a:ext uri="{FF2B5EF4-FFF2-40B4-BE49-F238E27FC236}">
                <a16:creationId xmlns:a16="http://schemas.microsoft.com/office/drawing/2014/main" id="{516FC3CB-ED54-EA4C-4B04-C5AF1A82F3D4}"/>
              </a:ext>
            </a:extLst>
          </p:cNvPr>
          <p:cNvSpPr/>
          <p:nvPr/>
        </p:nvSpPr>
        <p:spPr>
          <a:xfrm>
            <a:off x="2836004" y="2680052"/>
            <a:ext cx="213372" cy="46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3" name="Shape 844">
            <a:extLst>
              <a:ext uri="{FF2B5EF4-FFF2-40B4-BE49-F238E27FC236}">
                <a16:creationId xmlns:a16="http://schemas.microsoft.com/office/drawing/2014/main" id="{3246F96D-5567-34F2-E829-CC978D0FB585}"/>
              </a:ext>
            </a:extLst>
          </p:cNvPr>
          <p:cNvSpPr/>
          <p:nvPr/>
        </p:nvSpPr>
        <p:spPr>
          <a:xfrm>
            <a:off x="2955339" y="2749090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4" name="Shape 845">
            <a:extLst>
              <a:ext uri="{FF2B5EF4-FFF2-40B4-BE49-F238E27FC236}">
                <a16:creationId xmlns:a16="http://schemas.microsoft.com/office/drawing/2014/main" id="{95B9B515-D579-6F24-C36E-850366F73D4D}"/>
              </a:ext>
            </a:extLst>
          </p:cNvPr>
          <p:cNvSpPr/>
          <p:nvPr/>
        </p:nvSpPr>
        <p:spPr>
          <a:xfrm flipH="1" flipV="1">
            <a:off x="2795306" y="2653725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5" name="Shape 849">
            <a:extLst>
              <a:ext uri="{FF2B5EF4-FFF2-40B4-BE49-F238E27FC236}">
                <a16:creationId xmlns:a16="http://schemas.microsoft.com/office/drawing/2014/main" id="{C2499403-7463-7B40-05C0-005BD01BDD66}"/>
              </a:ext>
            </a:extLst>
          </p:cNvPr>
          <p:cNvSpPr/>
          <p:nvPr/>
        </p:nvSpPr>
        <p:spPr>
          <a:xfrm flipV="1">
            <a:off x="3754414" y="2294602"/>
            <a:ext cx="1840964" cy="98381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6" name="Shape 859">
            <a:extLst>
              <a:ext uri="{FF2B5EF4-FFF2-40B4-BE49-F238E27FC236}">
                <a16:creationId xmlns:a16="http://schemas.microsoft.com/office/drawing/2014/main" id="{53B4F37A-7890-82A1-7C0F-E71A1C15004D}"/>
              </a:ext>
            </a:extLst>
          </p:cNvPr>
          <p:cNvSpPr/>
          <p:nvPr/>
        </p:nvSpPr>
        <p:spPr>
          <a:xfrm>
            <a:off x="3421885" y="2487847"/>
            <a:ext cx="2526631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0" y="20576"/>
                </a:moveTo>
                <a:cubicBezTo>
                  <a:pt x="9341" y="21600"/>
                  <a:pt x="16541" y="1474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DBD9CA1-D757-B445-30E2-3B06D7ED03FB}"/>
              </a:ext>
            </a:extLst>
          </p:cNvPr>
          <p:cNvCxnSpPr>
            <a:cxnSpLocks/>
          </p:cNvCxnSpPr>
          <p:nvPr/>
        </p:nvCxnSpPr>
        <p:spPr>
          <a:xfrm>
            <a:off x="2777422" y="3887723"/>
            <a:ext cx="0" cy="69524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7470C0C-F3FE-48B1-A2FB-46FA23808AD5}"/>
              </a:ext>
            </a:extLst>
          </p:cNvPr>
          <p:cNvCxnSpPr/>
          <p:nvPr/>
        </p:nvCxnSpPr>
        <p:spPr>
          <a:xfrm>
            <a:off x="1207492" y="4018824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0B3DA62-3527-4625-D9D9-3AA31B612ADC}"/>
              </a:ext>
            </a:extLst>
          </p:cNvPr>
          <p:cNvCxnSpPr>
            <a:cxnSpLocks/>
          </p:cNvCxnSpPr>
          <p:nvPr/>
        </p:nvCxnSpPr>
        <p:spPr>
          <a:xfrm>
            <a:off x="1207492" y="4064346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4BC06AF-3B31-A3CF-73FC-77BD1D0BE9D2}"/>
              </a:ext>
            </a:extLst>
          </p:cNvPr>
          <p:cNvCxnSpPr>
            <a:cxnSpLocks/>
          </p:cNvCxnSpPr>
          <p:nvPr/>
        </p:nvCxnSpPr>
        <p:spPr>
          <a:xfrm>
            <a:off x="1207492" y="4121745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C22B403-4E8D-2A26-21B4-BBE300CA2CA3}"/>
              </a:ext>
            </a:extLst>
          </p:cNvPr>
          <p:cNvCxnSpPr>
            <a:cxnSpLocks/>
          </p:cNvCxnSpPr>
          <p:nvPr/>
        </p:nvCxnSpPr>
        <p:spPr>
          <a:xfrm>
            <a:off x="1207492" y="4189338"/>
            <a:ext cx="9929666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6365817-55D5-45D3-0FAB-AAD586F06E10}"/>
              </a:ext>
            </a:extLst>
          </p:cNvPr>
          <p:cNvCxnSpPr>
            <a:cxnSpLocks/>
          </p:cNvCxnSpPr>
          <p:nvPr/>
        </p:nvCxnSpPr>
        <p:spPr>
          <a:xfrm>
            <a:off x="1207493" y="4252260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924EA39-7329-0923-2C48-4E16631C9F85}"/>
              </a:ext>
            </a:extLst>
          </p:cNvPr>
          <p:cNvCxnSpPr>
            <a:cxnSpLocks/>
          </p:cNvCxnSpPr>
          <p:nvPr/>
        </p:nvCxnSpPr>
        <p:spPr>
          <a:xfrm>
            <a:off x="1207492" y="4305914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533A227-F431-EAAA-AAF2-026F1EC3D5DA}"/>
              </a:ext>
            </a:extLst>
          </p:cNvPr>
          <p:cNvCxnSpPr>
            <a:cxnSpLocks/>
          </p:cNvCxnSpPr>
          <p:nvPr/>
        </p:nvCxnSpPr>
        <p:spPr>
          <a:xfrm>
            <a:off x="1205466" y="4372110"/>
            <a:ext cx="992164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FC11DAE-0AC9-1EC9-6A9D-0396039EB542}"/>
              </a:ext>
            </a:extLst>
          </p:cNvPr>
          <p:cNvCxnSpPr>
            <a:cxnSpLocks/>
          </p:cNvCxnSpPr>
          <p:nvPr/>
        </p:nvCxnSpPr>
        <p:spPr>
          <a:xfrm>
            <a:off x="9333374" y="3915225"/>
            <a:ext cx="0" cy="77516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" name="Picture 121" descr="A blue and black square&#10;&#10;AI-generated content may be incorrect.">
            <a:extLst>
              <a:ext uri="{FF2B5EF4-FFF2-40B4-BE49-F238E27FC236}">
                <a16:creationId xmlns:a16="http://schemas.microsoft.com/office/drawing/2014/main" id="{496B1916-D310-4E11-2935-43FC69D4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6609" y="3958361"/>
            <a:ext cx="918572" cy="38919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E1D0175-1D89-656F-7CC7-A6BC22C3BC43}"/>
              </a:ext>
            </a:extLst>
          </p:cNvPr>
          <p:cNvSpPr txBox="1"/>
          <p:nvPr/>
        </p:nvSpPr>
        <p:spPr>
          <a:xfrm>
            <a:off x="6537479" y="2552553"/>
            <a:ext cx="206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Ray parameters</a:t>
            </a:r>
          </a:p>
        </p:txBody>
      </p:sp>
      <p:pic>
        <p:nvPicPr>
          <p:cNvPr id="70" name="Picture 69" descr="state_parameters.pdf">
            <a:extLst>
              <a:ext uri="{FF2B5EF4-FFF2-40B4-BE49-F238E27FC236}">
                <a16:creationId xmlns:a16="http://schemas.microsoft.com/office/drawing/2014/main" id="{BDAB2131-7F84-0470-8D44-26D8469F6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36" y="2579848"/>
            <a:ext cx="1488587" cy="31692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C26AC2F-80B1-9322-C4B9-9EEAD097FA95}"/>
              </a:ext>
            </a:extLst>
          </p:cNvPr>
          <p:cNvSpPr txBox="1"/>
          <p:nvPr/>
        </p:nvSpPr>
        <p:spPr>
          <a:xfrm>
            <a:off x="6537479" y="2874647"/>
            <a:ext cx="355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666666"/>
                </a:solidFill>
              </a:rPr>
              <a:t>Position, Velocity, Weight, Time, Spin</a:t>
            </a:r>
          </a:p>
        </p:txBody>
      </p:sp>
      <p:pic>
        <p:nvPicPr>
          <p:cNvPr id="72" name="Picture 71" descr="state_parameters.pdf">
            <a:extLst>
              <a:ext uri="{FF2B5EF4-FFF2-40B4-BE49-F238E27FC236}">
                <a16:creationId xmlns:a16="http://schemas.microsoft.com/office/drawing/2014/main" id="{CD8E32D0-F0E3-9C92-E6C6-CC041F1F2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24" y="3531375"/>
            <a:ext cx="1488587" cy="31692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822CD61-1080-B967-DEEC-98AB54B1AE39}"/>
              </a:ext>
            </a:extLst>
          </p:cNvPr>
          <p:cNvSpPr txBox="1"/>
          <p:nvPr/>
        </p:nvSpPr>
        <p:spPr>
          <a:xfrm>
            <a:off x="1066160" y="3502077"/>
            <a:ext cx="414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</a:t>
            </a:r>
            <a:r>
              <a:rPr lang="en-US" dirty="0" err="1"/>
              <a:t>McStas</a:t>
            </a:r>
            <a:r>
              <a:rPr lang="en-US" dirty="0"/>
              <a:t> – one time sampled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2E5EE9-7165-75DA-6B86-B5F5A4B719CA}"/>
              </a:ext>
            </a:extLst>
          </p:cNvPr>
          <p:cNvCxnSpPr>
            <a:cxnSpLocks/>
          </p:cNvCxnSpPr>
          <p:nvPr/>
        </p:nvCxnSpPr>
        <p:spPr>
          <a:xfrm>
            <a:off x="1206415" y="4438290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B50A1C-9B4A-E4B0-AC89-2BC9B425CBD8}"/>
              </a:ext>
            </a:extLst>
          </p:cNvPr>
          <p:cNvCxnSpPr>
            <a:cxnSpLocks/>
          </p:cNvCxnSpPr>
          <p:nvPr/>
        </p:nvCxnSpPr>
        <p:spPr>
          <a:xfrm>
            <a:off x="1201575" y="4507750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BA81F70-3C3B-1EB7-217E-A21B8AE6BB25}"/>
              </a:ext>
            </a:extLst>
          </p:cNvPr>
          <p:cNvGrpSpPr/>
          <p:nvPr/>
        </p:nvGrpSpPr>
        <p:grpSpPr>
          <a:xfrm>
            <a:off x="9573803" y="211792"/>
            <a:ext cx="702572" cy="1339387"/>
            <a:chOff x="9557053" y="1255114"/>
            <a:chExt cx="917853" cy="1096185"/>
          </a:xfrm>
        </p:grpSpPr>
        <p:sp>
          <p:nvSpPr>
            <p:cNvPr id="77" name="Shape 757">
              <a:extLst>
                <a:ext uri="{FF2B5EF4-FFF2-40B4-BE49-F238E27FC236}">
                  <a16:creationId xmlns:a16="http://schemas.microsoft.com/office/drawing/2014/main" id="{64449358-8CF7-6708-C913-D0FB5AEAB925}"/>
                </a:ext>
              </a:extLst>
            </p:cNvPr>
            <p:cNvSpPr/>
            <p:nvPr/>
          </p:nvSpPr>
          <p:spPr>
            <a:xfrm>
              <a:off x="9559909" y="2134992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 758">
              <a:extLst>
                <a:ext uri="{FF2B5EF4-FFF2-40B4-BE49-F238E27FC236}">
                  <a16:creationId xmlns:a16="http://schemas.microsoft.com/office/drawing/2014/main" id="{AF64A6F7-0339-618E-90EC-079FB53A7F86}"/>
                </a:ext>
              </a:extLst>
            </p:cNvPr>
            <p:cNvSpPr/>
            <p:nvPr/>
          </p:nvSpPr>
          <p:spPr>
            <a:xfrm flipV="1">
              <a:off x="10474906" y="1363267"/>
              <a:ext cx="0" cy="868022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79" name="Shape 759">
              <a:extLst>
                <a:ext uri="{FF2B5EF4-FFF2-40B4-BE49-F238E27FC236}">
                  <a16:creationId xmlns:a16="http://schemas.microsoft.com/office/drawing/2014/main" id="{49DA304D-D312-9AC2-FE56-8080E33B3E57}"/>
                </a:ext>
              </a:extLst>
            </p:cNvPr>
            <p:cNvSpPr/>
            <p:nvPr/>
          </p:nvSpPr>
          <p:spPr>
            <a:xfrm flipV="1">
              <a:off x="9557053" y="1386475"/>
              <a:ext cx="0" cy="85116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80" name="Shape 760">
              <a:extLst>
                <a:ext uri="{FF2B5EF4-FFF2-40B4-BE49-F238E27FC236}">
                  <a16:creationId xmlns:a16="http://schemas.microsoft.com/office/drawing/2014/main" id="{BF779E5B-4CC1-18DC-6718-9CE3426D0200}"/>
                </a:ext>
              </a:extLst>
            </p:cNvPr>
            <p:cNvSpPr/>
            <p:nvPr/>
          </p:nvSpPr>
          <p:spPr>
            <a:xfrm>
              <a:off x="9559909" y="1255114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1" name="Triangle 80">
            <a:extLst>
              <a:ext uri="{FF2B5EF4-FFF2-40B4-BE49-F238E27FC236}">
                <a16:creationId xmlns:a16="http://schemas.microsoft.com/office/drawing/2014/main" id="{1B86B278-DEFD-BD78-581B-7509C35A7780}"/>
              </a:ext>
            </a:extLst>
          </p:cNvPr>
          <p:cNvSpPr/>
          <p:nvPr/>
        </p:nvSpPr>
        <p:spPr>
          <a:xfrm rot="10800000">
            <a:off x="9307000" y="1597573"/>
            <a:ext cx="180875" cy="2257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844">
            <a:extLst>
              <a:ext uri="{FF2B5EF4-FFF2-40B4-BE49-F238E27FC236}">
                <a16:creationId xmlns:a16="http://schemas.microsoft.com/office/drawing/2014/main" id="{7BA3643E-14B2-A1AE-8174-ED458C2AC295}"/>
              </a:ext>
            </a:extLst>
          </p:cNvPr>
          <p:cNvSpPr/>
          <p:nvPr/>
        </p:nvSpPr>
        <p:spPr>
          <a:xfrm>
            <a:off x="9395839" y="1404255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" name="Shape 845">
            <a:extLst>
              <a:ext uri="{FF2B5EF4-FFF2-40B4-BE49-F238E27FC236}">
                <a16:creationId xmlns:a16="http://schemas.microsoft.com/office/drawing/2014/main" id="{DF6BE7C3-43C7-267F-203E-87700585B16F}"/>
              </a:ext>
            </a:extLst>
          </p:cNvPr>
          <p:cNvSpPr/>
          <p:nvPr/>
        </p:nvSpPr>
        <p:spPr>
          <a:xfrm flipH="1" flipV="1">
            <a:off x="9235806" y="1308890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0B00E-E920-05E2-C906-6365717E7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50F093-770F-772B-62A8-D865B120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1A6665A-A146-4B94-23FD-F9F1FB8F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714EE-B553-5B99-7AFE-EF1FB98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8C5B39-250B-833D-665A-3926F64738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4D2FB770-29C1-C62A-FD26-5811D69C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67" name="Picture 66" descr="state_parameters.pdf">
            <a:extLst>
              <a:ext uri="{FF2B5EF4-FFF2-40B4-BE49-F238E27FC236}">
                <a16:creationId xmlns:a16="http://schemas.microsoft.com/office/drawing/2014/main" id="{8F68EA10-7390-BA44-64CD-B0B493629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24" y="3531375"/>
            <a:ext cx="1488587" cy="31692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DA9371-3125-1D2F-D766-186CF78AE881}"/>
              </a:ext>
            </a:extLst>
          </p:cNvPr>
          <p:cNvCxnSpPr>
            <a:cxnSpLocks/>
          </p:cNvCxnSpPr>
          <p:nvPr/>
        </p:nvCxnSpPr>
        <p:spPr>
          <a:xfrm>
            <a:off x="9331541" y="4923692"/>
            <a:ext cx="0" cy="1587617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B4C366-8FC7-9E09-3858-D2E8BDBA7A06}"/>
              </a:ext>
            </a:extLst>
          </p:cNvPr>
          <p:cNvCxnSpPr>
            <a:cxnSpLocks/>
          </p:cNvCxnSpPr>
          <p:nvPr/>
        </p:nvCxnSpPr>
        <p:spPr>
          <a:xfrm>
            <a:off x="1377808" y="5749344"/>
            <a:ext cx="1261426" cy="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FC0B293-12E5-BC61-702E-9F8E17D2E8AB}"/>
              </a:ext>
            </a:extLst>
          </p:cNvPr>
          <p:cNvCxnSpPr>
            <a:cxnSpLocks/>
          </p:cNvCxnSpPr>
          <p:nvPr/>
        </p:nvCxnSpPr>
        <p:spPr>
          <a:xfrm>
            <a:off x="2960285" y="5749344"/>
            <a:ext cx="6217691" cy="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8A254FB-65B1-451C-1D47-60CE1C057C57}"/>
              </a:ext>
            </a:extLst>
          </p:cNvPr>
          <p:cNvCxnSpPr>
            <a:cxnSpLocks/>
          </p:cNvCxnSpPr>
          <p:nvPr/>
        </p:nvCxnSpPr>
        <p:spPr>
          <a:xfrm>
            <a:off x="9503836" y="5749344"/>
            <a:ext cx="1551675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786D26B-4C1C-6730-D399-FFF77D3207D2}"/>
              </a:ext>
            </a:extLst>
          </p:cNvPr>
          <p:cNvCxnSpPr>
            <a:cxnSpLocks/>
          </p:cNvCxnSpPr>
          <p:nvPr/>
        </p:nvCxnSpPr>
        <p:spPr>
          <a:xfrm flipV="1">
            <a:off x="2639234" y="5339734"/>
            <a:ext cx="136355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CF3C10C-669C-8AE2-C8A4-65DF03027110}"/>
              </a:ext>
            </a:extLst>
          </p:cNvPr>
          <p:cNvCxnSpPr>
            <a:cxnSpLocks/>
          </p:cNvCxnSpPr>
          <p:nvPr/>
        </p:nvCxnSpPr>
        <p:spPr>
          <a:xfrm flipV="1">
            <a:off x="2635150" y="5578553"/>
            <a:ext cx="136355" cy="17079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9C23C5A-4B17-6BC3-F09A-C1AFB3D18DDD}"/>
              </a:ext>
            </a:extLst>
          </p:cNvPr>
          <p:cNvCxnSpPr>
            <a:cxnSpLocks/>
          </p:cNvCxnSpPr>
          <p:nvPr/>
        </p:nvCxnSpPr>
        <p:spPr>
          <a:xfrm>
            <a:off x="2639233" y="5749345"/>
            <a:ext cx="132272" cy="7712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086A97A-A091-C522-558A-130E99ED2F64}"/>
              </a:ext>
            </a:extLst>
          </p:cNvPr>
          <p:cNvCxnSpPr>
            <a:cxnSpLocks/>
          </p:cNvCxnSpPr>
          <p:nvPr/>
        </p:nvCxnSpPr>
        <p:spPr>
          <a:xfrm>
            <a:off x="2635150" y="5749345"/>
            <a:ext cx="136355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D837272-A40D-686D-99BF-3DA775A6B640}"/>
              </a:ext>
            </a:extLst>
          </p:cNvPr>
          <p:cNvCxnSpPr>
            <a:cxnSpLocks/>
          </p:cNvCxnSpPr>
          <p:nvPr/>
        </p:nvCxnSpPr>
        <p:spPr>
          <a:xfrm>
            <a:off x="2639233" y="5749345"/>
            <a:ext cx="148317" cy="295868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40ECC5-6589-B239-B5D9-26346495E2E9}"/>
              </a:ext>
            </a:extLst>
          </p:cNvPr>
          <p:cNvCxnSpPr>
            <a:cxnSpLocks/>
          </p:cNvCxnSpPr>
          <p:nvPr/>
        </p:nvCxnSpPr>
        <p:spPr>
          <a:xfrm flipV="1">
            <a:off x="2631066" y="5192234"/>
            <a:ext cx="140439" cy="55711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62C6E11-F054-6F10-3637-B902F2B94806}"/>
              </a:ext>
            </a:extLst>
          </p:cNvPr>
          <p:cNvCxnSpPr>
            <a:cxnSpLocks/>
          </p:cNvCxnSpPr>
          <p:nvPr/>
        </p:nvCxnSpPr>
        <p:spPr>
          <a:xfrm flipH="1" flipV="1">
            <a:off x="2796588" y="5579210"/>
            <a:ext cx="162019" cy="17079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140038A-B01A-FDD9-1399-7CD8B06B7568}"/>
              </a:ext>
            </a:extLst>
          </p:cNvPr>
          <p:cNvCxnSpPr>
            <a:cxnSpLocks/>
          </p:cNvCxnSpPr>
          <p:nvPr/>
        </p:nvCxnSpPr>
        <p:spPr>
          <a:xfrm flipH="1">
            <a:off x="2796588" y="5750002"/>
            <a:ext cx="157168" cy="7712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06A97FA-C6FF-12C2-6F9D-DDB21289BC0F}"/>
              </a:ext>
            </a:extLst>
          </p:cNvPr>
          <p:cNvCxnSpPr>
            <a:cxnSpLocks/>
          </p:cNvCxnSpPr>
          <p:nvPr/>
        </p:nvCxnSpPr>
        <p:spPr>
          <a:xfrm flipH="1">
            <a:off x="2796588" y="5750002"/>
            <a:ext cx="162019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93D3E7D-E96D-56CF-12CE-7099F5E0231C}"/>
              </a:ext>
            </a:extLst>
          </p:cNvPr>
          <p:cNvCxnSpPr>
            <a:cxnSpLocks/>
          </p:cNvCxnSpPr>
          <p:nvPr/>
        </p:nvCxnSpPr>
        <p:spPr>
          <a:xfrm flipH="1" flipV="1">
            <a:off x="2796588" y="5192891"/>
            <a:ext cx="166872" cy="55711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B637E4A-3196-B62C-631D-947322F6CAEE}"/>
              </a:ext>
            </a:extLst>
          </p:cNvPr>
          <p:cNvCxnSpPr>
            <a:cxnSpLocks/>
          </p:cNvCxnSpPr>
          <p:nvPr/>
        </p:nvCxnSpPr>
        <p:spPr>
          <a:xfrm flipH="1" flipV="1">
            <a:off x="9330346" y="5575920"/>
            <a:ext cx="162019" cy="17079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552EA91-4950-1FCA-2429-AA18992E7A48}"/>
              </a:ext>
            </a:extLst>
          </p:cNvPr>
          <p:cNvCxnSpPr>
            <a:cxnSpLocks/>
          </p:cNvCxnSpPr>
          <p:nvPr/>
        </p:nvCxnSpPr>
        <p:spPr>
          <a:xfrm flipH="1">
            <a:off x="9330346" y="5746712"/>
            <a:ext cx="162019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D379F6C-9E9F-9B28-6886-BF99F151E025}"/>
              </a:ext>
            </a:extLst>
          </p:cNvPr>
          <p:cNvCxnSpPr>
            <a:cxnSpLocks/>
          </p:cNvCxnSpPr>
          <p:nvPr/>
        </p:nvCxnSpPr>
        <p:spPr>
          <a:xfrm flipV="1">
            <a:off x="9183704" y="5581728"/>
            <a:ext cx="135195" cy="17079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D0CBA83-BDCA-1208-5A8E-C25BD5543BBF}"/>
              </a:ext>
            </a:extLst>
          </p:cNvPr>
          <p:cNvCxnSpPr>
            <a:cxnSpLocks/>
          </p:cNvCxnSpPr>
          <p:nvPr/>
        </p:nvCxnSpPr>
        <p:spPr>
          <a:xfrm>
            <a:off x="9187751" y="5752520"/>
            <a:ext cx="131148" cy="7712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735DDBB-A6CB-62D0-2B99-17A004176DE6}"/>
              </a:ext>
            </a:extLst>
          </p:cNvPr>
          <p:cNvCxnSpPr>
            <a:cxnSpLocks/>
          </p:cNvCxnSpPr>
          <p:nvPr/>
        </p:nvCxnSpPr>
        <p:spPr>
          <a:xfrm>
            <a:off x="9183704" y="5752520"/>
            <a:ext cx="135195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9A687FD-926F-82A4-984A-C91FF7304EE5}"/>
              </a:ext>
            </a:extLst>
          </p:cNvPr>
          <p:cNvCxnSpPr>
            <a:cxnSpLocks/>
          </p:cNvCxnSpPr>
          <p:nvPr/>
        </p:nvCxnSpPr>
        <p:spPr>
          <a:xfrm flipV="1">
            <a:off x="9179654" y="5195409"/>
            <a:ext cx="139245" cy="55711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1FCA018-8C93-E194-6B01-5A2BC8ADAF06}"/>
              </a:ext>
            </a:extLst>
          </p:cNvPr>
          <p:cNvSpPr txBox="1"/>
          <p:nvPr/>
        </p:nvSpPr>
        <p:spPr>
          <a:xfrm>
            <a:off x="1066160" y="3502077"/>
            <a:ext cx="414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</a:t>
            </a:r>
            <a:r>
              <a:rPr lang="en-US" dirty="0" err="1"/>
              <a:t>McStas</a:t>
            </a:r>
            <a:r>
              <a:rPr lang="en-US" dirty="0"/>
              <a:t> – one time sampled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1C5898C-4B20-04BB-B13D-588E9C5F1C33}"/>
              </a:ext>
            </a:extLst>
          </p:cNvPr>
          <p:cNvSpPr txBox="1"/>
          <p:nvPr/>
        </p:nvSpPr>
        <p:spPr>
          <a:xfrm>
            <a:off x="1025455" y="4637574"/>
            <a:ext cx="629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Prototype – multiple times sampled from ESS Butterfly 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29E07BF-E88E-8E04-3F82-57630A052715}"/>
              </a:ext>
            </a:extLst>
          </p:cNvPr>
          <p:cNvCxnSpPr>
            <a:cxnSpLocks/>
          </p:cNvCxnSpPr>
          <p:nvPr/>
        </p:nvCxnSpPr>
        <p:spPr>
          <a:xfrm>
            <a:off x="2777718" y="5053779"/>
            <a:ext cx="0" cy="146510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8016284-F222-39FD-A43C-51507FF0968A}"/>
              </a:ext>
            </a:extLst>
          </p:cNvPr>
          <p:cNvCxnSpPr>
            <a:cxnSpLocks/>
          </p:cNvCxnSpPr>
          <p:nvPr/>
        </p:nvCxnSpPr>
        <p:spPr>
          <a:xfrm flipV="1">
            <a:off x="11032737" y="5578553"/>
            <a:ext cx="135195" cy="17079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D48A18D-4F54-7E9E-80E3-54CF47488868}"/>
              </a:ext>
            </a:extLst>
          </p:cNvPr>
          <p:cNvCxnSpPr>
            <a:cxnSpLocks/>
          </p:cNvCxnSpPr>
          <p:nvPr/>
        </p:nvCxnSpPr>
        <p:spPr>
          <a:xfrm>
            <a:off x="11032737" y="5749345"/>
            <a:ext cx="135195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2872405-231F-A1F3-9DC5-D2FDE4CDB6FC}"/>
              </a:ext>
            </a:extLst>
          </p:cNvPr>
          <p:cNvGrpSpPr/>
          <p:nvPr/>
        </p:nvGrpSpPr>
        <p:grpSpPr>
          <a:xfrm>
            <a:off x="3062092" y="5290835"/>
            <a:ext cx="5153715" cy="369332"/>
            <a:chOff x="3062092" y="5290835"/>
            <a:chExt cx="5153715" cy="36933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D41129E-C515-89E5-DCE3-FEE07ADC526A}"/>
                </a:ext>
              </a:extLst>
            </p:cNvPr>
            <p:cNvSpPr txBox="1"/>
            <p:nvPr/>
          </p:nvSpPr>
          <p:spPr>
            <a:xfrm>
              <a:off x="4550679" y="5290835"/>
              <a:ext cx="3665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and</a:t>
              </a:r>
              <a:r>
                <a:rPr lang="en-US" b="1" i="1" dirty="0"/>
                <a:t>  </a:t>
              </a:r>
              <a:r>
                <a:rPr lang="en-US" b="1" i="1" dirty="0" err="1"/>
                <a:t>t_offset</a:t>
              </a:r>
              <a:r>
                <a:rPr lang="en-US" b="1" i="1" dirty="0"/>
                <a:t>[100]</a:t>
              </a:r>
              <a:r>
                <a:rPr lang="en-US" dirty="0"/>
                <a:t>, </a:t>
              </a:r>
              <a:r>
                <a:rPr lang="en-US" b="1" i="1" dirty="0" err="1"/>
                <a:t>p_t</a:t>
              </a:r>
              <a:r>
                <a:rPr lang="en-US" b="1" i="1" dirty="0"/>
                <a:t>[100]</a:t>
              </a:r>
            </a:p>
          </p:txBody>
        </p:sp>
        <p:pic>
          <p:nvPicPr>
            <p:cNvPr id="109" name="Picture 108" descr="state_parameters.pdf">
              <a:extLst>
                <a:ext uri="{FF2B5EF4-FFF2-40B4-BE49-F238E27FC236}">
                  <a16:creationId xmlns:a16="http://schemas.microsoft.com/office/drawing/2014/main" id="{98A683CF-BC44-4F0B-18BB-84766010C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092" y="5317505"/>
              <a:ext cx="1488587" cy="316920"/>
            </a:xfrm>
            <a:prstGeom prst="rect">
              <a:avLst/>
            </a:prstGeom>
          </p:spPr>
        </p:pic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EB7FF6E-3DDA-3E59-C241-7E42BCE5B552}"/>
              </a:ext>
            </a:extLst>
          </p:cNvPr>
          <p:cNvGrpSpPr/>
          <p:nvPr/>
        </p:nvGrpSpPr>
        <p:grpSpPr>
          <a:xfrm>
            <a:off x="1237993" y="5195409"/>
            <a:ext cx="185937" cy="966722"/>
            <a:chOff x="1237993" y="5195409"/>
            <a:chExt cx="185937" cy="966722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0811971-5DF2-195A-8927-4B26C4E34B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2205" y="5342909"/>
              <a:ext cx="162019" cy="409611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741CA52-A6C5-F57E-6BCF-D4E5EA5A44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7058" y="5581728"/>
              <a:ext cx="162019" cy="170792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BB6722A-C231-B6A4-29EE-833A4D20C9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7058" y="5752520"/>
              <a:ext cx="157168" cy="77123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5A28D20-5985-9ED0-1684-F4274D89F0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7058" y="5752520"/>
              <a:ext cx="162019" cy="409611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D1D805E-7822-24B1-223F-0BB07B29B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7993" y="5752520"/>
              <a:ext cx="176233" cy="295868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71DB0EB-6164-620B-30E9-1E9E76F994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7058" y="5195409"/>
              <a:ext cx="166872" cy="557110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 descr="A blue and black square&#10;&#10;AI-generated content may be incorrect.">
            <a:extLst>
              <a:ext uri="{FF2B5EF4-FFF2-40B4-BE49-F238E27FC236}">
                <a16:creationId xmlns:a16="http://schemas.microsoft.com/office/drawing/2014/main" id="{6D5D614F-3B0B-BEC8-B781-5336B098B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9803" y="5554746"/>
            <a:ext cx="918572" cy="389197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3CB9E07-3317-5F48-51CA-104C3CA2AFF8}"/>
              </a:ext>
            </a:extLst>
          </p:cNvPr>
          <p:cNvCxnSpPr>
            <a:cxnSpLocks/>
          </p:cNvCxnSpPr>
          <p:nvPr/>
        </p:nvCxnSpPr>
        <p:spPr>
          <a:xfrm>
            <a:off x="2777422" y="3887723"/>
            <a:ext cx="0" cy="69524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7B30758-C6D4-9D48-22D8-BAF136C59523}"/>
              </a:ext>
            </a:extLst>
          </p:cNvPr>
          <p:cNvCxnSpPr/>
          <p:nvPr/>
        </p:nvCxnSpPr>
        <p:spPr>
          <a:xfrm>
            <a:off x="1207492" y="4018824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8C90D10-E809-47A3-F677-98EB52DA8588}"/>
              </a:ext>
            </a:extLst>
          </p:cNvPr>
          <p:cNvCxnSpPr>
            <a:cxnSpLocks/>
          </p:cNvCxnSpPr>
          <p:nvPr/>
        </p:nvCxnSpPr>
        <p:spPr>
          <a:xfrm>
            <a:off x="1207492" y="4064346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51ADB83-53FA-3790-497C-9FBED58CEB0C}"/>
              </a:ext>
            </a:extLst>
          </p:cNvPr>
          <p:cNvCxnSpPr>
            <a:cxnSpLocks/>
          </p:cNvCxnSpPr>
          <p:nvPr/>
        </p:nvCxnSpPr>
        <p:spPr>
          <a:xfrm>
            <a:off x="1207492" y="4121745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2F51EC1-10B2-5112-FF80-DBE71742A92F}"/>
              </a:ext>
            </a:extLst>
          </p:cNvPr>
          <p:cNvCxnSpPr>
            <a:cxnSpLocks/>
          </p:cNvCxnSpPr>
          <p:nvPr/>
        </p:nvCxnSpPr>
        <p:spPr>
          <a:xfrm>
            <a:off x="1207492" y="4189338"/>
            <a:ext cx="9929666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6D182C4-BA5E-832D-DD6F-C46F3A072C2A}"/>
              </a:ext>
            </a:extLst>
          </p:cNvPr>
          <p:cNvCxnSpPr>
            <a:cxnSpLocks/>
          </p:cNvCxnSpPr>
          <p:nvPr/>
        </p:nvCxnSpPr>
        <p:spPr>
          <a:xfrm>
            <a:off x="1207493" y="4252260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72AA398-C594-1498-5724-A4FE83F0DD0E}"/>
              </a:ext>
            </a:extLst>
          </p:cNvPr>
          <p:cNvCxnSpPr>
            <a:cxnSpLocks/>
          </p:cNvCxnSpPr>
          <p:nvPr/>
        </p:nvCxnSpPr>
        <p:spPr>
          <a:xfrm>
            <a:off x="1207492" y="4305914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A27AC97-332E-1DB1-1ADD-EDF1D8D86660}"/>
              </a:ext>
            </a:extLst>
          </p:cNvPr>
          <p:cNvCxnSpPr>
            <a:cxnSpLocks/>
          </p:cNvCxnSpPr>
          <p:nvPr/>
        </p:nvCxnSpPr>
        <p:spPr>
          <a:xfrm>
            <a:off x="1205466" y="4372110"/>
            <a:ext cx="992164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99ABCED-6182-1867-246D-AFFF970E283C}"/>
              </a:ext>
            </a:extLst>
          </p:cNvPr>
          <p:cNvCxnSpPr>
            <a:cxnSpLocks/>
          </p:cNvCxnSpPr>
          <p:nvPr/>
        </p:nvCxnSpPr>
        <p:spPr>
          <a:xfrm>
            <a:off x="9333374" y="3915225"/>
            <a:ext cx="0" cy="77516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" name="Picture 121" descr="A blue and black square&#10;&#10;AI-generated content may be incorrect.">
            <a:extLst>
              <a:ext uri="{FF2B5EF4-FFF2-40B4-BE49-F238E27FC236}">
                <a16:creationId xmlns:a16="http://schemas.microsoft.com/office/drawing/2014/main" id="{7C9C4419-06B1-0B89-8D53-4009C0A4E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6609" y="3958361"/>
            <a:ext cx="918572" cy="389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4F3742-3DCD-F8A9-D33E-3BC044F334E8}"/>
              </a:ext>
            </a:extLst>
          </p:cNvPr>
          <p:cNvSpPr txBox="1"/>
          <p:nvPr/>
        </p:nvSpPr>
        <p:spPr>
          <a:xfrm>
            <a:off x="6537479" y="2552553"/>
            <a:ext cx="206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Ray parameters</a:t>
            </a:r>
          </a:p>
        </p:txBody>
      </p:sp>
      <p:pic>
        <p:nvPicPr>
          <p:cNvPr id="6" name="Picture 5" descr="state_parameters.pdf">
            <a:extLst>
              <a:ext uri="{FF2B5EF4-FFF2-40B4-BE49-F238E27FC236}">
                <a16:creationId xmlns:a16="http://schemas.microsoft.com/office/drawing/2014/main" id="{8298EBB0-0CB8-E11D-C1C6-B9DB586B0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36" y="2579848"/>
            <a:ext cx="1488587" cy="316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4C689-A63B-3849-E346-8B8AC53EC068}"/>
              </a:ext>
            </a:extLst>
          </p:cNvPr>
          <p:cNvSpPr txBox="1"/>
          <p:nvPr/>
        </p:nvSpPr>
        <p:spPr>
          <a:xfrm>
            <a:off x="6537479" y="2874647"/>
            <a:ext cx="355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666666"/>
                </a:solidFill>
              </a:rPr>
              <a:t>Position, Velocity, Weight, Time, Spin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288AE-A58E-69B0-86A5-AD5A74E44FE1}"/>
              </a:ext>
            </a:extLst>
          </p:cNvPr>
          <p:cNvCxnSpPr>
            <a:cxnSpLocks/>
          </p:cNvCxnSpPr>
          <p:nvPr/>
        </p:nvCxnSpPr>
        <p:spPr>
          <a:xfrm>
            <a:off x="1206415" y="4438290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7590C4-DDF4-8B43-9C68-01F8F1B31A2D}"/>
              </a:ext>
            </a:extLst>
          </p:cNvPr>
          <p:cNvCxnSpPr>
            <a:cxnSpLocks/>
          </p:cNvCxnSpPr>
          <p:nvPr/>
        </p:nvCxnSpPr>
        <p:spPr>
          <a:xfrm>
            <a:off x="1201575" y="4507750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Shape 743">
            <a:extLst>
              <a:ext uri="{FF2B5EF4-FFF2-40B4-BE49-F238E27FC236}">
                <a16:creationId xmlns:a16="http://schemas.microsoft.com/office/drawing/2014/main" id="{F28C61E3-9DEB-B3FA-041C-27A9B50DFBE4}"/>
              </a:ext>
            </a:extLst>
          </p:cNvPr>
          <p:cNvSpPr/>
          <p:nvPr/>
        </p:nvSpPr>
        <p:spPr>
          <a:xfrm>
            <a:off x="8985950" y="725547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41" name="Shape 744">
            <a:extLst>
              <a:ext uri="{FF2B5EF4-FFF2-40B4-BE49-F238E27FC236}">
                <a16:creationId xmlns:a16="http://schemas.microsoft.com/office/drawing/2014/main" id="{829211B3-526F-AE12-1127-92BE9FAD12A0}"/>
              </a:ext>
            </a:extLst>
          </p:cNvPr>
          <p:cNvSpPr/>
          <p:nvPr/>
        </p:nvSpPr>
        <p:spPr>
          <a:xfrm>
            <a:off x="8987321" y="728015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745">
            <a:extLst>
              <a:ext uri="{FF2B5EF4-FFF2-40B4-BE49-F238E27FC236}">
                <a16:creationId xmlns:a16="http://schemas.microsoft.com/office/drawing/2014/main" id="{31A14DB8-8E68-B6D2-4884-8BE5E8A5632A}"/>
              </a:ext>
            </a:extLst>
          </p:cNvPr>
          <p:cNvSpPr/>
          <p:nvPr/>
        </p:nvSpPr>
        <p:spPr>
          <a:xfrm>
            <a:off x="9084192" y="1160434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746">
            <a:extLst>
              <a:ext uri="{FF2B5EF4-FFF2-40B4-BE49-F238E27FC236}">
                <a16:creationId xmlns:a16="http://schemas.microsoft.com/office/drawing/2014/main" id="{64440AEC-1E1C-6861-F045-D74D24528246}"/>
              </a:ext>
            </a:extLst>
          </p:cNvPr>
          <p:cNvSpPr/>
          <p:nvPr/>
        </p:nvSpPr>
        <p:spPr>
          <a:xfrm>
            <a:off x="9122305" y="1285999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44" name="Shape 843">
            <a:extLst>
              <a:ext uri="{FF2B5EF4-FFF2-40B4-BE49-F238E27FC236}">
                <a16:creationId xmlns:a16="http://schemas.microsoft.com/office/drawing/2014/main" id="{C9819F18-18ED-7CA4-E705-24829347ECB9}"/>
              </a:ext>
            </a:extLst>
          </p:cNvPr>
          <p:cNvSpPr/>
          <p:nvPr/>
        </p:nvSpPr>
        <p:spPr>
          <a:xfrm>
            <a:off x="9398146" y="1508356"/>
            <a:ext cx="263579" cy="398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45" name="Shape 741">
            <a:extLst>
              <a:ext uri="{FF2B5EF4-FFF2-40B4-BE49-F238E27FC236}">
                <a16:creationId xmlns:a16="http://schemas.microsoft.com/office/drawing/2014/main" id="{B645F3BE-86A3-426A-B810-933D0BA3C661}"/>
              </a:ext>
            </a:extLst>
          </p:cNvPr>
          <p:cNvSpPr/>
          <p:nvPr/>
        </p:nvSpPr>
        <p:spPr>
          <a:xfrm rot="10800000">
            <a:off x="2866548" y="3131849"/>
            <a:ext cx="547610" cy="15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62" y="16"/>
                  <a:pt x="1324" y="83"/>
                  <a:pt x="1985" y="210"/>
                </a:cubicBezTo>
                <a:cubicBezTo>
                  <a:pt x="8588" y="1473"/>
                  <a:pt x="14955" y="9122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46" name="Shape 742">
            <a:extLst>
              <a:ext uri="{FF2B5EF4-FFF2-40B4-BE49-F238E27FC236}">
                <a16:creationId xmlns:a16="http://schemas.microsoft.com/office/drawing/2014/main" id="{B2BB3378-32A4-B54C-05ED-F8E3731E4BD1}"/>
              </a:ext>
            </a:extLst>
          </p:cNvPr>
          <p:cNvSpPr/>
          <p:nvPr/>
        </p:nvSpPr>
        <p:spPr>
          <a:xfrm flipH="1">
            <a:off x="2866548" y="2701543"/>
            <a:ext cx="549805" cy="156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1" extrusionOk="0">
                <a:moveTo>
                  <a:pt x="0" y="20"/>
                </a:moveTo>
                <a:cubicBezTo>
                  <a:pt x="664" y="-19"/>
                  <a:pt x="1329" y="-4"/>
                  <a:pt x="1993" y="80"/>
                </a:cubicBezTo>
                <a:cubicBezTo>
                  <a:pt x="8558" y="913"/>
                  <a:pt x="15018" y="8338"/>
                  <a:pt x="21600" y="21581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47" name="Shape 743">
            <a:extLst>
              <a:ext uri="{FF2B5EF4-FFF2-40B4-BE49-F238E27FC236}">
                <a16:creationId xmlns:a16="http://schemas.microsoft.com/office/drawing/2014/main" id="{BA2F0BE7-AA23-231C-97A0-3937ABD05AA3}"/>
              </a:ext>
            </a:extLst>
          </p:cNvPr>
          <p:cNvSpPr/>
          <p:nvPr/>
        </p:nvSpPr>
        <p:spPr>
          <a:xfrm>
            <a:off x="2545450" y="2070382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48" name="Shape 744">
            <a:extLst>
              <a:ext uri="{FF2B5EF4-FFF2-40B4-BE49-F238E27FC236}">
                <a16:creationId xmlns:a16="http://schemas.microsoft.com/office/drawing/2014/main" id="{1D5882AF-F71F-56F1-6A1F-C35D541A8B47}"/>
              </a:ext>
            </a:extLst>
          </p:cNvPr>
          <p:cNvSpPr/>
          <p:nvPr/>
        </p:nvSpPr>
        <p:spPr>
          <a:xfrm>
            <a:off x="2546821" y="2072850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Shape 745">
            <a:extLst>
              <a:ext uri="{FF2B5EF4-FFF2-40B4-BE49-F238E27FC236}">
                <a16:creationId xmlns:a16="http://schemas.microsoft.com/office/drawing/2014/main" id="{030F1DDF-CD6B-6DF7-9C0E-72FD8F06F126}"/>
              </a:ext>
            </a:extLst>
          </p:cNvPr>
          <p:cNvSpPr/>
          <p:nvPr/>
        </p:nvSpPr>
        <p:spPr>
          <a:xfrm>
            <a:off x="2643692" y="2505269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Shape 746">
            <a:extLst>
              <a:ext uri="{FF2B5EF4-FFF2-40B4-BE49-F238E27FC236}">
                <a16:creationId xmlns:a16="http://schemas.microsoft.com/office/drawing/2014/main" id="{18514D7A-93E7-8BA6-7F09-2DE60F11E6B7}"/>
              </a:ext>
            </a:extLst>
          </p:cNvPr>
          <p:cNvSpPr/>
          <p:nvPr/>
        </p:nvSpPr>
        <p:spPr>
          <a:xfrm>
            <a:off x="2681805" y="2630834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51" name="Shape 748">
            <a:extLst>
              <a:ext uri="{FF2B5EF4-FFF2-40B4-BE49-F238E27FC236}">
                <a16:creationId xmlns:a16="http://schemas.microsoft.com/office/drawing/2014/main" id="{C53BC93D-9806-9FE3-6041-5EDA16255DD6}"/>
              </a:ext>
            </a:extLst>
          </p:cNvPr>
          <p:cNvSpPr/>
          <p:nvPr/>
        </p:nvSpPr>
        <p:spPr>
          <a:xfrm>
            <a:off x="1796439" y="2703612"/>
            <a:ext cx="960575" cy="606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36" y="14"/>
                </a:moveTo>
                <a:cubicBezTo>
                  <a:pt x="3688" y="-84"/>
                  <a:pt x="7338" y="314"/>
                  <a:pt x="10931" y="1202"/>
                </a:cubicBezTo>
                <a:cubicBezTo>
                  <a:pt x="14575" y="2103"/>
                  <a:pt x="18143" y="3503"/>
                  <a:pt x="21580" y="5381"/>
                </a:cubicBezTo>
                <a:lnTo>
                  <a:pt x="21600" y="15367"/>
                </a:lnTo>
                <a:cubicBezTo>
                  <a:pt x="18726" y="16967"/>
                  <a:pt x="15767" y="18267"/>
                  <a:pt x="12748" y="19252"/>
                </a:cubicBezTo>
                <a:cubicBezTo>
                  <a:pt x="8569" y="20617"/>
                  <a:pt x="4296" y="21376"/>
                  <a:pt x="0" y="21516"/>
                </a:cubicBezTo>
                <a:lnTo>
                  <a:pt x="36" y="1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2" name="Shape 749">
            <a:extLst>
              <a:ext uri="{FF2B5EF4-FFF2-40B4-BE49-F238E27FC236}">
                <a16:creationId xmlns:a16="http://schemas.microsoft.com/office/drawing/2014/main" id="{BCB92A38-034E-0250-4492-5FD93B8E0D35}"/>
              </a:ext>
            </a:extLst>
          </p:cNvPr>
          <p:cNvSpPr/>
          <p:nvPr/>
        </p:nvSpPr>
        <p:spPr>
          <a:xfrm rot="10800000" flipH="1">
            <a:off x="1547529" y="3131849"/>
            <a:ext cx="1226790" cy="16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45" extrusionOk="0">
                <a:moveTo>
                  <a:pt x="0" y="803"/>
                </a:moveTo>
                <a:cubicBezTo>
                  <a:pt x="463" y="597"/>
                  <a:pt x="927" y="431"/>
                  <a:pt x="1390" y="305"/>
                </a:cubicBezTo>
                <a:cubicBezTo>
                  <a:pt x="8211" y="-1555"/>
                  <a:pt x="15026" y="5102"/>
                  <a:pt x="21600" y="20045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3" name="Shape 851">
            <a:extLst>
              <a:ext uri="{FF2B5EF4-FFF2-40B4-BE49-F238E27FC236}">
                <a16:creationId xmlns:a16="http://schemas.microsoft.com/office/drawing/2014/main" id="{DF68A73F-A606-2C78-1D57-EA5FA1B3DDB8}"/>
              </a:ext>
            </a:extLst>
          </p:cNvPr>
          <p:cNvSpPr/>
          <p:nvPr/>
        </p:nvSpPr>
        <p:spPr>
          <a:xfrm>
            <a:off x="3422073" y="2193048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0" y="20729"/>
                </a:moveTo>
                <a:cubicBezTo>
                  <a:pt x="10626" y="21600"/>
                  <a:pt x="17826" y="1469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4" name="Shape 751">
            <a:extLst>
              <a:ext uri="{FF2B5EF4-FFF2-40B4-BE49-F238E27FC236}">
                <a16:creationId xmlns:a16="http://schemas.microsoft.com/office/drawing/2014/main" id="{D4DCF22A-CC07-8CEE-DC6E-78CE0F0FC670}"/>
              </a:ext>
            </a:extLst>
          </p:cNvPr>
          <p:cNvSpPr/>
          <p:nvPr/>
        </p:nvSpPr>
        <p:spPr>
          <a:xfrm>
            <a:off x="8015819" y="1386989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5" name="Shape 752">
            <a:extLst>
              <a:ext uri="{FF2B5EF4-FFF2-40B4-BE49-F238E27FC236}">
                <a16:creationId xmlns:a16="http://schemas.microsoft.com/office/drawing/2014/main" id="{3F8A02C6-4B95-2691-3EDD-FFD3818A8D74}"/>
              </a:ext>
            </a:extLst>
          </p:cNvPr>
          <p:cNvSpPr/>
          <p:nvPr/>
        </p:nvSpPr>
        <p:spPr>
          <a:xfrm rot="10800000" flipH="1">
            <a:off x="8023469" y="1796543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6" name="Shape 753">
            <a:extLst>
              <a:ext uri="{FF2B5EF4-FFF2-40B4-BE49-F238E27FC236}">
                <a16:creationId xmlns:a16="http://schemas.microsoft.com/office/drawing/2014/main" id="{705972AA-99FD-59CD-4554-97BA972B1D77}"/>
              </a:ext>
            </a:extLst>
          </p:cNvPr>
          <p:cNvSpPr/>
          <p:nvPr/>
        </p:nvSpPr>
        <p:spPr>
          <a:xfrm>
            <a:off x="9691346" y="1783750"/>
            <a:ext cx="474783" cy="1423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754">
            <a:extLst>
              <a:ext uri="{FF2B5EF4-FFF2-40B4-BE49-F238E27FC236}">
                <a16:creationId xmlns:a16="http://schemas.microsoft.com/office/drawing/2014/main" id="{FBE66FF2-845B-ED23-E606-47B2F8D47574}"/>
              </a:ext>
            </a:extLst>
          </p:cNvPr>
          <p:cNvSpPr/>
          <p:nvPr/>
        </p:nvSpPr>
        <p:spPr>
          <a:xfrm>
            <a:off x="9692018" y="1348261"/>
            <a:ext cx="474783" cy="1423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 755">
            <a:extLst>
              <a:ext uri="{FF2B5EF4-FFF2-40B4-BE49-F238E27FC236}">
                <a16:creationId xmlns:a16="http://schemas.microsoft.com/office/drawing/2014/main" id="{24D22A5E-4781-D775-BA59-9D31D50F69D9}"/>
              </a:ext>
            </a:extLst>
          </p:cNvPr>
          <p:cNvSpPr/>
          <p:nvPr/>
        </p:nvSpPr>
        <p:spPr>
          <a:xfrm flipV="1">
            <a:off x="9692018" y="1419452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9" name="Shape 756">
            <a:extLst>
              <a:ext uri="{FF2B5EF4-FFF2-40B4-BE49-F238E27FC236}">
                <a16:creationId xmlns:a16="http://schemas.microsoft.com/office/drawing/2014/main" id="{6D6CD853-DA85-6515-B994-7AF8D2928055}"/>
              </a:ext>
            </a:extLst>
          </p:cNvPr>
          <p:cNvSpPr/>
          <p:nvPr/>
        </p:nvSpPr>
        <p:spPr>
          <a:xfrm flipV="1">
            <a:off x="10166129" y="1431489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0" name="Shape 762">
            <a:extLst>
              <a:ext uri="{FF2B5EF4-FFF2-40B4-BE49-F238E27FC236}">
                <a16:creationId xmlns:a16="http://schemas.microsoft.com/office/drawing/2014/main" id="{D732FE89-C9CD-11A0-1132-AA099DACC477}"/>
              </a:ext>
            </a:extLst>
          </p:cNvPr>
          <p:cNvSpPr/>
          <p:nvPr/>
        </p:nvSpPr>
        <p:spPr>
          <a:xfrm>
            <a:off x="10898101" y="1466476"/>
            <a:ext cx="386070" cy="1056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2"/>
                </a:moveTo>
                <a:lnTo>
                  <a:pt x="20159" y="0"/>
                </a:lnTo>
                <a:lnTo>
                  <a:pt x="21600" y="15660"/>
                </a:lnTo>
                <a:lnTo>
                  <a:pt x="1086" y="21600"/>
                </a:lnTo>
                <a:lnTo>
                  <a:pt x="0" y="1442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1" name="Shape 817">
            <a:extLst>
              <a:ext uri="{FF2B5EF4-FFF2-40B4-BE49-F238E27FC236}">
                <a16:creationId xmlns:a16="http://schemas.microsoft.com/office/drawing/2014/main" id="{AB62E04F-C977-706C-4087-586260781376}"/>
              </a:ext>
            </a:extLst>
          </p:cNvPr>
          <p:cNvSpPr/>
          <p:nvPr/>
        </p:nvSpPr>
        <p:spPr>
          <a:xfrm>
            <a:off x="1111875" y="2725170"/>
            <a:ext cx="99601" cy="53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4" y="21600"/>
                </a:moveTo>
                <a:lnTo>
                  <a:pt x="21600" y="18292"/>
                </a:lnTo>
                <a:lnTo>
                  <a:pt x="20301" y="0"/>
                </a:lnTo>
                <a:lnTo>
                  <a:pt x="0" y="1969"/>
                </a:lnTo>
                <a:lnTo>
                  <a:pt x="524" y="21600"/>
                </a:lnTo>
                <a:close/>
              </a:path>
            </a:pathLst>
          </a:custGeom>
          <a:ln w="2286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2" name="Shape 818">
            <a:extLst>
              <a:ext uri="{FF2B5EF4-FFF2-40B4-BE49-F238E27FC236}">
                <a16:creationId xmlns:a16="http://schemas.microsoft.com/office/drawing/2014/main" id="{0599F012-A30F-CD08-66C7-492E940BCF28}"/>
              </a:ext>
            </a:extLst>
          </p:cNvPr>
          <p:cNvSpPr/>
          <p:nvPr/>
        </p:nvSpPr>
        <p:spPr>
          <a:xfrm flipV="1">
            <a:off x="9923408" y="1594552"/>
            <a:ext cx="962481" cy="12654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3" name="Shape 820">
            <a:extLst>
              <a:ext uri="{FF2B5EF4-FFF2-40B4-BE49-F238E27FC236}">
                <a16:creationId xmlns:a16="http://schemas.microsoft.com/office/drawing/2014/main" id="{2DE6E838-73F4-1BD8-B825-56BE8CA7E3A4}"/>
              </a:ext>
            </a:extLst>
          </p:cNvPr>
          <p:cNvSpPr/>
          <p:nvPr/>
        </p:nvSpPr>
        <p:spPr>
          <a:xfrm>
            <a:off x="7185022" y="1439565"/>
            <a:ext cx="2738387" cy="27622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4" name="Shape 821">
            <a:extLst>
              <a:ext uri="{FF2B5EF4-FFF2-40B4-BE49-F238E27FC236}">
                <a16:creationId xmlns:a16="http://schemas.microsoft.com/office/drawing/2014/main" id="{D14519D6-E98D-99D7-0B79-D75EC69367D7}"/>
              </a:ext>
            </a:extLst>
          </p:cNvPr>
          <p:cNvSpPr/>
          <p:nvPr/>
        </p:nvSpPr>
        <p:spPr>
          <a:xfrm flipV="1">
            <a:off x="3744515" y="1434254"/>
            <a:ext cx="3464279" cy="184419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5" name="Shape 822">
            <a:extLst>
              <a:ext uri="{FF2B5EF4-FFF2-40B4-BE49-F238E27FC236}">
                <a16:creationId xmlns:a16="http://schemas.microsoft.com/office/drawing/2014/main" id="{89B030C9-7AE4-0A5F-B04C-8EE8FB46CA70}"/>
              </a:ext>
            </a:extLst>
          </p:cNvPr>
          <p:cNvSpPr/>
          <p:nvPr/>
        </p:nvSpPr>
        <p:spPr>
          <a:xfrm flipH="1" flipV="1">
            <a:off x="2414055" y="2783407"/>
            <a:ext cx="1353372" cy="49621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6" name="Shape 823">
            <a:extLst>
              <a:ext uri="{FF2B5EF4-FFF2-40B4-BE49-F238E27FC236}">
                <a16:creationId xmlns:a16="http://schemas.microsoft.com/office/drawing/2014/main" id="{62A41AA7-EF29-8570-193B-15188BF34B0E}"/>
              </a:ext>
            </a:extLst>
          </p:cNvPr>
          <p:cNvSpPr/>
          <p:nvPr/>
        </p:nvSpPr>
        <p:spPr>
          <a:xfrm flipH="1" flipV="1">
            <a:off x="1165502" y="2770499"/>
            <a:ext cx="1255494" cy="1526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7" name="Shape 824">
            <a:extLst>
              <a:ext uri="{FF2B5EF4-FFF2-40B4-BE49-F238E27FC236}">
                <a16:creationId xmlns:a16="http://schemas.microsoft.com/office/drawing/2014/main" id="{8B55304E-0291-1411-9BB4-D075FA0D8678}"/>
              </a:ext>
            </a:extLst>
          </p:cNvPr>
          <p:cNvSpPr/>
          <p:nvPr/>
        </p:nvSpPr>
        <p:spPr>
          <a:xfrm>
            <a:off x="9958932" y="1825546"/>
            <a:ext cx="934605" cy="54034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8" name="Shape 826">
            <a:extLst>
              <a:ext uri="{FF2B5EF4-FFF2-40B4-BE49-F238E27FC236}">
                <a16:creationId xmlns:a16="http://schemas.microsoft.com/office/drawing/2014/main" id="{BAA5F0E5-13E3-E7D4-F1A9-3298B602B2F6}"/>
              </a:ext>
            </a:extLst>
          </p:cNvPr>
          <p:cNvSpPr/>
          <p:nvPr/>
        </p:nvSpPr>
        <p:spPr>
          <a:xfrm flipV="1">
            <a:off x="7801002" y="1624599"/>
            <a:ext cx="2207135" cy="33148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9" name="Shape 827">
            <a:extLst>
              <a:ext uri="{FF2B5EF4-FFF2-40B4-BE49-F238E27FC236}">
                <a16:creationId xmlns:a16="http://schemas.microsoft.com/office/drawing/2014/main" id="{ACAB4ECE-5154-96E6-91C8-816F68BE4257}"/>
              </a:ext>
            </a:extLst>
          </p:cNvPr>
          <p:cNvSpPr/>
          <p:nvPr/>
        </p:nvSpPr>
        <p:spPr>
          <a:xfrm flipH="1" flipV="1">
            <a:off x="5935764" y="1860101"/>
            <a:ext cx="1865247" cy="9598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0" name="Shape 828">
            <a:extLst>
              <a:ext uri="{FF2B5EF4-FFF2-40B4-BE49-F238E27FC236}">
                <a16:creationId xmlns:a16="http://schemas.microsoft.com/office/drawing/2014/main" id="{69E2EEE9-5A38-625F-35C1-63D6AC548F11}"/>
              </a:ext>
            </a:extLst>
          </p:cNvPr>
          <p:cNvSpPr/>
          <p:nvPr/>
        </p:nvSpPr>
        <p:spPr>
          <a:xfrm flipV="1">
            <a:off x="5630830" y="1859939"/>
            <a:ext cx="304934" cy="88357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1" name="Shape 829">
            <a:extLst>
              <a:ext uri="{FF2B5EF4-FFF2-40B4-BE49-F238E27FC236}">
                <a16:creationId xmlns:a16="http://schemas.microsoft.com/office/drawing/2014/main" id="{186CBECA-84F7-EE4F-BCD3-248D3DCB200F}"/>
              </a:ext>
            </a:extLst>
          </p:cNvPr>
          <p:cNvSpPr/>
          <p:nvPr/>
        </p:nvSpPr>
        <p:spPr>
          <a:xfrm flipH="1">
            <a:off x="3268261" y="2738765"/>
            <a:ext cx="2362569" cy="511763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2" name="Shape 830">
            <a:extLst>
              <a:ext uri="{FF2B5EF4-FFF2-40B4-BE49-F238E27FC236}">
                <a16:creationId xmlns:a16="http://schemas.microsoft.com/office/drawing/2014/main" id="{83624052-2C98-82BB-09D2-0FFE11506AC6}"/>
              </a:ext>
            </a:extLst>
          </p:cNvPr>
          <p:cNvSpPr/>
          <p:nvPr/>
        </p:nvSpPr>
        <p:spPr>
          <a:xfrm>
            <a:off x="2645960" y="2833074"/>
            <a:ext cx="621662" cy="42131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3" name="Shape 831">
            <a:extLst>
              <a:ext uri="{FF2B5EF4-FFF2-40B4-BE49-F238E27FC236}">
                <a16:creationId xmlns:a16="http://schemas.microsoft.com/office/drawing/2014/main" id="{E3FCD01B-28A6-E751-99D9-484BFD3E5C9A}"/>
              </a:ext>
            </a:extLst>
          </p:cNvPr>
          <p:cNvSpPr/>
          <p:nvPr/>
        </p:nvSpPr>
        <p:spPr>
          <a:xfrm flipV="1">
            <a:off x="1145756" y="2837535"/>
            <a:ext cx="1503919" cy="24375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4" name="Shape 832">
            <a:extLst>
              <a:ext uri="{FF2B5EF4-FFF2-40B4-BE49-F238E27FC236}">
                <a16:creationId xmlns:a16="http://schemas.microsoft.com/office/drawing/2014/main" id="{0427D5B3-37AC-0DE1-1318-ACFE2BE2A91C}"/>
              </a:ext>
            </a:extLst>
          </p:cNvPr>
          <p:cNvSpPr/>
          <p:nvPr/>
        </p:nvSpPr>
        <p:spPr>
          <a:xfrm>
            <a:off x="1547529" y="2698694"/>
            <a:ext cx="1226598" cy="159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0" y="397"/>
                </a:moveTo>
                <a:cubicBezTo>
                  <a:pt x="664" y="196"/>
                  <a:pt x="1329" y="71"/>
                  <a:pt x="1993" y="23"/>
                </a:cubicBezTo>
                <a:cubicBezTo>
                  <a:pt x="8605" y="-456"/>
                  <a:pt x="15197" y="6644"/>
                  <a:pt x="21600" y="21144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5" name="Shape 857">
            <a:extLst>
              <a:ext uri="{FF2B5EF4-FFF2-40B4-BE49-F238E27FC236}">
                <a16:creationId xmlns:a16="http://schemas.microsoft.com/office/drawing/2014/main" id="{9CE2526F-29FF-37CB-8BF9-F4AC38464D75}"/>
              </a:ext>
            </a:extLst>
          </p:cNvPr>
          <p:cNvSpPr/>
          <p:nvPr/>
        </p:nvSpPr>
        <p:spPr>
          <a:xfrm>
            <a:off x="5496445" y="1384224"/>
            <a:ext cx="2526633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21600" y="100"/>
                </a:moveTo>
                <a:cubicBezTo>
                  <a:pt x="12259" y="-924"/>
                  <a:pt x="5059" y="5935"/>
                  <a:pt x="0" y="20676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6" name="Shape 858">
            <a:extLst>
              <a:ext uri="{FF2B5EF4-FFF2-40B4-BE49-F238E27FC236}">
                <a16:creationId xmlns:a16="http://schemas.microsoft.com/office/drawing/2014/main" id="{E646F460-1CEB-AB7E-75B3-0E5C33915570}"/>
              </a:ext>
            </a:extLst>
          </p:cNvPr>
          <p:cNvSpPr/>
          <p:nvPr/>
        </p:nvSpPr>
        <p:spPr>
          <a:xfrm>
            <a:off x="5953243" y="1972287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21600" y="73"/>
                </a:moveTo>
                <a:cubicBezTo>
                  <a:pt x="10974" y="-798"/>
                  <a:pt x="3774" y="6112"/>
                  <a:pt x="0" y="20802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7" name="Shape 835">
            <a:extLst>
              <a:ext uri="{FF2B5EF4-FFF2-40B4-BE49-F238E27FC236}">
                <a16:creationId xmlns:a16="http://schemas.microsoft.com/office/drawing/2014/main" id="{8093896F-5EA5-AF27-FCBE-4A867F048E64}"/>
              </a:ext>
            </a:extLst>
          </p:cNvPr>
          <p:cNvSpPr/>
          <p:nvPr/>
        </p:nvSpPr>
        <p:spPr>
          <a:xfrm>
            <a:off x="1156865" y="2999803"/>
            <a:ext cx="907674" cy="259695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8" name="Shape 836">
            <a:extLst>
              <a:ext uri="{FF2B5EF4-FFF2-40B4-BE49-F238E27FC236}">
                <a16:creationId xmlns:a16="http://schemas.microsoft.com/office/drawing/2014/main" id="{94920D61-F655-810D-19A4-2152391C54FA}"/>
              </a:ext>
            </a:extLst>
          </p:cNvPr>
          <p:cNvSpPr/>
          <p:nvPr/>
        </p:nvSpPr>
        <p:spPr>
          <a:xfrm flipH="1">
            <a:off x="2073709" y="2731036"/>
            <a:ext cx="1133705" cy="52501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9" name="Shape 837">
            <a:extLst>
              <a:ext uri="{FF2B5EF4-FFF2-40B4-BE49-F238E27FC236}">
                <a16:creationId xmlns:a16="http://schemas.microsoft.com/office/drawing/2014/main" id="{22591A1F-958B-2016-8CC2-72F2E91B0B20}"/>
              </a:ext>
            </a:extLst>
          </p:cNvPr>
          <p:cNvSpPr/>
          <p:nvPr/>
        </p:nvSpPr>
        <p:spPr>
          <a:xfrm>
            <a:off x="3208346" y="2734545"/>
            <a:ext cx="2173857" cy="13850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0" name="Shape 838">
            <a:extLst>
              <a:ext uri="{FF2B5EF4-FFF2-40B4-BE49-F238E27FC236}">
                <a16:creationId xmlns:a16="http://schemas.microsoft.com/office/drawing/2014/main" id="{C936A85C-5650-1D46-F29D-8E90D56BED66}"/>
              </a:ext>
            </a:extLst>
          </p:cNvPr>
          <p:cNvSpPr/>
          <p:nvPr/>
        </p:nvSpPr>
        <p:spPr>
          <a:xfrm flipH="1">
            <a:off x="5381976" y="1926283"/>
            <a:ext cx="466847" cy="95199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1" name="Shape 839">
            <a:extLst>
              <a:ext uri="{FF2B5EF4-FFF2-40B4-BE49-F238E27FC236}">
                <a16:creationId xmlns:a16="http://schemas.microsoft.com/office/drawing/2014/main" id="{EE0DF4D1-4425-2D32-9484-E0B646C77CEC}"/>
              </a:ext>
            </a:extLst>
          </p:cNvPr>
          <p:cNvSpPr/>
          <p:nvPr/>
        </p:nvSpPr>
        <p:spPr>
          <a:xfrm flipV="1">
            <a:off x="5841775" y="1395831"/>
            <a:ext cx="1910253" cy="53039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2" name="Shape 840">
            <a:extLst>
              <a:ext uri="{FF2B5EF4-FFF2-40B4-BE49-F238E27FC236}">
                <a16:creationId xmlns:a16="http://schemas.microsoft.com/office/drawing/2014/main" id="{EDE04583-7334-A1AB-A2CA-1FF21102681D}"/>
              </a:ext>
            </a:extLst>
          </p:cNvPr>
          <p:cNvSpPr/>
          <p:nvPr/>
        </p:nvSpPr>
        <p:spPr>
          <a:xfrm flipH="1" flipV="1">
            <a:off x="7739243" y="1395635"/>
            <a:ext cx="2219689" cy="42991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3" name="Shape 842">
            <a:extLst>
              <a:ext uri="{FF2B5EF4-FFF2-40B4-BE49-F238E27FC236}">
                <a16:creationId xmlns:a16="http://schemas.microsoft.com/office/drawing/2014/main" id="{87ACF5A3-C464-53FB-F8B1-32505B4D54FB}"/>
              </a:ext>
            </a:extLst>
          </p:cNvPr>
          <p:cNvSpPr/>
          <p:nvPr/>
        </p:nvSpPr>
        <p:spPr>
          <a:xfrm flipH="1" flipV="1">
            <a:off x="9994826" y="1624503"/>
            <a:ext cx="898713" cy="14987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4" name="Shape 843">
            <a:extLst>
              <a:ext uri="{FF2B5EF4-FFF2-40B4-BE49-F238E27FC236}">
                <a16:creationId xmlns:a16="http://schemas.microsoft.com/office/drawing/2014/main" id="{14BE9280-8C33-592A-2F2F-C262871F4326}"/>
              </a:ext>
            </a:extLst>
          </p:cNvPr>
          <p:cNvSpPr/>
          <p:nvPr/>
        </p:nvSpPr>
        <p:spPr>
          <a:xfrm>
            <a:off x="2836004" y="2680052"/>
            <a:ext cx="213372" cy="46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5" name="Shape 844">
            <a:extLst>
              <a:ext uri="{FF2B5EF4-FFF2-40B4-BE49-F238E27FC236}">
                <a16:creationId xmlns:a16="http://schemas.microsoft.com/office/drawing/2014/main" id="{51E152F1-3327-0FA0-48D1-6750B59B8B79}"/>
              </a:ext>
            </a:extLst>
          </p:cNvPr>
          <p:cNvSpPr/>
          <p:nvPr/>
        </p:nvSpPr>
        <p:spPr>
          <a:xfrm>
            <a:off x="2955339" y="2749090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6" name="Shape 845">
            <a:extLst>
              <a:ext uri="{FF2B5EF4-FFF2-40B4-BE49-F238E27FC236}">
                <a16:creationId xmlns:a16="http://schemas.microsoft.com/office/drawing/2014/main" id="{5A132E64-7D25-D67E-682A-0E313E76A291}"/>
              </a:ext>
            </a:extLst>
          </p:cNvPr>
          <p:cNvSpPr/>
          <p:nvPr/>
        </p:nvSpPr>
        <p:spPr>
          <a:xfrm flipH="1" flipV="1">
            <a:off x="2795306" y="2653725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7" name="Shape 849">
            <a:extLst>
              <a:ext uri="{FF2B5EF4-FFF2-40B4-BE49-F238E27FC236}">
                <a16:creationId xmlns:a16="http://schemas.microsoft.com/office/drawing/2014/main" id="{3627A713-6466-5841-DF15-82E068B1A3A0}"/>
              </a:ext>
            </a:extLst>
          </p:cNvPr>
          <p:cNvSpPr/>
          <p:nvPr/>
        </p:nvSpPr>
        <p:spPr>
          <a:xfrm flipV="1">
            <a:off x="3754414" y="2294602"/>
            <a:ext cx="1840964" cy="98381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8" name="Shape 859">
            <a:extLst>
              <a:ext uri="{FF2B5EF4-FFF2-40B4-BE49-F238E27FC236}">
                <a16:creationId xmlns:a16="http://schemas.microsoft.com/office/drawing/2014/main" id="{CD9DD701-E171-86C3-43AF-4D964752D5B0}"/>
              </a:ext>
            </a:extLst>
          </p:cNvPr>
          <p:cNvSpPr/>
          <p:nvPr/>
        </p:nvSpPr>
        <p:spPr>
          <a:xfrm>
            <a:off x="3421885" y="2487847"/>
            <a:ext cx="2526631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0" y="20576"/>
                </a:moveTo>
                <a:cubicBezTo>
                  <a:pt x="9341" y="21600"/>
                  <a:pt x="16541" y="1474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68A1663-4CF2-C6CD-34F6-4E05C4F32EAC}"/>
              </a:ext>
            </a:extLst>
          </p:cNvPr>
          <p:cNvGrpSpPr/>
          <p:nvPr/>
        </p:nvGrpSpPr>
        <p:grpSpPr>
          <a:xfrm>
            <a:off x="9573803" y="211792"/>
            <a:ext cx="702572" cy="1339387"/>
            <a:chOff x="9557053" y="1255114"/>
            <a:chExt cx="917853" cy="1096185"/>
          </a:xfrm>
        </p:grpSpPr>
        <p:sp>
          <p:nvSpPr>
            <p:cNvPr id="190" name="Shape 757">
              <a:extLst>
                <a:ext uri="{FF2B5EF4-FFF2-40B4-BE49-F238E27FC236}">
                  <a16:creationId xmlns:a16="http://schemas.microsoft.com/office/drawing/2014/main" id="{CB7D7E53-E60C-36F9-7F06-EAE84C918F9B}"/>
                </a:ext>
              </a:extLst>
            </p:cNvPr>
            <p:cNvSpPr/>
            <p:nvPr/>
          </p:nvSpPr>
          <p:spPr>
            <a:xfrm>
              <a:off x="9559909" y="2134992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hape 758">
              <a:extLst>
                <a:ext uri="{FF2B5EF4-FFF2-40B4-BE49-F238E27FC236}">
                  <a16:creationId xmlns:a16="http://schemas.microsoft.com/office/drawing/2014/main" id="{44DF6981-C601-7818-164B-79454AF47C64}"/>
                </a:ext>
              </a:extLst>
            </p:cNvPr>
            <p:cNvSpPr/>
            <p:nvPr/>
          </p:nvSpPr>
          <p:spPr>
            <a:xfrm flipV="1">
              <a:off x="10474906" y="1363267"/>
              <a:ext cx="0" cy="868022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192" name="Shape 759">
              <a:extLst>
                <a:ext uri="{FF2B5EF4-FFF2-40B4-BE49-F238E27FC236}">
                  <a16:creationId xmlns:a16="http://schemas.microsoft.com/office/drawing/2014/main" id="{73716210-0445-9864-1126-EB2BE1426034}"/>
                </a:ext>
              </a:extLst>
            </p:cNvPr>
            <p:cNvSpPr/>
            <p:nvPr/>
          </p:nvSpPr>
          <p:spPr>
            <a:xfrm flipV="1">
              <a:off x="9557053" y="1386475"/>
              <a:ext cx="0" cy="85116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193" name="Shape 760">
              <a:extLst>
                <a:ext uri="{FF2B5EF4-FFF2-40B4-BE49-F238E27FC236}">
                  <a16:creationId xmlns:a16="http://schemas.microsoft.com/office/drawing/2014/main" id="{E28E1E15-A00C-9777-2568-BF6763E67D16}"/>
                </a:ext>
              </a:extLst>
            </p:cNvPr>
            <p:cNvSpPr/>
            <p:nvPr/>
          </p:nvSpPr>
          <p:spPr>
            <a:xfrm>
              <a:off x="9559909" y="1255114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4" name="Triangle 193">
            <a:extLst>
              <a:ext uri="{FF2B5EF4-FFF2-40B4-BE49-F238E27FC236}">
                <a16:creationId xmlns:a16="http://schemas.microsoft.com/office/drawing/2014/main" id="{2AAECF59-7127-71A6-EB9D-E8950D834940}"/>
              </a:ext>
            </a:extLst>
          </p:cNvPr>
          <p:cNvSpPr/>
          <p:nvPr/>
        </p:nvSpPr>
        <p:spPr>
          <a:xfrm rot="10800000">
            <a:off x="9307000" y="1597573"/>
            <a:ext cx="180875" cy="2257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hape 844">
            <a:extLst>
              <a:ext uri="{FF2B5EF4-FFF2-40B4-BE49-F238E27FC236}">
                <a16:creationId xmlns:a16="http://schemas.microsoft.com/office/drawing/2014/main" id="{D7D00314-09E0-BAD4-0164-BBC52CD0606E}"/>
              </a:ext>
            </a:extLst>
          </p:cNvPr>
          <p:cNvSpPr/>
          <p:nvPr/>
        </p:nvSpPr>
        <p:spPr>
          <a:xfrm>
            <a:off x="9395839" y="1404255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96" name="Shape 845">
            <a:extLst>
              <a:ext uri="{FF2B5EF4-FFF2-40B4-BE49-F238E27FC236}">
                <a16:creationId xmlns:a16="http://schemas.microsoft.com/office/drawing/2014/main" id="{98AFA7E9-DB3C-4418-FEC7-2EF1E457757B}"/>
              </a:ext>
            </a:extLst>
          </p:cNvPr>
          <p:cNvSpPr/>
          <p:nvPr/>
        </p:nvSpPr>
        <p:spPr>
          <a:xfrm flipH="1" flipV="1">
            <a:off x="9235806" y="1308890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2ADBC-12F7-2CCA-9E71-59CDA6D5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27B04-BD9E-FB36-7C96-DBD62BF8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CAC447-0D15-EB61-07D8-25D5C4A3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5C4711-D426-C605-4363-38777045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591C937-74B8-B6E1-899B-87D25C563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ESS pulse time sampling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to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include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tail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Makes sense to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more times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A7AD74-E8A2-25B3-76B9-B8068B6E6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3EF4972-7440-61CA-7C83-5963BA18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98D4B-F871-D862-CD1A-28EA120AC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34" y="1800525"/>
            <a:ext cx="6457466" cy="4000200"/>
          </a:xfrm>
          <a:prstGeom prst="rect">
            <a:avLst/>
          </a:prstGeom>
        </p:spPr>
      </p:pic>
      <p:sp>
        <p:nvSpPr>
          <p:cNvPr id="12" name="5-Point Star 11">
            <a:extLst>
              <a:ext uri="{FF2B5EF4-FFF2-40B4-BE49-F238E27FC236}">
                <a16:creationId xmlns:a16="http://schemas.microsoft.com/office/drawing/2014/main" id="{9CCD0767-9429-FF61-D19F-61EF8CCC5775}"/>
              </a:ext>
            </a:extLst>
          </p:cNvPr>
          <p:cNvSpPr/>
          <p:nvPr/>
        </p:nvSpPr>
        <p:spPr>
          <a:xfrm>
            <a:off x="5848109" y="252559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2490B951-1815-9264-6B18-39EA7A5A3016}"/>
              </a:ext>
            </a:extLst>
          </p:cNvPr>
          <p:cNvSpPr/>
          <p:nvPr/>
        </p:nvSpPr>
        <p:spPr>
          <a:xfrm>
            <a:off x="6429134" y="2169011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EF696594-DC58-C90F-EF64-F391381C3615}"/>
              </a:ext>
            </a:extLst>
          </p:cNvPr>
          <p:cNvSpPr/>
          <p:nvPr/>
        </p:nvSpPr>
        <p:spPr>
          <a:xfrm>
            <a:off x="7400684" y="367704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A4D0AC65-07EC-5357-5C3F-C5EF0744E486}"/>
              </a:ext>
            </a:extLst>
          </p:cNvPr>
          <p:cNvSpPr/>
          <p:nvPr/>
        </p:nvSpPr>
        <p:spPr>
          <a:xfrm>
            <a:off x="9353309" y="506769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B48C789D-965F-26A1-82AC-7EA33D7D9EDA}"/>
              </a:ext>
            </a:extLst>
          </p:cNvPr>
          <p:cNvSpPr/>
          <p:nvPr/>
        </p:nvSpPr>
        <p:spPr>
          <a:xfrm>
            <a:off x="10582034" y="506769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7B1A5290-5A9F-D915-51D0-D60B1336143B}"/>
              </a:ext>
            </a:extLst>
          </p:cNvPr>
          <p:cNvSpPr/>
          <p:nvPr/>
        </p:nvSpPr>
        <p:spPr>
          <a:xfrm>
            <a:off x="8735292" y="506769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219F81E3-1152-C01A-3C00-03CD163A0C71}"/>
              </a:ext>
            </a:extLst>
          </p:cNvPr>
          <p:cNvSpPr/>
          <p:nvPr/>
        </p:nvSpPr>
        <p:spPr>
          <a:xfrm>
            <a:off x="10931711" y="506769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3AAE6833-5AFB-7742-163A-79668CE478C3}"/>
              </a:ext>
            </a:extLst>
          </p:cNvPr>
          <p:cNvSpPr/>
          <p:nvPr/>
        </p:nvSpPr>
        <p:spPr>
          <a:xfrm>
            <a:off x="7278326" y="241237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5CEEA8-2EA2-F3CB-F75F-3BD3F4FF3E77}"/>
              </a:ext>
            </a:extLst>
          </p:cNvPr>
          <p:cNvCxnSpPr>
            <a:cxnSpLocks/>
          </p:cNvCxnSpPr>
          <p:nvPr/>
        </p:nvCxnSpPr>
        <p:spPr>
          <a:xfrm>
            <a:off x="7373335" y="2062358"/>
            <a:ext cx="0" cy="329069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59B797-0B29-1E3E-CCD8-B52BE4385542}"/>
              </a:ext>
            </a:extLst>
          </p:cNvPr>
          <p:cNvCxnSpPr>
            <a:cxnSpLocks/>
          </p:cNvCxnSpPr>
          <p:nvPr/>
        </p:nvCxnSpPr>
        <p:spPr>
          <a:xfrm>
            <a:off x="11169354" y="2062358"/>
            <a:ext cx="0" cy="329069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372FB-B37E-F494-03F2-A3E42D8B7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CA0E9-A361-FA50-E30F-73853C5D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4CA474-49CB-1F03-ED41-4CC231C4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366120D-6AD7-C689-205F-E17ED198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4247EA-19FE-A51F-7452-0CD4BCA12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E67808B-3E4D-E463-0FAC-D6161565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pic>
        <p:nvPicPr>
          <p:cNvPr id="13" name="Picture 12" descr="A graph showing a pulse&#10;&#10;AI-generated content may be incorrect.">
            <a:extLst>
              <a:ext uri="{FF2B5EF4-FFF2-40B4-BE49-F238E27FC236}">
                <a16:creationId xmlns:a16="http://schemas.microsoft.com/office/drawing/2014/main" id="{2BD1CBD8-A385-F5AE-716F-D2596C6FF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909" y="1694459"/>
            <a:ext cx="6772024" cy="4232515"/>
          </a:xfrm>
          <a:prstGeom prst="rect">
            <a:avLst/>
          </a:prstGeom>
        </p:spPr>
      </p:pic>
      <p:sp>
        <p:nvSpPr>
          <p:cNvPr id="14" name="5-Point Star 13">
            <a:extLst>
              <a:ext uri="{FF2B5EF4-FFF2-40B4-BE49-F238E27FC236}">
                <a16:creationId xmlns:a16="http://schemas.microsoft.com/office/drawing/2014/main" id="{E5540774-13E4-202D-D7AF-E696DED35478}"/>
              </a:ext>
            </a:extLst>
          </p:cNvPr>
          <p:cNvSpPr/>
          <p:nvPr/>
        </p:nvSpPr>
        <p:spPr>
          <a:xfrm>
            <a:off x="6943485" y="4449001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9DD70C3D-9192-1A43-F225-1E5147F1B899}"/>
              </a:ext>
            </a:extLst>
          </p:cNvPr>
          <p:cNvSpPr/>
          <p:nvPr/>
        </p:nvSpPr>
        <p:spPr>
          <a:xfrm>
            <a:off x="8366557" y="2716715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8FB3DAD6-E98C-F7BD-2DFF-6AAB60698D54}"/>
              </a:ext>
            </a:extLst>
          </p:cNvPr>
          <p:cNvSpPr/>
          <p:nvPr/>
        </p:nvSpPr>
        <p:spPr>
          <a:xfrm>
            <a:off x="9480714" y="4020353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B92CFD-5781-DD0C-C3BB-8AC0C009571F}"/>
              </a:ext>
            </a:extLst>
          </p:cNvPr>
          <p:cNvCxnSpPr>
            <a:cxnSpLocks/>
          </p:cNvCxnSpPr>
          <p:nvPr/>
        </p:nvCxnSpPr>
        <p:spPr>
          <a:xfrm>
            <a:off x="6215449" y="4732638"/>
            <a:ext cx="436193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6D1385-1F9F-2EC2-3FF6-B6DE8431640E}"/>
              </a:ext>
            </a:extLst>
          </p:cNvPr>
          <p:cNvCxnSpPr>
            <a:cxnSpLocks/>
          </p:cNvCxnSpPr>
          <p:nvPr/>
        </p:nvCxnSpPr>
        <p:spPr>
          <a:xfrm>
            <a:off x="6244945" y="2996380"/>
            <a:ext cx="45198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A3B7D9DB-6CC0-747D-41B9-077CCE31C9EF}"/>
              </a:ext>
            </a:extLst>
          </p:cNvPr>
          <p:cNvSpPr/>
          <p:nvPr/>
        </p:nvSpPr>
        <p:spPr>
          <a:xfrm>
            <a:off x="8120455" y="5003394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atshållare för innehåll 5">
            <a:extLst>
              <a:ext uri="{FF2B5EF4-FFF2-40B4-BE49-F238E27FC236}">
                <a16:creationId xmlns:a16="http://schemas.microsoft.com/office/drawing/2014/main" id="{EE99BE46-4B50-44E7-4204-878148DD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281295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ESS pulse time sampling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to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include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tail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Makes sense to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more times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Sampling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strategy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Step 1: position,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direction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wavelength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Step 2: multiple time sampling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2CD887-568F-5DB6-E126-776181E48ABB}"/>
              </a:ext>
            </a:extLst>
          </p:cNvPr>
          <p:cNvCxnSpPr>
            <a:cxnSpLocks/>
          </p:cNvCxnSpPr>
          <p:nvPr/>
        </p:nvCxnSpPr>
        <p:spPr>
          <a:xfrm>
            <a:off x="6231973" y="3746653"/>
            <a:ext cx="44598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EE4F7F95-679C-FB24-B3F1-6504FEE7A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65" y="1942367"/>
            <a:ext cx="4459897" cy="2973265"/>
          </a:xfrm>
          <a:prstGeom prst="rect">
            <a:avLst/>
          </a:prstGeom>
        </p:spPr>
      </p:pic>
      <p:sp>
        <p:nvSpPr>
          <p:cNvPr id="32" name="Platshållare för innehåll 5">
            <a:extLst>
              <a:ext uri="{FF2B5EF4-FFF2-40B4-BE49-F238E27FC236}">
                <a16:creationId xmlns:a16="http://schemas.microsoft.com/office/drawing/2014/main" id="{752FDA7B-BACB-CF51-F0E0-58F1A19A5300}"/>
              </a:ext>
            </a:extLst>
          </p:cNvPr>
          <p:cNvSpPr txBox="1">
            <a:spLocks/>
          </p:cNvSpPr>
          <p:nvPr/>
        </p:nvSpPr>
        <p:spPr>
          <a:xfrm>
            <a:off x="1094399" y="5057691"/>
            <a:ext cx="9584763" cy="1649171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time samples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Up to a given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user parameter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Adaptive, given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chosen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monitor to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avoid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over-sampling</a:t>
            </a:r>
          </a:p>
        </p:txBody>
      </p:sp>
    </p:spTree>
    <p:extLst>
      <p:ext uri="{BB962C8B-B14F-4D97-AF65-F5344CB8AC3E}">
        <p14:creationId xmlns:p14="http://schemas.microsoft.com/office/powerpoint/2010/main" val="40639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9312E-567C-A145-85E6-5A9BB1BEB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67AFE5-021C-8C94-7B16-4DF8E4F3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38CF14-3E5F-16BF-33D6-6211E1E2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177CB6E-D6BE-8057-D15A-40372418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1B53A4F-4764-E0EE-9529-6ED4A3D2D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9369309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Code updates necessary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Components that ABSORB based on time (Choppers)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Components that read time (Monitors)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Components that unpack rays no longer support GROUP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Multi slit choppers: Go from </a:t>
            </a:r>
            <a:r>
              <a:rPr lang="en-GB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DiskChopper</a:t>
            </a: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GROUP to </a:t>
            </a:r>
            <a:r>
              <a:rPr lang="en-GB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MultiDiskChopper</a:t>
            </a: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Need careful introduction to package</a:t>
            </a: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59D0E1-C772-DD95-C554-03B3896C57A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22319" y="3890692"/>
            <a:ext cx="11041945" cy="3289852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4A405D-CCED-976C-A754-B194581B0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46E954E3-01AA-2EE5-B688-068BF466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1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615F5-817D-7BEC-B1BF-81AE4913A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27F786-CCBF-4419-8591-D0DF19E4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simulations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D6E890-810E-0C95-529A-584CCB89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989E38-0EB8-B9B5-7EB0-F79FF0E1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77EBEFC-BCFC-6203-CF5D-A05CF456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878" y="4819511"/>
            <a:ext cx="7475640" cy="1749527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always be improved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Add capabilities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User experience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Increase computational speed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24EA0-2915-A670-6229-1D54287854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McStas</a:t>
            </a:r>
            <a:r>
              <a:rPr lang="en-GB" dirty="0"/>
              <a:t> team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31670E-69D0-DEE5-6B24-420B75F6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pic>
        <p:nvPicPr>
          <p:cNvPr id="7" name="NX6A4141m.jpg">
            <a:extLst>
              <a:ext uri="{FF2B5EF4-FFF2-40B4-BE49-F238E27FC236}">
                <a16:creationId xmlns:a16="http://schemas.microsoft.com/office/drawing/2014/main" id="{A4302EA4-A23E-2881-514F-D182B3DCB7C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71585" y="1852546"/>
            <a:ext cx="1155441" cy="1570152"/>
          </a:xfrm>
          <a:prstGeom prst="rect">
            <a:avLst/>
          </a:prstGeom>
          <a:ln w="126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C3292-BF61-6D7F-E83E-B3EBBB27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23" r="2631"/>
          <a:stretch>
            <a:fillRect/>
          </a:stretch>
        </p:blipFill>
        <p:spPr>
          <a:xfrm>
            <a:off x="2464247" y="1697717"/>
            <a:ext cx="1432801" cy="1738328"/>
          </a:xfrm>
          <a:prstGeom prst="rect">
            <a:avLst/>
          </a:prstGeom>
        </p:spPr>
      </p:pic>
      <p:pic>
        <p:nvPicPr>
          <p:cNvPr id="12" name="pasted-movie.png" descr="pasted-movie.png">
            <a:extLst>
              <a:ext uri="{FF2B5EF4-FFF2-40B4-BE49-F238E27FC236}">
                <a16:creationId xmlns:a16="http://schemas.microsoft.com/office/drawing/2014/main" id="{A19A7123-F36D-C6C0-42A0-DF3FE52B9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248" y="4140925"/>
            <a:ext cx="1432801" cy="17495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6F4857-A3B2-FE3D-21C9-2E24F507972C}"/>
              </a:ext>
            </a:extLst>
          </p:cNvPr>
          <p:cNvSpPr txBox="1"/>
          <p:nvPr/>
        </p:nvSpPr>
        <p:spPr>
          <a:xfrm>
            <a:off x="582697" y="3422698"/>
            <a:ext cx="1409996" cy="26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rgbClr val="666666"/>
                </a:solidFill>
              </a:rPr>
              <a:t>Peter Willendrup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1B0E55-D79B-61BE-A0C0-9A78A4C984AD}"/>
              </a:ext>
            </a:extLst>
          </p:cNvPr>
          <p:cNvSpPr txBox="1"/>
          <p:nvPr/>
        </p:nvSpPr>
        <p:spPr>
          <a:xfrm>
            <a:off x="2419614" y="3422698"/>
            <a:ext cx="1409996" cy="26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rgbClr val="666666"/>
                </a:solidFill>
              </a:rPr>
              <a:t>Mads Bertelsen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097BE2-CDB0-941A-6769-8A6FF1BC19D5}"/>
              </a:ext>
            </a:extLst>
          </p:cNvPr>
          <p:cNvSpPr txBox="1"/>
          <p:nvPr/>
        </p:nvSpPr>
        <p:spPr>
          <a:xfrm>
            <a:off x="444742" y="5877104"/>
            <a:ext cx="1766017" cy="26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rgbClr val="666666"/>
                </a:solidFill>
              </a:rPr>
              <a:t>Thomas Kittelmann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D7A1F7-85BA-1D4B-1247-99485B01F0CB}"/>
              </a:ext>
            </a:extLst>
          </p:cNvPr>
          <p:cNvSpPr txBox="1"/>
          <p:nvPr/>
        </p:nvSpPr>
        <p:spPr>
          <a:xfrm>
            <a:off x="2328583" y="5877104"/>
            <a:ext cx="176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>
                <a:solidFill>
                  <a:srgbClr val="666666"/>
                </a:solidFill>
              </a:rPr>
              <a:t>Torben</a:t>
            </a:r>
            <a:endParaRPr lang="da-DK" dirty="0">
              <a:solidFill>
                <a:srgbClr val="666666"/>
              </a:solidFill>
            </a:endParaRPr>
          </a:p>
          <a:p>
            <a:pPr algn="ctr"/>
            <a:r>
              <a:rPr lang="en-SE">
                <a:solidFill>
                  <a:srgbClr val="666666"/>
                </a:solidFill>
              </a:rPr>
              <a:t>Nielsen</a:t>
            </a:r>
            <a:endParaRPr lang="en-SE" dirty="0">
              <a:solidFill>
                <a:srgbClr val="666666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4937F4-CB68-8FBA-A61A-B714E77CF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41" y="4140925"/>
            <a:ext cx="1311130" cy="174952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71F99-4549-87EC-08F9-0F47103F4EA4}"/>
              </a:ext>
            </a:extLst>
          </p:cNvPr>
          <p:cNvGrpSpPr/>
          <p:nvPr/>
        </p:nvGrpSpPr>
        <p:grpSpPr>
          <a:xfrm>
            <a:off x="4560316" y="1122781"/>
            <a:ext cx="1717437" cy="1149596"/>
            <a:chOff x="6642250" y="758327"/>
            <a:chExt cx="1836349" cy="1229192"/>
          </a:xfrm>
        </p:grpSpPr>
        <p:pic>
          <p:nvPicPr>
            <p:cNvPr id="20" name="mcstas_logo_371x218.png">
              <a:extLst>
                <a:ext uri="{FF2B5EF4-FFF2-40B4-BE49-F238E27FC236}">
                  <a16:creationId xmlns:a16="http://schemas.microsoft.com/office/drawing/2014/main" id="{66043DBF-7F0B-9360-0836-4EF1B8658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6169"/>
            <a:stretch/>
          </p:blipFill>
          <p:spPr>
            <a:xfrm>
              <a:off x="6642250" y="1299467"/>
              <a:ext cx="1834451" cy="68805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9772F0-9C75-6B5F-0BF1-FF8635902E98}"/>
                </a:ext>
              </a:extLst>
            </p:cNvPr>
            <p:cNvSpPr txBox="1"/>
            <p:nvPr/>
          </p:nvSpPr>
          <p:spPr>
            <a:xfrm>
              <a:off x="6644148" y="758327"/>
              <a:ext cx="1834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3600" b="1" i="1" dirty="0">
                  <a:latin typeface="Times" pitchFamily="2" charset="0"/>
                  <a:cs typeface="Arial" panose="020B0604020202020204" pitchFamily="34" charset="0"/>
                </a:rPr>
                <a:t>McStas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2D68A3-182A-D347-2FA4-8B08B53E66B9}"/>
              </a:ext>
            </a:extLst>
          </p:cNvPr>
          <p:cNvSpPr txBox="1"/>
          <p:nvPr/>
        </p:nvSpPr>
        <p:spPr>
          <a:xfrm>
            <a:off x="4560316" y="2342164"/>
            <a:ext cx="547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Supported – continuously developed for 28 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D5343-CD6D-2E89-AD94-94507908C2FF}"/>
              </a:ext>
            </a:extLst>
          </p:cNvPr>
          <p:cNvSpPr txBox="1"/>
          <p:nvPr/>
        </p:nvSpPr>
        <p:spPr>
          <a:xfrm>
            <a:off x="4560316" y="2754165"/>
            <a:ext cx="630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Modular – build instrument from large component library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0D581-BC1F-C198-8E76-3623D038FC56}"/>
              </a:ext>
            </a:extLst>
          </p:cNvPr>
          <p:cNvSpPr txBox="1"/>
          <p:nvPr/>
        </p:nvSpPr>
        <p:spPr>
          <a:xfrm>
            <a:off x="4560316" y="3168751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 – edit or create components locally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648BA1-0DC7-78B7-877B-C37CA1D6D947}"/>
              </a:ext>
            </a:extLst>
          </p:cNvPr>
          <p:cNvSpPr txBox="1"/>
          <p:nvPr/>
        </p:nvSpPr>
        <p:spPr>
          <a:xfrm>
            <a:off x="4560316" y="3995338"/>
            <a:ext cx="66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driven – components &amp; instruments contributed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571CAD-6458-257F-4FFE-F72194390BF0}"/>
              </a:ext>
            </a:extLst>
          </p:cNvPr>
          <p:cNvSpPr txBox="1"/>
          <p:nvPr/>
        </p:nvSpPr>
        <p:spPr>
          <a:xfrm>
            <a:off x="4560316" y="3583337"/>
            <a:ext cx="562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 – a laptop is typically sufficient</a:t>
            </a:r>
          </a:p>
        </p:txBody>
      </p:sp>
    </p:spTree>
    <p:extLst>
      <p:ext uri="{BB962C8B-B14F-4D97-AF65-F5344CB8AC3E}">
        <p14:creationId xmlns:p14="http://schemas.microsoft.com/office/powerpoint/2010/main" val="14457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96D80-9FB1-228D-613A-1E3C8250A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BDB563-E41C-32B4-812B-BDF2E178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0A82CC-D428-EEC1-5A11-76DD64EB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91F2BC8-F046-9563-2B5A-0035CB09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57B8B8-1473-C7D0-A27B-C41412FA3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919D28AD-04DB-18F1-6502-D42A961D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C7DD6D2-EF40-9F29-652C-F93A001DC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ODIN performance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1EAA0-C66B-63FF-AF04-64FCBF0E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5732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BA874-B33F-C29B-7CB3-F9771FB0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05534A-89A1-64CE-154C-86743306F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52240"/>
            <a:ext cx="7315200" cy="457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35D69B-DAF1-F695-B36D-7DBB260F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1E5006-5D23-025A-29A8-91D11C10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393430-DB7D-1B1C-B9ED-2BE9D1B8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06AB55-4DD0-99AD-D2CB-A3BFD7DB4D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DB2F992-062C-A0AB-F7EE-05DCCBF1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B564C699-44AF-E25F-9C0B-4D7C4950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ODIN performance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choppers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get more time information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Only Band pass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 as without choppers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Significantly improved performance</a:t>
            </a:r>
          </a:p>
        </p:txBody>
      </p:sp>
    </p:spTree>
    <p:extLst>
      <p:ext uri="{BB962C8B-B14F-4D97-AF65-F5344CB8AC3E}">
        <p14:creationId xmlns:p14="http://schemas.microsoft.com/office/powerpoint/2010/main" val="33417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8E7FE-D056-E944-1354-899721C5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710BBC-151D-E2B7-BF9D-44BFCE7C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52240"/>
            <a:ext cx="7315200" cy="457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6EC6D05-46D9-990E-2EB9-157C1E56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AFDA6E-7740-938C-849A-7ABBD5DE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22367BF-1DE9-72F9-1797-51D6AC66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CA980B-A1E3-2E1E-DE0F-B7839D91FB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B48DD0F-FE0D-975B-CABC-C9874AF1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116AD239-B40E-F112-C25C-1E002857F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ODIN performance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choppers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get more time information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Only Band pass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 as without choppers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Significantly improved performance</a:t>
            </a:r>
          </a:p>
        </p:txBody>
      </p:sp>
    </p:spTree>
    <p:extLst>
      <p:ext uri="{BB962C8B-B14F-4D97-AF65-F5344CB8AC3E}">
        <p14:creationId xmlns:p14="http://schemas.microsoft.com/office/powerpoint/2010/main" val="26762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D26EC-13CB-6223-64E1-D54ED0F7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B641FD-CEF8-7FF0-0F75-BE4E6C62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52240"/>
            <a:ext cx="7315200" cy="457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A2D6BFC-F33B-A367-56A4-46F81194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23DA0D-F41D-1413-5AD2-D1FCA8F2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A2D088-F9DA-4A35-CB87-F8D61B92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202C449-B553-3963-14B7-8B6D69648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49FE8B-6F3D-9A4C-3316-AD31533F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C5F18510-5E4B-9E04-1BEA-DFC54A01D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ODIN performance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choppers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get more time information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Only Band pass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 as without choppers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Significantly improved performance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Gains between 5x and 35x</a:t>
            </a:r>
          </a:p>
        </p:txBody>
      </p:sp>
    </p:spTree>
    <p:extLst>
      <p:ext uri="{BB962C8B-B14F-4D97-AF65-F5344CB8AC3E}">
        <p14:creationId xmlns:p14="http://schemas.microsoft.com/office/powerpoint/2010/main" val="4725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9B5E3-9B3E-EEB6-998B-6BCE58FE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243C8E-D9C5-1209-1232-CDBB4AAA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CADF75-3438-1A44-8C06-8EF938BD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F8FD21-0B94-3934-D107-16755FE1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F45E8C3-5E94-77C7-9E7B-557786B7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7956294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ODIN Case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White beam not using time information ~ 3% performance loss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Parked choppers or BP using time information ~ 3-5x gain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mode ~ 5x-35x gain</a:t>
            </a:r>
          </a:p>
          <a:p>
            <a:pPr marL="347663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GB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3332AC-0B81-5D13-FAC8-376501EF9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 Performance across ESS instruments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20A92E0-82C0-A2EC-4A0C-6767B9C8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E25BC4-DE42-5B67-6089-DAA669093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29757"/>
              </p:ext>
            </p:extLst>
          </p:nvPr>
        </p:nvGraphicFramePr>
        <p:xfrm>
          <a:off x="1505325" y="3669064"/>
          <a:ext cx="8958384" cy="162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317">
                  <a:extLst>
                    <a:ext uri="{9D8B030D-6E8A-4147-A177-3AD203B41FA5}">
                      <a16:colId xmlns:a16="http://schemas.microsoft.com/office/drawing/2014/main" val="2882383538"/>
                    </a:ext>
                  </a:extLst>
                </a:gridCol>
                <a:gridCol w="4927067">
                  <a:extLst>
                    <a:ext uri="{9D8B030D-6E8A-4147-A177-3AD203B41FA5}">
                      <a16:colId xmlns:a16="http://schemas.microsoft.com/office/drawing/2014/main" val="1113707267"/>
                    </a:ext>
                  </a:extLst>
                </a:gridCol>
              </a:tblGrid>
              <a:tr h="406634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performance 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7511"/>
                  </a:ext>
                </a:extLst>
              </a:tr>
              <a:tr h="406634">
                <a:tc>
                  <a:txBody>
                    <a:bodyPr/>
                    <a:lstStyle/>
                    <a:p>
                      <a:r>
                        <a:rPr lang="en-US" dirty="0"/>
                        <a:t>Single frame 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2-5x (if time focusing used as baseline)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22636"/>
                  </a:ext>
                </a:extLst>
              </a:tr>
              <a:tr h="406634">
                <a:tc>
                  <a:txBody>
                    <a:bodyPr/>
                    <a:lstStyle/>
                    <a:p>
                      <a:r>
                        <a:rPr lang="en-US" dirty="0"/>
                        <a:t>WFM or complex chopper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Significant, like ODIN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25467"/>
                  </a:ext>
                </a:extLst>
              </a:tr>
              <a:tr h="406634">
                <a:tc>
                  <a:txBody>
                    <a:bodyPr/>
                    <a:lstStyle/>
                    <a:p>
                      <a:r>
                        <a:rPr lang="en-US" dirty="0" err="1"/>
                        <a:t>Monochromating</a:t>
                      </a:r>
                      <a:r>
                        <a:rPr lang="en-US" dirty="0"/>
                        <a:t> choppers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431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A3159-8288-4FB1-F387-5FF2744C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9A7AEE-DB2A-CF89-B185-BA0F36CB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75E112-89F0-62BC-52AE-2C4313A5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A0CDE8-E9A9-54E9-7C5A-8F6ACFA5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9112B9-E4F8-77D1-BD9F-8C3CA692F2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73CE375-A066-127B-8F14-7F38A867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02FD7-C9FA-512F-0D6C-DE479463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31" y="1438102"/>
            <a:ext cx="5842000" cy="438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149333-F0C6-334F-6D5D-E65CD312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10" y="2361289"/>
            <a:ext cx="6057444" cy="23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A02F1-D3C0-B0BF-D078-40C2695FE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CCEFE-D35A-8023-F27B-51ABD0FD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9E9EB4A-8768-C4A7-6F09-2D44B119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5BF804-DB9E-0BCD-E592-9B31758B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A8876C-49A2-9564-1D8E-AA2B272BF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BBCA0C9-984E-6775-F94A-2FA3DF5D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B4162-D8C1-57DE-448C-FABB6B766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438102"/>
            <a:ext cx="5842000" cy="438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D019C-936B-1AB4-F0BB-1A59E992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10" y="2361289"/>
            <a:ext cx="6057444" cy="23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98596-620E-E21A-96D0-C99607C4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86984B-60A9-9A79-3146-73E02CC8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C0E857-722D-D87F-50A7-2D09F09E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1928A5-5CE3-0B08-D329-2E5D3974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634AB7-E2DF-DBFF-6163-A6F1453F1A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10806FF2-75C4-E52F-3B67-FDFF1201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87C3A-64AF-1021-E96A-AE73AF36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438102"/>
            <a:ext cx="5842000" cy="438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D2C1F-03D1-11A7-E8A5-0BD343AF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8F8F1-6ACE-CE90-07BA-1CC8825D647F}"/>
              </a:ext>
            </a:extLst>
          </p:cNvPr>
          <p:cNvSpPr txBox="1"/>
          <p:nvPr/>
        </p:nvSpPr>
        <p:spPr>
          <a:xfrm>
            <a:off x="838899" y="6105938"/>
            <a:ext cx="563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Example data at maximum 500 sampled times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89EC1D-A6D6-0F07-8207-327FF741E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810" y="2361289"/>
            <a:ext cx="6057444" cy="23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2F45D-1CC6-F6D5-07A4-507198BD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BE1690-5D5D-9A5C-3AA0-05FD020F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7F1067-0DDB-82D8-2EC8-79C7A536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5C1557-914B-0BCC-EC7A-D4E86B9A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47086D-4CD0-164C-B317-0A831D24D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1CCF6E10-B47E-4030-03FB-722A0AF3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1F308-F4C0-5FED-C29B-86F2CCD25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438102"/>
            <a:ext cx="5842000" cy="438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9B9DD-CB9A-DA5B-96F1-DAE0DCA4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08F7B1-10A8-F5EF-1E17-8ED7AD04002E}"/>
              </a:ext>
            </a:extLst>
          </p:cNvPr>
          <p:cNvSpPr txBox="1"/>
          <p:nvPr/>
        </p:nvSpPr>
        <p:spPr>
          <a:xfrm>
            <a:off x="838899" y="6105938"/>
            <a:ext cx="563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Example data at maximum 500 sampled times</a:t>
            </a:r>
          </a:p>
        </p:txBody>
      </p:sp>
    </p:spTree>
    <p:extLst>
      <p:ext uri="{BB962C8B-B14F-4D97-AF65-F5344CB8AC3E}">
        <p14:creationId xmlns:p14="http://schemas.microsoft.com/office/powerpoint/2010/main" val="30099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512EC-0186-E1A0-4834-A68CEC45B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FAEEC2-9E34-E0A9-087E-9FBA6C72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0635EFC-4D11-CB5B-5679-BE25DA09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3271E5A-D8E0-BC50-B454-10CAE616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79626E-5E09-1BDF-4902-18C23A607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4E40B418-8D57-FFFB-108A-1AF10442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FC6B2-FC0D-CE15-85FE-C3D25EF8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438102"/>
            <a:ext cx="5842000" cy="438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58A6B3-A0B8-4F88-B1DA-63AB888AC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BB56B9-544B-7A6C-BA20-F1AB1B05ABFA}"/>
              </a:ext>
            </a:extLst>
          </p:cNvPr>
          <p:cNvSpPr txBox="1"/>
          <p:nvPr/>
        </p:nvSpPr>
        <p:spPr>
          <a:xfrm>
            <a:off x="838899" y="6105938"/>
            <a:ext cx="563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Example data at maximum 500 sampled times</a:t>
            </a:r>
          </a:p>
        </p:txBody>
      </p:sp>
    </p:spTree>
    <p:extLst>
      <p:ext uri="{BB962C8B-B14F-4D97-AF65-F5344CB8AC3E}">
        <p14:creationId xmlns:p14="http://schemas.microsoft.com/office/powerpoint/2010/main" val="34161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2286E-DD0F-7987-A2E2-08B30FAAE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AA125D-F6A4-F377-53B3-3D0F71E8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0772E3-4624-3912-67EA-D139DE64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753922B-BAC6-2A1F-26C0-FE5ADCAE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B4E562-0DD1-CDEE-ED3C-65BBCCD11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8823323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 are often asked: “Can we simulate this in real time?”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Real source intensity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Single 2 MW ESS pulse: ~10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thermalized neutrons entering the guide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Instruments with flux on sample ~10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n/s/cm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speed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ESS instrument simulation on laptop: ~2 10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rays per second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Just need 10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laptops?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117CF3-DFD6-C52A-3F86-4EE5C9D10F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Monte Carlo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64CCAD2-7F92-0A49-48EC-0FD2EA3D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CCE26-4810-7D2B-8D0D-0C4D2BDB4805}"/>
              </a:ext>
            </a:extLst>
          </p:cNvPr>
          <p:cNvSpPr txBox="1"/>
          <p:nvPr/>
        </p:nvSpPr>
        <p:spPr>
          <a:xfrm>
            <a:off x="1268959" y="5295600"/>
            <a:ext cx="9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We need to improve! Today we present a new optimization trick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F9F92-F3FF-2EA2-68FC-80190B107363}"/>
              </a:ext>
            </a:extLst>
          </p:cNvPr>
          <p:cNvSpPr/>
          <p:nvPr/>
        </p:nvSpPr>
        <p:spPr>
          <a:xfrm>
            <a:off x="1268959" y="4719484"/>
            <a:ext cx="3273544" cy="41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D1D7-1985-A9B7-F513-3A10FC5BE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98E59C-06E5-A30A-D8A8-730EFE72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47"/>
            <a:ext cx="61722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0758B4E-4AA7-D437-136C-D09B9205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35B71C-B83A-1EB4-1124-F4E43942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801E189-1BB6-0295-1BAE-126D824E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439EC1-5EC0-DE31-9663-DAFFFECEF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12F3C04E-9D6D-F38D-40B7-688D6503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0630F-6FB9-5A11-EFE8-B49B7A763E7A}"/>
              </a:ext>
            </a:extLst>
          </p:cNvPr>
          <p:cNvSpPr txBox="1"/>
          <p:nvPr/>
        </p:nvSpPr>
        <p:spPr>
          <a:xfrm>
            <a:off x="6762324" y="525818"/>
            <a:ext cx="226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2563 s  vs  26 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3752C-F8FC-FAA0-CD78-7C6768D4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438102"/>
            <a:ext cx="5842000" cy="438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8731DC-95A3-AB4D-5791-C2B3ED54CC11}"/>
              </a:ext>
            </a:extLst>
          </p:cNvPr>
          <p:cNvSpPr txBox="1"/>
          <p:nvPr/>
        </p:nvSpPr>
        <p:spPr>
          <a:xfrm>
            <a:off x="838899" y="6105938"/>
            <a:ext cx="563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Example data at maximum 500 sampled times</a:t>
            </a:r>
          </a:p>
        </p:txBody>
      </p:sp>
    </p:spTree>
    <p:extLst>
      <p:ext uri="{BB962C8B-B14F-4D97-AF65-F5344CB8AC3E}">
        <p14:creationId xmlns:p14="http://schemas.microsoft.com/office/powerpoint/2010/main" val="34321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DA55-D1F3-6B1A-3743-E41EF6912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B4F1599-FFFE-8FB9-A691-61E991B2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57F6B0B-3402-6B29-EAFB-E17116EF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85F30B-C4E4-E7E1-774A-0DF6489E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4832DB7-5D81-FE1E-4356-5A3F7FC4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2A8F7B-C285-0386-7F1C-38AC40FFBF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6EDC52C-D077-E976-FBE8-3EE5F4CE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71F39-F645-C1C4-4FCA-A24D934518D0}"/>
              </a:ext>
            </a:extLst>
          </p:cNvPr>
          <p:cNvSpPr txBox="1"/>
          <p:nvPr/>
        </p:nvSpPr>
        <p:spPr>
          <a:xfrm>
            <a:off x="6762324" y="525818"/>
            <a:ext cx="226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2563 s  vs  55 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FF638-5948-C736-7B34-916B78316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438102"/>
            <a:ext cx="5842000" cy="4381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2A5C5A-01D5-F575-AC3C-FF3D6047F1CA}"/>
              </a:ext>
            </a:extLst>
          </p:cNvPr>
          <p:cNvSpPr txBox="1"/>
          <p:nvPr/>
        </p:nvSpPr>
        <p:spPr>
          <a:xfrm>
            <a:off x="838899" y="6105938"/>
            <a:ext cx="563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Example data at maximum 500 sampled times</a:t>
            </a:r>
          </a:p>
        </p:txBody>
      </p:sp>
    </p:spTree>
    <p:extLst>
      <p:ext uri="{BB962C8B-B14F-4D97-AF65-F5344CB8AC3E}">
        <p14:creationId xmlns:p14="http://schemas.microsoft.com/office/powerpoint/2010/main" val="3141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242E7-5117-5DAA-03A6-9C0076BB1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2BCF8-90D8-B811-F57A-EAA7FE0C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F21499-2A22-EAB6-D065-AF862D6C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CA923C-0B4A-A95F-213B-27320EB7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B80364C-BB4C-9F8C-FDAF-59BA3E60A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869435" cy="4397480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Some additional considerations necessary before release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Need to be carefully implemented to be backwards compatible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Components where time impacts position or velocity need to be marked</a:t>
            </a:r>
          </a:p>
          <a:p>
            <a:pPr marL="511738" lvl="3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Doppler monochromator</a:t>
            </a:r>
          </a:p>
          <a:p>
            <a:pPr marL="511738" lvl="3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Others?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Similar system would also be possible for spin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207B67-7E9F-AFE8-E648-BFA48BFE22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Outlook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BFFEF0B-8D5E-3DD2-4E5A-B1DB0410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AE696-E2D4-E5FA-92D4-DA870582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59E565-4DA1-72EF-FE58-2AB94E9E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47EF9C-C356-D300-0203-546C0ACD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20F45E1-FF64-D3F9-70BE-99467E13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BEDEC9F-2639-5FB6-EBA1-8C5CCB7E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869435" cy="4397480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Used to get % gains when optimizing, not gain factors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 see up to 120x gain at CSPEC (when time information used)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gains are mainly where performance was problematic (high resolution)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Simulation performance flatter with changing resolution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These performance gains are independent on other speed ups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focusing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 of GPU’s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Probably relatively easy to implement in other packages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103E5FF-B018-CA5C-8622-5DFDCB4477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9FC2A241-9CDE-3010-C708-3CEE839A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57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1E84E-A950-8CEF-9664-2BC2960B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25CD0D-F35B-A70D-5E9F-4A3B91E0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615E3E-4BBA-007A-DC9C-16CA14F2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668267-6CD5-4028-AAA0-22108A05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7016E5-DDC3-21F7-F949-4CDC42627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E04004-E648-0675-BA7C-84E94F8CA6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B9B83804-892E-1169-BFB4-7DF15F60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9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12059-DDB6-7881-2AC4-0EC02C473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E43C4B-8134-5212-90BA-C8375908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DC2871F-3B46-4F02-EB7A-40F05EFD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821C3A-1A76-3CA7-80FD-51923FF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34F9213-6E7E-6312-CD13-B01852C19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78FEE-3CA0-E895-3516-FCC5B34E48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D70FFB5-D8A3-C5F6-62BA-39E92B2D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pic>
        <p:nvPicPr>
          <p:cNvPr id="9" name="Picture 8" descr="A diagram of a sample&#10;&#10;AI-generated content may be incorrect.">
            <a:extLst>
              <a:ext uri="{FF2B5EF4-FFF2-40B4-BE49-F238E27FC236}">
                <a16:creationId xmlns:a16="http://schemas.microsoft.com/office/drawing/2014/main" id="{1112EAAB-8BCC-5177-8CC0-ADFD19A5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09" y="1748990"/>
            <a:ext cx="5916064" cy="4653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EAC9EF-28DA-8DB2-775C-CB620B17A8C1}"/>
              </a:ext>
            </a:extLst>
          </p:cNvPr>
          <p:cNvSpPr/>
          <p:nvPr/>
        </p:nvSpPr>
        <p:spPr>
          <a:xfrm>
            <a:off x="6598666" y="4950069"/>
            <a:ext cx="962719" cy="114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F502D-4BA4-59DF-C1D4-9E78A276DE98}"/>
              </a:ext>
            </a:extLst>
          </p:cNvPr>
          <p:cNvSpPr txBox="1"/>
          <p:nvPr/>
        </p:nvSpPr>
        <p:spPr>
          <a:xfrm>
            <a:off x="2925515" y="4804968"/>
            <a:ext cx="366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Only start with these wavelengths</a:t>
            </a:r>
          </a:p>
        </p:txBody>
      </p:sp>
    </p:spTree>
    <p:extLst>
      <p:ext uri="{BB962C8B-B14F-4D97-AF65-F5344CB8AC3E}">
        <p14:creationId xmlns:p14="http://schemas.microsoft.com/office/powerpoint/2010/main" val="22582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CD603-E7DE-5C74-56F6-E6F0E2F3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68493-B34F-4365-9361-3C63C04D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0CAD0F0-9876-A969-9D80-5BB98D06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308D549-4327-B76C-74A0-3F92F492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5417FCD-8EB6-C09D-1D5F-1E2FAC4F6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D0A1B0-3E34-0B50-57F6-D5B0283D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B9A117B-5CD3-0BB6-6D72-630838C5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pic>
        <p:nvPicPr>
          <p:cNvPr id="7" name="Picture 6" descr="A diagram of a cylinder&#10;&#10;AI-generated content may be incorrect.">
            <a:extLst>
              <a:ext uri="{FF2B5EF4-FFF2-40B4-BE49-F238E27FC236}">
                <a16:creationId xmlns:a16="http://schemas.microsoft.com/office/drawing/2014/main" id="{BBCE0B9C-FAF7-4AA6-0413-9878846F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96" y="3586978"/>
            <a:ext cx="7772400" cy="2339996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0C7BE984-C20C-8C93-2156-D540D2007F92}"/>
              </a:ext>
            </a:extLst>
          </p:cNvPr>
          <p:cNvSpPr/>
          <p:nvPr/>
        </p:nvSpPr>
        <p:spPr>
          <a:xfrm rot="5233787">
            <a:off x="6183429" y="3614527"/>
            <a:ext cx="1052624" cy="2992503"/>
          </a:xfrm>
          <a:prstGeom prst="trapezoid">
            <a:avLst/>
          </a:prstGeom>
          <a:solidFill>
            <a:schemeClr val="accent1">
              <a:alpha val="421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F9BF4344-904D-C98A-9A43-8B3A16F09C0F}"/>
              </a:ext>
            </a:extLst>
          </p:cNvPr>
          <p:cNvSpPr/>
          <p:nvPr/>
        </p:nvSpPr>
        <p:spPr>
          <a:xfrm rot="6105704" flipV="1">
            <a:off x="8771994" y="4593184"/>
            <a:ext cx="899013" cy="1281249"/>
          </a:xfrm>
          <a:prstGeom prst="trapezoid">
            <a:avLst/>
          </a:prstGeom>
          <a:solidFill>
            <a:schemeClr val="accent1">
              <a:alpha val="421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EF38A-8697-2BC4-9DA6-E23F7D682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C4889-0C21-36E1-D47F-EA3F4AA8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799B83-310E-0F94-3839-1C3ED500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90C472D-62F2-20F3-263C-E9C2B9A9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4119EC-8BC0-20AD-0E29-F0DECB7C3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C8DFEC4-89FE-B6FF-1F8D-A1A54A53E6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CA2C4F3-4467-6723-2DF4-1DEA4058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9" name="Shape 851">
            <a:extLst>
              <a:ext uri="{FF2B5EF4-FFF2-40B4-BE49-F238E27FC236}">
                <a16:creationId xmlns:a16="http://schemas.microsoft.com/office/drawing/2014/main" id="{789B1F9D-2CAD-C88B-DEFB-A491883E35B3}"/>
              </a:ext>
            </a:extLst>
          </p:cNvPr>
          <p:cNvSpPr/>
          <p:nvPr/>
        </p:nvSpPr>
        <p:spPr>
          <a:xfrm>
            <a:off x="7384838" y="4434817"/>
            <a:ext cx="3353494" cy="81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0" y="20729"/>
                </a:moveTo>
                <a:cubicBezTo>
                  <a:pt x="10626" y="21600"/>
                  <a:pt x="17826" y="1469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1" name="Shape 828">
            <a:extLst>
              <a:ext uri="{FF2B5EF4-FFF2-40B4-BE49-F238E27FC236}">
                <a16:creationId xmlns:a16="http://schemas.microsoft.com/office/drawing/2014/main" id="{FC4B23C0-6FCD-9CC0-7F43-B4B68EB69E10}"/>
              </a:ext>
            </a:extLst>
          </p:cNvPr>
          <p:cNvSpPr/>
          <p:nvPr/>
        </p:nvSpPr>
        <p:spPr>
          <a:xfrm flipV="1">
            <a:off x="10963738" y="3900388"/>
            <a:ext cx="494092" cy="141758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  <a:alpha val="1872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2" name="Shape 829">
            <a:extLst>
              <a:ext uri="{FF2B5EF4-FFF2-40B4-BE49-F238E27FC236}">
                <a16:creationId xmlns:a16="http://schemas.microsoft.com/office/drawing/2014/main" id="{E7F94F87-6342-2D37-8ACB-681CBB3C6DCE}"/>
              </a:ext>
            </a:extLst>
          </p:cNvPr>
          <p:cNvSpPr/>
          <p:nvPr/>
        </p:nvSpPr>
        <p:spPr>
          <a:xfrm flipH="1">
            <a:off x="7620752" y="5320857"/>
            <a:ext cx="3353495" cy="843303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  <a:alpha val="54576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" name="Shape 849">
            <a:extLst>
              <a:ext uri="{FF2B5EF4-FFF2-40B4-BE49-F238E27FC236}">
                <a16:creationId xmlns:a16="http://schemas.microsoft.com/office/drawing/2014/main" id="{D7258157-FC6B-6A33-1127-B0B5697FB663}"/>
              </a:ext>
            </a:extLst>
          </p:cNvPr>
          <p:cNvSpPr/>
          <p:nvPr/>
        </p:nvSpPr>
        <p:spPr>
          <a:xfrm flipH="1" flipV="1">
            <a:off x="5903376" y="5361236"/>
            <a:ext cx="1717376" cy="81343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 dirty="0"/>
          </a:p>
        </p:txBody>
      </p:sp>
      <p:sp>
        <p:nvSpPr>
          <p:cNvPr id="18" name="Shape 859">
            <a:extLst>
              <a:ext uri="{FF2B5EF4-FFF2-40B4-BE49-F238E27FC236}">
                <a16:creationId xmlns:a16="http://schemas.microsoft.com/office/drawing/2014/main" id="{08DF789E-3618-A428-92D3-2E403F77FF11}"/>
              </a:ext>
            </a:extLst>
          </p:cNvPr>
          <p:cNvSpPr/>
          <p:nvPr/>
        </p:nvSpPr>
        <p:spPr>
          <a:xfrm>
            <a:off x="7384533" y="4907783"/>
            <a:ext cx="4093959" cy="1289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0" y="20576"/>
                </a:moveTo>
                <a:cubicBezTo>
                  <a:pt x="9341" y="21600"/>
                  <a:pt x="16541" y="1474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21" name="Picture 20" descr="A graph of a function&#10;&#10;AI-generated content may be incorrect.">
            <a:extLst>
              <a:ext uri="{FF2B5EF4-FFF2-40B4-BE49-F238E27FC236}">
                <a16:creationId xmlns:a16="http://schemas.microsoft.com/office/drawing/2014/main" id="{4389E296-B481-2148-412B-9734E55F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202" y="951227"/>
            <a:ext cx="3573884" cy="31479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D04CA8-DFA1-B2A7-2442-549EC44868D5}"/>
              </a:ext>
            </a:extLst>
          </p:cNvPr>
          <p:cNvSpPr txBox="1"/>
          <p:nvPr/>
        </p:nvSpPr>
        <p:spPr>
          <a:xfrm>
            <a:off x="5760250" y="4255236"/>
            <a:ext cx="3353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66666"/>
                </a:solidFill>
              </a:rPr>
              <a:t>Reduce ray weight p instead of removing the ray </a:t>
            </a:r>
          </a:p>
        </p:txBody>
      </p:sp>
    </p:spTree>
    <p:extLst>
      <p:ext uri="{BB962C8B-B14F-4D97-AF65-F5344CB8AC3E}">
        <p14:creationId xmlns:p14="http://schemas.microsoft.com/office/powerpoint/2010/main" val="19521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E3488-3337-3042-97FD-94133F0F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5A665C-C01E-A278-4767-C5CF2606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1CCA72-FBEF-18B7-7393-CC5DE433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CC78DD-6C9F-2FFC-F133-73692138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88881C0-8D74-4F1F-BB97-65F5A612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279292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u="sng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4E3D92-0835-FB78-CED0-BAE00A51D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F74CC63-F5C4-9821-E778-951EF61C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1CC787-350D-9933-03CA-AF203E77CD17}"/>
              </a:ext>
            </a:extLst>
          </p:cNvPr>
          <p:cNvSpPr/>
          <p:nvPr/>
        </p:nvSpPr>
        <p:spPr>
          <a:xfrm>
            <a:off x="8692343" y="2403745"/>
            <a:ext cx="1100545" cy="11005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8C2075-637B-811B-83A5-61ABA51F6249}"/>
              </a:ext>
            </a:extLst>
          </p:cNvPr>
          <p:cNvCxnSpPr/>
          <p:nvPr/>
        </p:nvCxnSpPr>
        <p:spPr>
          <a:xfrm flipV="1">
            <a:off x="9218617" y="3740237"/>
            <a:ext cx="2259875" cy="11625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F30642-580B-F197-52F7-5FCF5BA3AD44}"/>
              </a:ext>
            </a:extLst>
          </p:cNvPr>
          <p:cNvSpPr txBox="1"/>
          <p:nvPr/>
        </p:nvSpPr>
        <p:spPr>
          <a:xfrm>
            <a:off x="8199714" y="1976919"/>
            <a:ext cx="10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Sample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309A5-9A26-9DC0-6A1D-53BCDECBF05C}"/>
              </a:ext>
            </a:extLst>
          </p:cNvPr>
          <p:cNvSpPr txBox="1"/>
          <p:nvPr/>
        </p:nvSpPr>
        <p:spPr>
          <a:xfrm>
            <a:off x="8540981" y="5017820"/>
            <a:ext cx="166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Detector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EFDD45-4BF4-C26D-5B27-108A3B1B330F}"/>
              </a:ext>
            </a:extLst>
          </p:cNvPr>
          <p:cNvCxnSpPr>
            <a:cxnSpLocks/>
          </p:cNvCxnSpPr>
          <p:nvPr/>
        </p:nvCxnSpPr>
        <p:spPr>
          <a:xfrm flipV="1">
            <a:off x="7210697" y="2031892"/>
            <a:ext cx="3424749" cy="198682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E790B7-3396-24D5-D598-1F0D1851B9A8}"/>
              </a:ext>
            </a:extLst>
          </p:cNvPr>
          <p:cNvCxnSpPr>
            <a:cxnSpLocks/>
          </p:cNvCxnSpPr>
          <p:nvPr/>
        </p:nvCxnSpPr>
        <p:spPr>
          <a:xfrm flipV="1">
            <a:off x="7302137" y="2346251"/>
            <a:ext cx="3540034" cy="1817278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8001E4-8146-0628-D0AD-2691B1103F38}"/>
              </a:ext>
            </a:extLst>
          </p:cNvPr>
          <p:cNvCxnSpPr>
            <a:cxnSpLocks/>
          </p:cNvCxnSpPr>
          <p:nvPr/>
        </p:nvCxnSpPr>
        <p:spPr>
          <a:xfrm flipV="1">
            <a:off x="7302137" y="2185947"/>
            <a:ext cx="3360471" cy="1887747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EDCD15-E6EC-99E0-6F68-AD28C9C60003}"/>
              </a:ext>
            </a:extLst>
          </p:cNvPr>
          <p:cNvCxnSpPr>
            <a:cxnSpLocks/>
          </p:cNvCxnSpPr>
          <p:nvPr/>
        </p:nvCxnSpPr>
        <p:spPr>
          <a:xfrm flipV="1">
            <a:off x="7454537" y="1942057"/>
            <a:ext cx="3009172" cy="2373872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014990-B83F-E988-344B-186B2EB904FD}"/>
              </a:ext>
            </a:extLst>
          </p:cNvPr>
          <p:cNvCxnSpPr>
            <a:cxnSpLocks/>
          </p:cNvCxnSpPr>
          <p:nvPr/>
        </p:nvCxnSpPr>
        <p:spPr>
          <a:xfrm flipV="1">
            <a:off x="7271215" y="2110621"/>
            <a:ext cx="3814800" cy="165883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EEC04A-6043-270F-F195-1E69D8FF2999}"/>
              </a:ext>
            </a:extLst>
          </p:cNvPr>
          <p:cNvCxnSpPr>
            <a:cxnSpLocks/>
          </p:cNvCxnSpPr>
          <p:nvPr/>
        </p:nvCxnSpPr>
        <p:spPr>
          <a:xfrm flipV="1">
            <a:off x="7360997" y="2316698"/>
            <a:ext cx="3938374" cy="1937653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C8BA12-B5A4-F039-6FB7-E7B7026017DE}"/>
              </a:ext>
            </a:extLst>
          </p:cNvPr>
          <p:cNvCxnSpPr>
            <a:cxnSpLocks/>
          </p:cNvCxnSpPr>
          <p:nvPr/>
        </p:nvCxnSpPr>
        <p:spPr>
          <a:xfrm>
            <a:off x="9111252" y="2668049"/>
            <a:ext cx="1883319" cy="1278382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99C371-2287-0EC7-64E7-FDE66C325539}"/>
              </a:ext>
            </a:extLst>
          </p:cNvPr>
          <p:cNvCxnSpPr>
            <a:cxnSpLocks/>
          </p:cNvCxnSpPr>
          <p:nvPr/>
        </p:nvCxnSpPr>
        <p:spPr>
          <a:xfrm flipV="1">
            <a:off x="7124508" y="2673304"/>
            <a:ext cx="1991999" cy="976293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9FE22E-0CE5-9781-86AE-F014F937681F}"/>
              </a:ext>
            </a:extLst>
          </p:cNvPr>
          <p:cNvSpPr txBox="1"/>
          <p:nvPr/>
        </p:nvSpPr>
        <p:spPr>
          <a:xfrm>
            <a:off x="6296947" y="911504"/>
            <a:ext cx="487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666666"/>
                </a:solidFill>
              </a:rPr>
              <a:t>Reality – Low scattering probability</a:t>
            </a:r>
          </a:p>
        </p:txBody>
      </p:sp>
    </p:spTree>
    <p:extLst>
      <p:ext uri="{BB962C8B-B14F-4D97-AF65-F5344CB8AC3E}">
        <p14:creationId xmlns:p14="http://schemas.microsoft.com/office/powerpoint/2010/main" val="8111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1DB7C-03EB-166F-AB6E-DDAA25D16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E78D0-9AB6-B8A8-B849-88163B61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FDE3256-B6BF-CE57-2FEB-4968361A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9F5047-CCEA-9EFE-E21B-1A97E369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57C452A-C831-8376-2264-E5A7EC71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279292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u="sng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621A55-AD77-49BD-EE9E-F543F49E3B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BC1DDC26-EE3C-E46D-1A35-9A103879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5C843B-0063-B7B6-838F-AECCDF45B3C2}"/>
              </a:ext>
            </a:extLst>
          </p:cNvPr>
          <p:cNvSpPr/>
          <p:nvPr/>
        </p:nvSpPr>
        <p:spPr>
          <a:xfrm>
            <a:off x="8692343" y="2403745"/>
            <a:ext cx="1100545" cy="11005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F9610F-BC83-360B-5930-12983E24F27F}"/>
              </a:ext>
            </a:extLst>
          </p:cNvPr>
          <p:cNvCxnSpPr/>
          <p:nvPr/>
        </p:nvCxnSpPr>
        <p:spPr>
          <a:xfrm flipV="1">
            <a:off x="9218617" y="3740237"/>
            <a:ext cx="2259875" cy="11625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073EB0-7C19-947A-14D4-B2A2635766A5}"/>
              </a:ext>
            </a:extLst>
          </p:cNvPr>
          <p:cNvSpPr txBox="1"/>
          <p:nvPr/>
        </p:nvSpPr>
        <p:spPr>
          <a:xfrm>
            <a:off x="8199714" y="1976919"/>
            <a:ext cx="10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Sample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BB248-DF5A-F36A-2B74-78D33BC53B87}"/>
              </a:ext>
            </a:extLst>
          </p:cNvPr>
          <p:cNvSpPr txBox="1"/>
          <p:nvPr/>
        </p:nvSpPr>
        <p:spPr>
          <a:xfrm>
            <a:off x="8540981" y="5017820"/>
            <a:ext cx="166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Detector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2C17C1-9DE9-F503-BF6D-4E2C891C1DF0}"/>
              </a:ext>
            </a:extLst>
          </p:cNvPr>
          <p:cNvCxnSpPr>
            <a:cxnSpLocks/>
          </p:cNvCxnSpPr>
          <p:nvPr/>
        </p:nvCxnSpPr>
        <p:spPr>
          <a:xfrm flipV="1">
            <a:off x="7302137" y="2346251"/>
            <a:ext cx="3540034" cy="1817278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8D02E7-DE3E-E475-1C46-5B6E5037D879}"/>
              </a:ext>
            </a:extLst>
          </p:cNvPr>
          <p:cNvCxnSpPr>
            <a:cxnSpLocks/>
          </p:cNvCxnSpPr>
          <p:nvPr/>
        </p:nvCxnSpPr>
        <p:spPr>
          <a:xfrm>
            <a:off x="9111252" y="2668049"/>
            <a:ext cx="1883319" cy="1278382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8FD909-059A-A2E7-2583-D21CC907F6D2}"/>
              </a:ext>
            </a:extLst>
          </p:cNvPr>
          <p:cNvCxnSpPr>
            <a:cxnSpLocks/>
          </p:cNvCxnSpPr>
          <p:nvPr/>
        </p:nvCxnSpPr>
        <p:spPr>
          <a:xfrm flipV="1">
            <a:off x="7124508" y="2673304"/>
            <a:ext cx="1991999" cy="976293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A7D754A-0771-27A6-F735-78D07D7C3590}"/>
              </a:ext>
            </a:extLst>
          </p:cNvPr>
          <p:cNvSpPr txBox="1"/>
          <p:nvPr/>
        </p:nvSpPr>
        <p:spPr>
          <a:xfrm>
            <a:off x="6296947" y="911504"/>
            <a:ext cx="487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666666"/>
                </a:solidFill>
              </a:rPr>
              <a:t>Reality – Low scattering probability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EA698-6ED4-6912-BBA1-7637607FC425}"/>
              </a:ext>
            </a:extLst>
          </p:cNvPr>
          <p:cNvSpPr txBox="1"/>
          <p:nvPr/>
        </p:nvSpPr>
        <p:spPr>
          <a:xfrm>
            <a:off x="6296946" y="1306265"/>
            <a:ext cx="571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666666"/>
                </a:solidFill>
              </a:rPr>
              <a:t>Simulation – Modified scattering probability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02841C-7FDA-F213-3449-31739CF79605}"/>
              </a:ext>
            </a:extLst>
          </p:cNvPr>
          <p:cNvCxnSpPr>
            <a:cxnSpLocks/>
          </p:cNvCxnSpPr>
          <p:nvPr/>
        </p:nvCxnSpPr>
        <p:spPr>
          <a:xfrm>
            <a:off x="9207947" y="2855004"/>
            <a:ext cx="871411" cy="157282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D8972A-5BE3-954F-704A-CDD6C992B3D9}"/>
              </a:ext>
            </a:extLst>
          </p:cNvPr>
          <p:cNvCxnSpPr>
            <a:cxnSpLocks/>
          </p:cNvCxnSpPr>
          <p:nvPr/>
        </p:nvCxnSpPr>
        <p:spPr>
          <a:xfrm>
            <a:off x="9018896" y="3016040"/>
            <a:ext cx="577118" cy="1648126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417EBD-D738-B870-0978-37C3B3237AEE}"/>
              </a:ext>
            </a:extLst>
          </p:cNvPr>
          <p:cNvCxnSpPr>
            <a:cxnSpLocks/>
          </p:cNvCxnSpPr>
          <p:nvPr/>
        </p:nvCxnSpPr>
        <p:spPr>
          <a:xfrm>
            <a:off x="9428993" y="2747840"/>
            <a:ext cx="808624" cy="1614187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3C88F3-4722-C4F5-0257-16121101D9D3}"/>
              </a:ext>
            </a:extLst>
          </p:cNvPr>
          <p:cNvCxnSpPr>
            <a:cxnSpLocks/>
          </p:cNvCxnSpPr>
          <p:nvPr/>
        </p:nvCxnSpPr>
        <p:spPr>
          <a:xfrm>
            <a:off x="9583593" y="3162284"/>
            <a:ext cx="279579" cy="1378993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94CE4E-26B4-3AA5-EB01-ED62164D3308}"/>
              </a:ext>
            </a:extLst>
          </p:cNvPr>
          <p:cNvCxnSpPr>
            <a:cxnSpLocks/>
          </p:cNvCxnSpPr>
          <p:nvPr/>
        </p:nvCxnSpPr>
        <p:spPr>
          <a:xfrm>
            <a:off x="8999162" y="3117763"/>
            <a:ext cx="1576829" cy="1053591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9409AC-4AA0-56BE-75DF-4224D671DC4B}"/>
              </a:ext>
            </a:extLst>
          </p:cNvPr>
          <p:cNvCxnSpPr>
            <a:cxnSpLocks/>
          </p:cNvCxnSpPr>
          <p:nvPr/>
        </p:nvCxnSpPr>
        <p:spPr>
          <a:xfrm flipV="1">
            <a:off x="7210048" y="2855004"/>
            <a:ext cx="2008569" cy="1163717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8AB1F5-4DE3-5126-A82D-437A5B2F53C7}"/>
              </a:ext>
            </a:extLst>
          </p:cNvPr>
          <p:cNvCxnSpPr>
            <a:cxnSpLocks/>
          </p:cNvCxnSpPr>
          <p:nvPr/>
        </p:nvCxnSpPr>
        <p:spPr>
          <a:xfrm flipV="1">
            <a:off x="7301488" y="3119765"/>
            <a:ext cx="1697674" cy="95392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2075A1-F2C7-E59A-073A-F7DF366F4B1B}"/>
              </a:ext>
            </a:extLst>
          </p:cNvPr>
          <p:cNvCxnSpPr>
            <a:cxnSpLocks/>
          </p:cNvCxnSpPr>
          <p:nvPr/>
        </p:nvCxnSpPr>
        <p:spPr>
          <a:xfrm flipV="1">
            <a:off x="7453888" y="2747840"/>
            <a:ext cx="1990375" cy="156808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10EEEC-B52E-0DA3-FEE1-46C2D0B8B30C}"/>
              </a:ext>
            </a:extLst>
          </p:cNvPr>
          <p:cNvCxnSpPr>
            <a:cxnSpLocks/>
          </p:cNvCxnSpPr>
          <p:nvPr/>
        </p:nvCxnSpPr>
        <p:spPr>
          <a:xfrm flipV="1">
            <a:off x="7270566" y="3010541"/>
            <a:ext cx="1752784" cy="75891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EECBF2-E148-BB52-ABE5-029DC6FA652D}"/>
              </a:ext>
            </a:extLst>
          </p:cNvPr>
          <p:cNvCxnSpPr>
            <a:cxnSpLocks/>
          </p:cNvCxnSpPr>
          <p:nvPr/>
        </p:nvCxnSpPr>
        <p:spPr>
          <a:xfrm flipV="1">
            <a:off x="7360348" y="3162284"/>
            <a:ext cx="2228987" cy="1092067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DCF9E5B-ADF8-8622-16BD-21BCABBB78FD}"/>
              </a:ext>
            </a:extLst>
          </p:cNvPr>
          <p:cNvSpPr txBox="1"/>
          <p:nvPr/>
        </p:nvSpPr>
        <p:spPr>
          <a:xfrm>
            <a:off x="5228382" y="5713606"/>
            <a:ext cx="754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666666"/>
                </a:solidFill>
              </a:rPr>
              <a:t>Actual intensities recovered with weight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6292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5039</TotalTime>
  <Words>1203</Words>
  <Application>Microsoft Macintosh PowerPoint</Application>
  <PresentationFormat>Widescreen</PresentationFormat>
  <Paragraphs>325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Segoe UI</vt:lpstr>
      <vt:lpstr>Segoe UI Light</vt:lpstr>
      <vt:lpstr>Segoe UI Semibold</vt:lpstr>
      <vt:lpstr>Times</vt:lpstr>
      <vt:lpstr>Wingdings</vt:lpstr>
      <vt:lpstr>Office-tema</vt:lpstr>
      <vt:lpstr>Multiple time sampling for Monte Carlo ray-tracing instrument simulations</vt:lpstr>
      <vt:lpstr>Instrument simulations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Mads Bertelsen</dc:creator>
  <cp:lastModifiedBy>Mads Bertelsen</cp:lastModifiedBy>
  <cp:revision>16</cp:revision>
  <cp:lastPrinted>2019-03-08T10:27:30Z</cp:lastPrinted>
  <dcterms:created xsi:type="dcterms:W3CDTF">2026-03-04T07:52:39Z</dcterms:created>
  <dcterms:modified xsi:type="dcterms:W3CDTF">2026-04-12T18:45:50Z</dcterms:modified>
</cp:coreProperties>
</file>