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67" r:id="rId1"/>
  </p:sldMasterIdLst>
  <p:notesMasterIdLst>
    <p:notesMasterId r:id="rId31"/>
  </p:notesMasterIdLst>
  <p:handoutMasterIdLst>
    <p:handoutMasterId r:id="rId32"/>
  </p:handoutMasterIdLst>
  <p:sldIdLst>
    <p:sldId id="256" r:id="rId2"/>
    <p:sldId id="264" r:id="rId3"/>
    <p:sldId id="4222" r:id="rId4"/>
    <p:sldId id="4219" r:id="rId5"/>
    <p:sldId id="4238" r:id="rId6"/>
    <p:sldId id="4232" r:id="rId7"/>
    <p:sldId id="2653" r:id="rId8"/>
    <p:sldId id="2575" r:id="rId9"/>
    <p:sldId id="4286" r:id="rId10"/>
    <p:sldId id="1218" r:id="rId11"/>
    <p:sldId id="4287" r:id="rId12"/>
    <p:sldId id="632" r:id="rId13"/>
    <p:sldId id="4235" r:id="rId14"/>
    <p:sldId id="4254" r:id="rId15"/>
    <p:sldId id="265" r:id="rId16"/>
    <p:sldId id="267" r:id="rId17"/>
    <p:sldId id="270" r:id="rId18"/>
    <p:sldId id="266" r:id="rId19"/>
    <p:sldId id="4669" r:id="rId20"/>
    <p:sldId id="268" r:id="rId21"/>
    <p:sldId id="278" r:id="rId22"/>
    <p:sldId id="4353" r:id="rId23"/>
    <p:sldId id="2146848172" r:id="rId24"/>
    <p:sldId id="2146848186" r:id="rId25"/>
    <p:sldId id="2146848176" r:id="rId26"/>
    <p:sldId id="2146848179" r:id="rId27"/>
    <p:sldId id="2146848177" r:id="rId28"/>
    <p:sldId id="4266" r:id="rId29"/>
    <p:sldId id="263" r:id="rId30"/>
  </p:sldIdLst>
  <p:sldSz cx="13682663" cy="7696200"/>
  <p:notesSz cx="15227300" cy="7696200"/>
  <p:defaultTextStyle>
    <a:defPPr>
      <a:defRPr kern="0"/>
    </a:defPPr>
  </p:defaultTextStyle>
  <p:extLst>
    <p:ext uri="{EFAFB233-063F-42B5-8137-9DF3F51BA10A}">
      <p15:sldGuideLst xmlns:p15="http://schemas.microsoft.com/office/powerpoint/2012/main">
        <p15:guide id="1" orient="horz" pos="2880" userDrawn="1">
          <p15:clr>
            <a:srgbClr val="A4A3A4"/>
          </p15:clr>
        </p15:guide>
        <p15:guide id="2" pos="194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1A12807-68C8-CCC6-B944-79D5CEA85083}" name="Ana Godinho" initials="AG" userId="S::ana.godinho@ess.eu::9b0dd8e6-7646-4987-9800-f70048f6d9c2" providerId="AD"/>
  <p188:author id="{4CF98B18-820E-EF45-6D2B-AFFDCF2DB1A5}" name="Ulrika Hammarlund" initials="UH" userId="S::ulrika.hammarlund@ess.eu::ee049dfe-bcb1-4cfc-b5df-04c1b56782e8" providerId="AD"/>
  <p188:author id="{BC4AE464-8CF4-3635-749C-BF9B68D0DDC1}" name="Lina Andersson" initials="LA" userId="S::lina.andersson@ess.eu::25cbe4a1-2e2d-4dd3-a5e7-b7ca21af43e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a:srgbClr val="000000"/>
    <a:srgbClr val="F2F2F2"/>
    <a:srgbClr val="0066FF"/>
    <a:srgbClr val="D9D9D9"/>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37"/>
    <p:restoredTop sz="94696"/>
  </p:normalViewPr>
  <p:slideViewPr>
    <p:cSldViewPr snapToGrid="0">
      <p:cViewPr varScale="1">
        <p:scale>
          <a:sx n="103" d="100"/>
          <a:sy n="103" d="100"/>
        </p:scale>
        <p:origin x="968" y="184"/>
      </p:cViewPr>
      <p:guideLst>
        <p:guide orient="horz" pos="2880"/>
        <p:guide pos="194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christinedarve:Documents:#ESS_TechDoc:ESS_LeadEngineers:0_LE_Requirements:DmG_OPTIMUS_PowerProfile.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0"/>
    </mc:Choice>
    <mc:Fallback>
      <c:style val="20"/>
    </mc:Fallback>
  </mc:AlternateContent>
  <c:chart>
    <c:autoTitleDeleted val="1"/>
    <c:plotArea>
      <c:layout>
        <c:manualLayout>
          <c:layoutTarget val="inner"/>
          <c:xMode val="edge"/>
          <c:yMode val="edge"/>
          <c:x val="0.1772416849349"/>
          <c:y val="6.7902846696265298E-2"/>
          <c:w val="0.75924451236875901"/>
          <c:h val="0.63995749041636596"/>
        </c:manualLayout>
      </c:layout>
      <c:scatterChart>
        <c:scatterStyle val="lineMarker"/>
        <c:varyColors val="0"/>
        <c:ser>
          <c:idx val="0"/>
          <c:order val="0"/>
          <c:tx>
            <c:strRef>
              <c:f>Sheet1!$B$1:$B$2</c:f>
              <c:strCache>
                <c:ptCount val="1"/>
                <c:pt idx="0">
                  <c:v>Accelerating gradient MV/m</c:v>
                </c:pt>
              </c:strCache>
            </c:strRef>
          </c:tx>
          <c:spPr>
            <a:ln w="47625">
              <a:noFill/>
            </a:ln>
          </c:spPr>
          <c:marker>
            <c:symbol val="dot"/>
            <c:size val="9"/>
          </c:marker>
          <c:xVal>
            <c:numRef>
              <c:f>Sheet1!$A$3:$A$148</c:f>
              <c:numCache>
                <c:formatCode>General</c:formatCode>
                <c:ptCount val="146"/>
                <c:pt idx="0">
                  <c:v>0.41599999999999998</c:v>
                </c:pt>
                <c:pt idx="1">
                  <c:v>0.42499999999999999</c:v>
                </c:pt>
                <c:pt idx="2">
                  <c:v>0.433</c:v>
                </c:pt>
                <c:pt idx="3">
                  <c:v>0.442</c:v>
                </c:pt>
                <c:pt idx="4">
                  <c:v>0.45</c:v>
                </c:pt>
                <c:pt idx="5">
                  <c:v>0.45900000000000002</c:v>
                </c:pt>
                <c:pt idx="6">
                  <c:v>0.46700000000000003</c:v>
                </c:pt>
                <c:pt idx="7">
                  <c:v>0.47499999999999998</c:v>
                </c:pt>
                <c:pt idx="8">
                  <c:v>0.48299999999999998</c:v>
                </c:pt>
                <c:pt idx="9">
                  <c:v>0.49099999999999999</c:v>
                </c:pt>
                <c:pt idx="10">
                  <c:v>0.498</c:v>
                </c:pt>
                <c:pt idx="11">
                  <c:v>0.505</c:v>
                </c:pt>
                <c:pt idx="12">
                  <c:v>0.51200000000000001</c:v>
                </c:pt>
                <c:pt idx="13">
                  <c:v>0.51900000000000002</c:v>
                </c:pt>
                <c:pt idx="14">
                  <c:v>0.52600000000000002</c:v>
                </c:pt>
                <c:pt idx="15">
                  <c:v>0.53200000000000003</c:v>
                </c:pt>
                <c:pt idx="16">
                  <c:v>0.53800000000000003</c:v>
                </c:pt>
                <c:pt idx="17">
                  <c:v>0.54400000000000004</c:v>
                </c:pt>
                <c:pt idx="18">
                  <c:v>0.55000000000000004</c:v>
                </c:pt>
                <c:pt idx="19">
                  <c:v>0.55500000000000005</c:v>
                </c:pt>
                <c:pt idx="20">
                  <c:v>0.56100000000000005</c:v>
                </c:pt>
                <c:pt idx="21">
                  <c:v>0.56599999999999995</c:v>
                </c:pt>
                <c:pt idx="22">
                  <c:v>0.57099999999999995</c:v>
                </c:pt>
                <c:pt idx="23">
                  <c:v>0.57499999999999996</c:v>
                </c:pt>
                <c:pt idx="24">
                  <c:v>0.57999999999999996</c:v>
                </c:pt>
                <c:pt idx="25">
                  <c:v>0.58399999999999996</c:v>
                </c:pt>
                <c:pt idx="26">
                  <c:v>0.58699999999999997</c:v>
                </c:pt>
                <c:pt idx="27">
                  <c:v>0.59099999999999997</c:v>
                </c:pt>
                <c:pt idx="28">
                  <c:v>0.59399999999999997</c:v>
                </c:pt>
                <c:pt idx="29">
                  <c:v>0.59699999999999998</c:v>
                </c:pt>
                <c:pt idx="30">
                  <c:v>0.60099999999999998</c:v>
                </c:pt>
                <c:pt idx="31">
                  <c:v>0.60499999999999998</c:v>
                </c:pt>
                <c:pt idx="32">
                  <c:v>0.60899999999999999</c:v>
                </c:pt>
                <c:pt idx="33">
                  <c:v>0.61399999999999999</c:v>
                </c:pt>
                <c:pt idx="34">
                  <c:v>0.61899999999999999</c:v>
                </c:pt>
                <c:pt idx="35">
                  <c:v>0.624</c:v>
                </c:pt>
                <c:pt idx="36">
                  <c:v>0.629</c:v>
                </c:pt>
                <c:pt idx="37">
                  <c:v>0.63500000000000001</c:v>
                </c:pt>
                <c:pt idx="38">
                  <c:v>0.64100000000000001</c:v>
                </c:pt>
                <c:pt idx="39">
                  <c:v>0.64800000000000002</c:v>
                </c:pt>
                <c:pt idx="40">
                  <c:v>0.65400000000000003</c:v>
                </c:pt>
                <c:pt idx="41">
                  <c:v>0.66100000000000003</c:v>
                </c:pt>
                <c:pt idx="42">
                  <c:v>0.66800000000000004</c:v>
                </c:pt>
                <c:pt idx="43">
                  <c:v>0.67600000000000005</c:v>
                </c:pt>
                <c:pt idx="44">
                  <c:v>0.68300000000000005</c:v>
                </c:pt>
                <c:pt idx="45">
                  <c:v>0.69</c:v>
                </c:pt>
                <c:pt idx="46">
                  <c:v>0.69799999999999995</c:v>
                </c:pt>
                <c:pt idx="47">
                  <c:v>0.70499999999999996</c:v>
                </c:pt>
                <c:pt idx="48">
                  <c:v>0.71199999999999997</c:v>
                </c:pt>
                <c:pt idx="49">
                  <c:v>0.71899999999999997</c:v>
                </c:pt>
                <c:pt idx="50">
                  <c:v>0.72599999999999998</c:v>
                </c:pt>
                <c:pt idx="51">
                  <c:v>0.73199999999999998</c:v>
                </c:pt>
                <c:pt idx="52">
                  <c:v>0.73799999999999999</c:v>
                </c:pt>
                <c:pt idx="53">
                  <c:v>0.74399999999999999</c:v>
                </c:pt>
                <c:pt idx="54">
                  <c:v>0.75</c:v>
                </c:pt>
                <c:pt idx="55">
                  <c:v>0.755</c:v>
                </c:pt>
                <c:pt idx="56">
                  <c:v>0.76</c:v>
                </c:pt>
                <c:pt idx="57">
                  <c:v>0.76500000000000001</c:v>
                </c:pt>
                <c:pt idx="58">
                  <c:v>0.77</c:v>
                </c:pt>
                <c:pt idx="59">
                  <c:v>0.77400000000000002</c:v>
                </c:pt>
                <c:pt idx="60">
                  <c:v>0.77800000000000002</c:v>
                </c:pt>
                <c:pt idx="61">
                  <c:v>0.78200000000000003</c:v>
                </c:pt>
                <c:pt idx="62">
                  <c:v>0.78700000000000003</c:v>
                </c:pt>
                <c:pt idx="63">
                  <c:v>0.79100000000000004</c:v>
                </c:pt>
                <c:pt idx="64">
                  <c:v>0.79500000000000004</c:v>
                </c:pt>
                <c:pt idx="65">
                  <c:v>0.8</c:v>
                </c:pt>
                <c:pt idx="66">
                  <c:v>0.80400000000000005</c:v>
                </c:pt>
                <c:pt idx="67">
                  <c:v>0.80800000000000005</c:v>
                </c:pt>
                <c:pt idx="68">
                  <c:v>0.81200000000000006</c:v>
                </c:pt>
                <c:pt idx="69">
                  <c:v>0.81599999999999995</c:v>
                </c:pt>
                <c:pt idx="70">
                  <c:v>0.82</c:v>
                </c:pt>
                <c:pt idx="71">
                  <c:v>0.82399999999999995</c:v>
                </c:pt>
                <c:pt idx="72">
                  <c:v>0.82699999999999996</c:v>
                </c:pt>
                <c:pt idx="73">
                  <c:v>0.83099999999999996</c:v>
                </c:pt>
                <c:pt idx="74">
                  <c:v>0.83399999999999996</c:v>
                </c:pt>
                <c:pt idx="75">
                  <c:v>0.83799999999999997</c:v>
                </c:pt>
                <c:pt idx="76">
                  <c:v>0.84099999999999997</c:v>
                </c:pt>
                <c:pt idx="77">
                  <c:v>0.84399999999999997</c:v>
                </c:pt>
                <c:pt idx="78">
                  <c:v>0.84799999999999998</c:v>
                </c:pt>
                <c:pt idx="79">
                  <c:v>0.85099999999999998</c:v>
                </c:pt>
                <c:pt idx="80">
                  <c:v>0.85399999999999998</c:v>
                </c:pt>
                <c:pt idx="81">
                  <c:v>0.85699999999999998</c:v>
                </c:pt>
                <c:pt idx="82">
                  <c:v>0.86</c:v>
                </c:pt>
                <c:pt idx="83">
                  <c:v>0.86199999999999999</c:v>
                </c:pt>
                <c:pt idx="84">
                  <c:v>0.86499999999999999</c:v>
                </c:pt>
                <c:pt idx="85">
                  <c:v>0.86799999999999999</c:v>
                </c:pt>
                <c:pt idx="86">
                  <c:v>0.87</c:v>
                </c:pt>
                <c:pt idx="87">
                  <c:v>0.873</c:v>
                </c:pt>
                <c:pt idx="88">
                  <c:v>0.875</c:v>
                </c:pt>
                <c:pt idx="89">
                  <c:v>0.878</c:v>
                </c:pt>
                <c:pt idx="90">
                  <c:v>0.88</c:v>
                </c:pt>
                <c:pt idx="91">
                  <c:v>0.88200000000000001</c:v>
                </c:pt>
                <c:pt idx="92">
                  <c:v>0.88400000000000001</c:v>
                </c:pt>
                <c:pt idx="93">
                  <c:v>0.88600000000000001</c:v>
                </c:pt>
                <c:pt idx="94">
                  <c:v>0.88800000000000001</c:v>
                </c:pt>
                <c:pt idx="95">
                  <c:v>0.89</c:v>
                </c:pt>
                <c:pt idx="96">
                  <c:v>0.89200000000000002</c:v>
                </c:pt>
                <c:pt idx="97">
                  <c:v>0.89400000000000002</c:v>
                </c:pt>
                <c:pt idx="98">
                  <c:v>0.89600000000000002</c:v>
                </c:pt>
                <c:pt idx="99">
                  <c:v>0.89800000000000002</c:v>
                </c:pt>
                <c:pt idx="100">
                  <c:v>0.9</c:v>
                </c:pt>
                <c:pt idx="101">
                  <c:v>0.90100000000000002</c:v>
                </c:pt>
                <c:pt idx="102">
                  <c:v>0.90300000000000002</c:v>
                </c:pt>
                <c:pt idx="103">
                  <c:v>0.90500000000000003</c:v>
                </c:pt>
                <c:pt idx="104">
                  <c:v>0.90600000000000003</c:v>
                </c:pt>
                <c:pt idx="105">
                  <c:v>0.90800000000000003</c:v>
                </c:pt>
                <c:pt idx="106">
                  <c:v>0.90900000000000003</c:v>
                </c:pt>
                <c:pt idx="107">
                  <c:v>0.91100000000000003</c:v>
                </c:pt>
                <c:pt idx="108">
                  <c:v>0.91200000000000003</c:v>
                </c:pt>
                <c:pt idx="109">
                  <c:v>0.91400000000000003</c:v>
                </c:pt>
                <c:pt idx="110">
                  <c:v>0.91500000000000004</c:v>
                </c:pt>
                <c:pt idx="111">
                  <c:v>0.91600000000000004</c:v>
                </c:pt>
                <c:pt idx="112">
                  <c:v>0.91800000000000004</c:v>
                </c:pt>
                <c:pt idx="113">
                  <c:v>0.91900000000000004</c:v>
                </c:pt>
                <c:pt idx="114">
                  <c:v>0.92</c:v>
                </c:pt>
                <c:pt idx="115">
                  <c:v>0.92100000000000004</c:v>
                </c:pt>
                <c:pt idx="116">
                  <c:v>0.92300000000000004</c:v>
                </c:pt>
                <c:pt idx="117">
                  <c:v>0.92400000000000004</c:v>
                </c:pt>
                <c:pt idx="118">
                  <c:v>0.92500000000000004</c:v>
                </c:pt>
                <c:pt idx="119">
                  <c:v>0.92600000000000005</c:v>
                </c:pt>
                <c:pt idx="120">
                  <c:v>0.92700000000000005</c:v>
                </c:pt>
                <c:pt idx="121">
                  <c:v>0.92800000000000005</c:v>
                </c:pt>
                <c:pt idx="122">
                  <c:v>0.92900000000000005</c:v>
                </c:pt>
                <c:pt idx="123">
                  <c:v>0.93</c:v>
                </c:pt>
                <c:pt idx="124">
                  <c:v>0.93100000000000005</c:v>
                </c:pt>
                <c:pt idx="125">
                  <c:v>0.93200000000000005</c:v>
                </c:pt>
                <c:pt idx="126">
                  <c:v>0.93300000000000005</c:v>
                </c:pt>
                <c:pt idx="127">
                  <c:v>0.93400000000000005</c:v>
                </c:pt>
                <c:pt idx="128">
                  <c:v>0.93500000000000005</c:v>
                </c:pt>
                <c:pt idx="129">
                  <c:v>0.93600000000000005</c:v>
                </c:pt>
                <c:pt idx="130">
                  <c:v>0.93700000000000006</c:v>
                </c:pt>
                <c:pt idx="131">
                  <c:v>0.93700000000000006</c:v>
                </c:pt>
                <c:pt idx="132">
                  <c:v>0.93799999999999994</c:v>
                </c:pt>
                <c:pt idx="133">
                  <c:v>0.93899999999999995</c:v>
                </c:pt>
                <c:pt idx="134">
                  <c:v>0.94</c:v>
                </c:pt>
                <c:pt idx="135">
                  <c:v>0.94099999999999995</c:v>
                </c:pt>
                <c:pt idx="136">
                  <c:v>0.94099999999999995</c:v>
                </c:pt>
                <c:pt idx="137">
                  <c:v>0.94199999999999995</c:v>
                </c:pt>
                <c:pt idx="138">
                  <c:v>0.94299999999999995</c:v>
                </c:pt>
                <c:pt idx="139">
                  <c:v>0.94399999999999995</c:v>
                </c:pt>
                <c:pt idx="140">
                  <c:v>0.94399999999999995</c:v>
                </c:pt>
                <c:pt idx="141">
                  <c:v>0.94499999999999995</c:v>
                </c:pt>
                <c:pt idx="142">
                  <c:v>0.94599999999999995</c:v>
                </c:pt>
                <c:pt idx="143">
                  <c:v>0.94599999999999995</c:v>
                </c:pt>
                <c:pt idx="144">
                  <c:v>0.94699999999999995</c:v>
                </c:pt>
                <c:pt idx="145">
                  <c:v>0.94799999999999995</c:v>
                </c:pt>
              </c:numCache>
            </c:numRef>
          </c:xVal>
          <c:yVal>
            <c:numRef>
              <c:f>Sheet1!$B$3:$B$148</c:f>
              <c:numCache>
                <c:formatCode>General</c:formatCode>
                <c:ptCount val="146"/>
                <c:pt idx="0">
                  <c:v>7.5353464144440521</c:v>
                </c:pt>
                <c:pt idx="1">
                  <c:v>7.8173344299533936</c:v>
                </c:pt>
                <c:pt idx="2">
                  <c:v>8.0836564446011039</c:v>
                </c:pt>
                <c:pt idx="3">
                  <c:v>8.3029804566639296</c:v>
                </c:pt>
                <c:pt idx="4">
                  <c:v>8.4753064661418556</c:v>
                </c:pt>
                <c:pt idx="5">
                  <c:v>8.6319664747581477</c:v>
                </c:pt>
                <c:pt idx="6">
                  <c:v>8.7572944816510976</c:v>
                </c:pt>
                <c:pt idx="7">
                  <c:v>8.851290486820977</c:v>
                </c:pt>
                <c:pt idx="8">
                  <c:v>8.9139544902674963</c:v>
                </c:pt>
                <c:pt idx="9">
                  <c:v>8.9609524928523872</c:v>
                </c:pt>
                <c:pt idx="10">
                  <c:v>8.9922844945756495</c:v>
                </c:pt>
                <c:pt idx="11">
                  <c:v>8.9922844945756495</c:v>
                </c:pt>
                <c:pt idx="12">
                  <c:v>8.9922844945756495</c:v>
                </c:pt>
                <c:pt idx="13">
                  <c:v>8.9766184937140174</c:v>
                </c:pt>
                <c:pt idx="14">
                  <c:v>8.9452864919907569</c:v>
                </c:pt>
                <c:pt idx="15">
                  <c:v>8.9139544902674963</c:v>
                </c:pt>
                <c:pt idx="16">
                  <c:v>8.8669564876826108</c:v>
                </c:pt>
                <c:pt idx="17">
                  <c:v>8.8199584850977146</c:v>
                </c:pt>
                <c:pt idx="18">
                  <c:v>8.7729604825127225</c:v>
                </c:pt>
                <c:pt idx="19">
                  <c:v>8.7102964790663044</c:v>
                </c:pt>
                <c:pt idx="20">
                  <c:v>8.6632984764814154</c:v>
                </c:pt>
                <c:pt idx="21">
                  <c:v>8.6006344730348943</c:v>
                </c:pt>
                <c:pt idx="22">
                  <c:v>8.5379704695883678</c:v>
                </c:pt>
                <c:pt idx="23">
                  <c:v>8.4753064661418556</c:v>
                </c:pt>
                <c:pt idx="24">
                  <c:v>8.1149884463243627</c:v>
                </c:pt>
                <c:pt idx="25">
                  <c:v>8.036658442016213</c:v>
                </c:pt>
                <c:pt idx="26">
                  <c:v>4.1035569421135376</c:v>
                </c:pt>
                <c:pt idx="27">
                  <c:v>4.2672315779812617</c:v>
                </c:pt>
                <c:pt idx="28">
                  <c:v>4.4659793501064646</c:v>
                </c:pt>
                <c:pt idx="29">
                  <c:v>4.6296539859742518</c:v>
                </c:pt>
                <c:pt idx="30">
                  <c:v>5.4246450744748822</c:v>
                </c:pt>
                <c:pt idx="31">
                  <c:v>5.6233928466000247</c:v>
                </c:pt>
                <c:pt idx="32">
                  <c:v>5.8338316641443271</c:v>
                </c:pt>
                <c:pt idx="33">
                  <c:v>6.0325794362694776</c:v>
                </c:pt>
                <c:pt idx="34">
                  <c:v>7.4355048865647104</c:v>
                </c:pt>
                <c:pt idx="35">
                  <c:v>7.7043989312046302</c:v>
                </c:pt>
                <c:pt idx="36">
                  <c:v>7.9732929758445499</c:v>
                </c:pt>
                <c:pt idx="37">
                  <c:v>8.2188049296462111</c:v>
                </c:pt>
                <c:pt idx="38">
                  <c:v>10.4751766955377</c:v>
                </c:pt>
                <c:pt idx="39">
                  <c:v>10.80252596727326</c:v>
                </c:pt>
                <c:pt idx="40">
                  <c:v>11.09480210275143</c:v>
                </c:pt>
                <c:pt idx="41">
                  <c:v>11.352005101972219</c:v>
                </c:pt>
                <c:pt idx="42">
                  <c:v>13.56161268618721</c:v>
                </c:pt>
                <c:pt idx="43">
                  <c:v>13.795433594569751</c:v>
                </c:pt>
                <c:pt idx="44">
                  <c:v>14.029254502952281</c:v>
                </c:pt>
                <c:pt idx="45">
                  <c:v>14.146164957143551</c:v>
                </c:pt>
                <c:pt idx="46">
                  <c:v>16.36746358677766</c:v>
                </c:pt>
                <c:pt idx="47">
                  <c:v>16.48437404096892</c:v>
                </c:pt>
                <c:pt idx="48">
                  <c:v>16.48437404096892</c:v>
                </c:pt>
                <c:pt idx="49">
                  <c:v>16.48437404096892</c:v>
                </c:pt>
                <c:pt idx="50">
                  <c:v>16.718194949351471</c:v>
                </c:pt>
                <c:pt idx="51">
                  <c:v>16.601284495160201</c:v>
                </c:pt>
                <c:pt idx="52">
                  <c:v>16.48437404096892</c:v>
                </c:pt>
                <c:pt idx="53">
                  <c:v>16.25055313258639</c:v>
                </c:pt>
                <c:pt idx="54">
                  <c:v>16.13364267839512</c:v>
                </c:pt>
                <c:pt idx="55">
                  <c:v>15.89982177001259</c:v>
                </c:pt>
                <c:pt idx="56">
                  <c:v>15.78291131582132</c:v>
                </c:pt>
                <c:pt idx="57">
                  <c:v>15.549090407438779</c:v>
                </c:pt>
                <c:pt idx="58">
                  <c:v>15.432179953247511</c:v>
                </c:pt>
                <c:pt idx="59">
                  <c:v>15.19835904486497</c:v>
                </c:pt>
                <c:pt idx="60">
                  <c:v>14.964538136482441</c:v>
                </c:pt>
                <c:pt idx="61">
                  <c:v>14.7307172280999</c:v>
                </c:pt>
                <c:pt idx="62">
                  <c:v>15.192377579766809</c:v>
                </c:pt>
                <c:pt idx="63">
                  <c:v>15.520270621056749</c:v>
                </c:pt>
                <c:pt idx="64">
                  <c:v>15.84816366234668</c:v>
                </c:pt>
                <c:pt idx="65">
                  <c:v>16.066759023206629</c:v>
                </c:pt>
                <c:pt idx="66">
                  <c:v>16.722545105786491</c:v>
                </c:pt>
                <c:pt idx="67">
                  <c:v>16.941140466646448</c:v>
                </c:pt>
                <c:pt idx="68">
                  <c:v>17.269033507936179</c:v>
                </c:pt>
                <c:pt idx="69">
                  <c:v>17.487628868796321</c:v>
                </c:pt>
                <c:pt idx="70">
                  <c:v>17.59692654922631</c:v>
                </c:pt>
                <c:pt idx="71">
                  <c:v>17.815521910086261</c:v>
                </c:pt>
                <c:pt idx="72">
                  <c:v>18.034117270946219</c:v>
                </c:pt>
                <c:pt idx="73">
                  <c:v>18.143414951376201</c:v>
                </c:pt>
                <c:pt idx="74">
                  <c:v>18.362010312236151</c:v>
                </c:pt>
                <c:pt idx="75">
                  <c:v>18.47130799266613</c:v>
                </c:pt>
                <c:pt idx="76">
                  <c:v>18.580605673096109</c:v>
                </c:pt>
                <c:pt idx="77">
                  <c:v>18.689903353526081</c:v>
                </c:pt>
                <c:pt idx="78">
                  <c:v>18.908498714386031</c:v>
                </c:pt>
                <c:pt idx="79">
                  <c:v>18.908498714386031</c:v>
                </c:pt>
                <c:pt idx="80">
                  <c:v>19.01779639481601</c:v>
                </c:pt>
                <c:pt idx="81">
                  <c:v>19.127094075245989</c:v>
                </c:pt>
                <c:pt idx="82">
                  <c:v>19.236391755675971</c:v>
                </c:pt>
                <c:pt idx="83">
                  <c:v>19.345689436105879</c:v>
                </c:pt>
                <c:pt idx="84">
                  <c:v>19.345689436105879</c:v>
                </c:pt>
                <c:pt idx="85">
                  <c:v>19.454987116535921</c:v>
                </c:pt>
                <c:pt idx="86">
                  <c:v>19.454987116535921</c:v>
                </c:pt>
                <c:pt idx="87">
                  <c:v>19.5642847969659</c:v>
                </c:pt>
                <c:pt idx="88">
                  <c:v>19.5642847969659</c:v>
                </c:pt>
                <c:pt idx="89">
                  <c:v>19.673582477395879</c:v>
                </c:pt>
                <c:pt idx="90">
                  <c:v>19.673582477395879</c:v>
                </c:pt>
                <c:pt idx="91">
                  <c:v>19.673582477395879</c:v>
                </c:pt>
                <c:pt idx="92">
                  <c:v>19.782880157825851</c:v>
                </c:pt>
                <c:pt idx="93">
                  <c:v>19.782880157825851</c:v>
                </c:pt>
                <c:pt idx="94">
                  <c:v>19.782880157825851</c:v>
                </c:pt>
                <c:pt idx="95">
                  <c:v>19.782880157825851</c:v>
                </c:pt>
                <c:pt idx="96">
                  <c:v>19.892177838255829</c:v>
                </c:pt>
                <c:pt idx="97">
                  <c:v>19.892177838255829</c:v>
                </c:pt>
                <c:pt idx="98">
                  <c:v>19.892177838255829</c:v>
                </c:pt>
                <c:pt idx="99">
                  <c:v>19.892177838255829</c:v>
                </c:pt>
                <c:pt idx="100">
                  <c:v>19.892177838255829</c:v>
                </c:pt>
                <c:pt idx="101">
                  <c:v>19.892177838255829</c:v>
                </c:pt>
                <c:pt idx="102">
                  <c:v>19.892177838255829</c:v>
                </c:pt>
                <c:pt idx="103">
                  <c:v>19.892177838255829</c:v>
                </c:pt>
                <c:pt idx="104">
                  <c:v>19.892177838255829</c:v>
                </c:pt>
                <c:pt idx="105">
                  <c:v>19.892177838255829</c:v>
                </c:pt>
                <c:pt idx="106">
                  <c:v>19.892177838255829</c:v>
                </c:pt>
                <c:pt idx="107">
                  <c:v>19.892177838255829</c:v>
                </c:pt>
                <c:pt idx="108">
                  <c:v>19.892177838255829</c:v>
                </c:pt>
                <c:pt idx="109">
                  <c:v>19.892177838255829</c:v>
                </c:pt>
                <c:pt idx="110">
                  <c:v>19.892177838255829</c:v>
                </c:pt>
                <c:pt idx="111">
                  <c:v>19.892177838255829</c:v>
                </c:pt>
                <c:pt idx="112">
                  <c:v>19.892177838255829</c:v>
                </c:pt>
                <c:pt idx="113">
                  <c:v>19.892177838255829</c:v>
                </c:pt>
                <c:pt idx="114">
                  <c:v>19.892177838255829</c:v>
                </c:pt>
                <c:pt idx="115">
                  <c:v>19.892177838255829</c:v>
                </c:pt>
                <c:pt idx="116">
                  <c:v>19.892177838255829</c:v>
                </c:pt>
                <c:pt idx="117">
                  <c:v>19.892177838255829</c:v>
                </c:pt>
                <c:pt idx="118">
                  <c:v>19.892177838255829</c:v>
                </c:pt>
                <c:pt idx="119">
                  <c:v>19.892177838255829</c:v>
                </c:pt>
                <c:pt idx="120">
                  <c:v>19.892177838255829</c:v>
                </c:pt>
                <c:pt idx="121">
                  <c:v>19.892177838255829</c:v>
                </c:pt>
                <c:pt idx="122">
                  <c:v>19.892177838255829</c:v>
                </c:pt>
                <c:pt idx="123">
                  <c:v>19.892177838255829</c:v>
                </c:pt>
                <c:pt idx="124">
                  <c:v>19.892177838255829</c:v>
                </c:pt>
                <c:pt idx="125">
                  <c:v>19.892177838255829</c:v>
                </c:pt>
                <c:pt idx="126">
                  <c:v>19.892177838255829</c:v>
                </c:pt>
                <c:pt idx="127">
                  <c:v>19.892177838255829</c:v>
                </c:pt>
                <c:pt idx="128">
                  <c:v>19.782880157825851</c:v>
                </c:pt>
                <c:pt idx="129">
                  <c:v>19.782880157825851</c:v>
                </c:pt>
                <c:pt idx="130">
                  <c:v>19.782880157825851</c:v>
                </c:pt>
                <c:pt idx="131">
                  <c:v>19.782880157825851</c:v>
                </c:pt>
                <c:pt idx="132">
                  <c:v>19.782880157825851</c:v>
                </c:pt>
                <c:pt idx="133">
                  <c:v>19.782880157825851</c:v>
                </c:pt>
                <c:pt idx="134">
                  <c:v>19.782880157825851</c:v>
                </c:pt>
                <c:pt idx="135">
                  <c:v>19.782880157825851</c:v>
                </c:pt>
                <c:pt idx="136">
                  <c:v>19.782880157825851</c:v>
                </c:pt>
                <c:pt idx="137">
                  <c:v>19.782880157825851</c:v>
                </c:pt>
                <c:pt idx="138">
                  <c:v>19.782880157825851</c:v>
                </c:pt>
                <c:pt idx="139">
                  <c:v>19.673582477395879</c:v>
                </c:pt>
                <c:pt idx="140">
                  <c:v>19.673582477395879</c:v>
                </c:pt>
                <c:pt idx="141">
                  <c:v>19.673582477395879</c:v>
                </c:pt>
                <c:pt idx="142">
                  <c:v>19.673582477395879</c:v>
                </c:pt>
                <c:pt idx="143">
                  <c:v>19.673582477395879</c:v>
                </c:pt>
                <c:pt idx="144">
                  <c:v>19.673582477395879</c:v>
                </c:pt>
                <c:pt idx="145">
                  <c:v>19.673582477395879</c:v>
                </c:pt>
              </c:numCache>
            </c:numRef>
          </c:yVal>
          <c:smooth val="0"/>
          <c:extLst>
            <c:ext xmlns:c16="http://schemas.microsoft.com/office/drawing/2014/chart" uri="{C3380CC4-5D6E-409C-BE32-E72D297353CC}">
              <c16:uniqueId val="{00000000-FAF1-5343-BCD6-689970CC14E0}"/>
            </c:ext>
          </c:extLst>
        </c:ser>
        <c:dLbls>
          <c:showLegendKey val="0"/>
          <c:showVal val="0"/>
          <c:showCatName val="0"/>
          <c:showSerName val="0"/>
          <c:showPercent val="0"/>
          <c:showBubbleSize val="0"/>
        </c:dLbls>
        <c:axId val="-104778224"/>
        <c:axId val="332787680"/>
      </c:scatterChart>
      <c:valAx>
        <c:axId val="-104778224"/>
        <c:scaling>
          <c:orientation val="minMax"/>
          <c:min val="0.4"/>
        </c:scaling>
        <c:delete val="0"/>
        <c:axPos val="b"/>
        <c:title>
          <c:tx>
            <c:rich>
              <a:bodyPr/>
              <a:lstStyle/>
              <a:p>
                <a:pPr>
                  <a:defRPr/>
                </a:pPr>
                <a:r>
                  <a:rPr lang="en-US"/>
                  <a:t>Beam Beta</a:t>
                </a:r>
              </a:p>
            </c:rich>
          </c:tx>
          <c:layout>
            <c:manualLayout>
              <c:xMode val="edge"/>
              <c:yMode val="edge"/>
              <c:x val="0.50906365595079595"/>
              <c:y val="0.79772957325729199"/>
            </c:manualLayout>
          </c:layout>
          <c:overlay val="0"/>
        </c:title>
        <c:numFmt formatCode="General" sourceLinked="1"/>
        <c:majorTickMark val="out"/>
        <c:minorTickMark val="none"/>
        <c:tickLblPos val="nextTo"/>
        <c:crossAx val="332787680"/>
        <c:crosses val="autoZero"/>
        <c:crossBetween val="midCat"/>
      </c:valAx>
      <c:valAx>
        <c:axId val="332787680"/>
        <c:scaling>
          <c:orientation val="minMax"/>
          <c:max val="20"/>
        </c:scaling>
        <c:delete val="0"/>
        <c:axPos val="l"/>
        <c:majorGridlines/>
        <c:title>
          <c:tx>
            <c:rich>
              <a:bodyPr rot="-5400000" vert="horz"/>
              <a:lstStyle/>
              <a:p>
                <a:pPr>
                  <a:defRPr/>
                </a:pPr>
                <a:r>
                  <a:rPr lang="en-US"/>
                  <a:t>Accelerating gradient MV/m</a:t>
                </a:r>
              </a:p>
            </c:rich>
          </c:tx>
          <c:overlay val="0"/>
        </c:title>
        <c:numFmt formatCode="General" sourceLinked="1"/>
        <c:majorTickMark val="out"/>
        <c:minorTickMark val="none"/>
        <c:tickLblPos val="nextTo"/>
        <c:crossAx val="-104778224"/>
        <c:crosses val="autoZero"/>
        <c:crossBetween val="midCat"/>
      </c:valAx>
    </c:plotArea>
    <c:plotVisOnly val="1"/>
    <c:dispBlanksAs val="gap"/>
    <c:showDLblsOverMax val="0"/>
  </c:chart>
  <c:spPr>
    <a:ln>
      <a:noFill/>
    </a:ln>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F35BD0A-0678-F76B-6820-83208F0C4D42}"/>
              </a:ext>
            </a:extLst>
          </p:cNvPr>
          <p:cNvSpPr>
            <a:spLocks noGrp="1"/>
          </p:cNvSpPr>
          <p:nvPr>
            <p:ph type="hdr" sz="quarter"/>
          </p:nvPr>
        </p:nvSpPr>
        <p:spPr>
          <a:xfrm>
            <a:off x="0" y="0"/>
            <a:ext cx="6599238" cy="385763"/>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8A8CF0C-7C7E-3BDD-1665-6D9717D0AFE4}"/>
              </a:ext>
            </a:extLst>
          </p:cNvPr>
          <p:cNvSpPr>
            <a:spLocks noGrp="1"/>
          </p:cNvSpPr>
          <p:nvPr>
            <p:ph type="dt" sz="quarter" idx="1"/>
          </p:nvPr>
        </p:nvSpPr>
        <p:spPr>
          <a:xfrm>
            <a:off x="8624888" y="0"/>
            <a:ext cx="6599237" cy="385763"/>
          </a:xfrm>
          <a:prstGeom prst="rect">
            <a:avLst/>
          </a:prstGeom>
        </p:spPr>
        <p:txBody>
          <a:bodyPr vert="horz" lIns="91440" tIns="45720" rIns="91440" bIns="45720" rtlCol="0"/>
          <a:lstStyle>
            <a:lvl1pPr algn="r">
              <a:defRPr sz="1200"/>
            </a:lvl1pPr>
          </a:lstStyle>
          <a:p>
            <a:fld id="{19F88B49-5164-4701-BCC3-9BF20534E026}" type="datetimeFigureOut">
              <a:rPr lang="en-GB" smtClean="0"/>
              <a:t>09/04/2026</a:t>
            </a:fld>
            <a:endParaRPr lang="en-GB"/>
          </a:p>
        </p:txBody>
      </p:sp>
      <p:sp>
        <p:nvSpPr>
          <p:cNvPr id="4" name="Footer Placeholder 3">
            <a:extLst>
              <a:ext uri="{FF2B5EF4-FFF2-40B4-BE49-F238E27FC236}">
                <a16:creationId xmlns:a16="http://schemas.microsoft.com/office/drawing/2014/main" id="{6174E2D2-F160-FD7E-0747-DE711ACC853A}"/>
              </a:ext>
            </a:extLst>
          </p:cNvPr>
          <p:cNvSpPr>
            <a:spLocks noGrp="1"/>
          </p:cNvSpPr>
          <p:nvPr>
            <p:ph type="ftr" sz="quarter" idx="2"/>
          </p:nvPr>
        </p:nvSpPr>
        <p:spPr>
          <a:xfrm>
            <a:off x="0" y="7310438"/>
            <a:ext cx="6599238" cy="38576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13B8204-A707-C256-D3AC-AD15A2F022FB}"/>
              </a:ext>
            </a:extLst>
          </p:cNvPr>
          <p:cNvSpPr>
            <a:spLocks noGrp="1"/>
          </p:cNvSpPr>
          <p:nvPr>
            <p:ph type="sldNum" sz="quarter" idx="3"/>
          </p:nvPr>
        </p:nvSpPr>
        <p:spPr>
          <a:xfrm>
            <a:off x="8624888" y="7310438"/>
            <a:ext cx="6599237" cy="385762"/>
          </a:xfrm>
          <a:prstGeom prst="rect">
            <a:avLst/>
          </a:prstGeom>
        </p:spPr>
        <p:txBody>
          <a:bodyPr vert="horz" lIns="91440" tIns="45720" rIns="91440" bIns="45720" rtlCol="0" anchor="b"/>
          <a:lstStyle>
            <a:lvl1pPr algn="r">
              <a:defRPr sz="1200"/>
            </a:lvl1pPr>
          </a:lstStyle>
          <a:p>
            <a:fld id="{1D6E6796-D599-49BD-BCDA-91C4A5E372A0}" type="slidenum">
              <a:rPr lang="en-GB" smtClean="0"/>
              <a:t>‹#›</a:t>
            </a:fld>
            <a:endParaRPr lang="en-GB"/>
          </a:p>
        </p:txBody>
      </p:sp>
    </p:spTree>
    <p:extLst>
      <p:ext uri="{BB962C8B-B14F-4D97-AF65-F5344CB8AC3E}">
        <p14:creationId xmlns:p14="http://schemas.microsoft.com/office/powerpoint/2010/main" val="3546777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6599238" cy="385763"/>
          </a:xfrm>
          <a:prstGeom prst="rect">
            <a:avLst/>
          </a:prstGeom>
        </p:spPr>
        <p:txBody>
          <a:bodyPr vert="horz" lIns="91440" tIns="45720" rIns="91440" bIns="45720" rtlCol="0"/>
          <a:lstStyle>
            <a:lvl1pPr algn="l">
              <a:defRPr sz="1200"/>
            </a:lvl1pPr>
          </a:lstStyle>
          <a:p>
            <a:endParaRPr lang="sv-SE"/>
          </a:p>
        </p:txBody>
      </p:sp>
      <p:sp>
        <p:nvSpPr>
          <p:cNvPr id="3" name="Date Placeholder 2"/>
          <p:cNvSpPr>
            <a:spLocks noGrp="1"/>
          </p:cNvSpPr>
          <p:nvPr>
            <p:ph type="dt" idx="1"/>
          </p:nvPr>
        </p:nvSpPr>
        <p:spPr>
          <a:xfrm>
            <a:off x="8624888" y="0"/>
            <a:ext cx="6599237" cy="385763"/>
          </a:xfrm>
          <a:prstGeom prst="rect">
            <a:avLst/>
          </a:prstGeom>
        </p:spPr>
        <p:txBody>
          <a:bodyPr vert="horz" lIns="91440" tIns="45720" rIns="91440" bIns="45720" rtlCol="0"/>
          <a:lstStyle>
            <a:lvl1pPr algn="r">
              <a:defRPr sz="1200"/>
            </a:lvl1pPr>
          </a:lstStyle>
          <a:p>
            <a:fld id="{93E05058-F5BA-4C08-A779-DEC929E6E0BA}" type="datetimeFigureOut">
              <a:rPr lang="sv-SE" smtClean="0"/>
              <a:t>2026-04-09</a:t>
            </a:fld>
            <a:endParaRPr lang="sv-SE"/>
          </a:p>
        </p:txBody>
      </p:sp>
      <p:sp>
        <p:nvSpPr>
          <p:cNvPr id="4" name="Slide Image Placeholder 3"/>
          <p:cNvSpPr>
            <a:spLocks noGrp="1" noRot="1" noChangeAspect="1"/>
          </p:cNvSpPr>
          <p:nvPr>
            <p:ph type="sldImg" idx="2"/>
          </p:nvPr>
        </p:nvSpPr>
        <p:spPr>
          <a:xfrm>
            <a:off x="5305425" y="962025"/>
            <a:ext cx="4616450" cy="2597150"/>
          </a:xfrm>
          <a:prstGeom prst="rect">
            <a:avLst/>
          </a:prstGeom>
          <a:noFill/>
          <a:ln w="12700">
            <a:solidFill>
              <a:prstClr val="black"/>
            </a:solidFill>
          </a:ln>
        </p:spPr>
        <p:txBody>
          <a:bodyPr vert="horz" lIns="91440" tIns="45720" rIns="91440" bIns="45720" rtlCol="0" anchor="ctr"/>
          <a:lstStyle/>
          <a:p>
            <a:endParaRPr lang="sv-SE"/>
          </a:p>
        </p:txBody>
      </p:sp>
      <p:sp>
        <p:nvSpPr>
          <p:cNvPr id="5" name="Notes Placeholder 4"/>
          <p:cNvSpPr>
            <a:spLocks noGrp="1"/>
          </p:cNvSpPr>
          <p:nvPr>
            <p:ph type="body" sz="quarter" idx="3"/>
          </p:nvPr>
        </p:nvSpPr>
        <p:spPr>
          <a:xfrm>
            <a:off x="1522413" y="3703638"/>
            <a:ext cx="12182475" cy="30305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6" name="Footer Placeholder 5"/>
          <p:cNvSpPr>
            <a:spLocks noGrp="1"/>
          </p:cNvSpPr>
          <p:nvPr>
            <p:ph type="ftr" sz="quarter" idx="4"/>
          </p:nvPr>
        </p:nvSpPr>
        <p:spPr>
          <a:xfrm>
            <a:off x="0" y="7310438"/>
            <a:ext cx="6599238" cy="385762"/>
          </a:xfrm>
          <a:prstGeom prst="rect">
            <a:avLst/>
          </a:prstGeom>
        </p:spPr>
        <p:txBody>
          <a:bodyPr vert="horz" lIns="91440" tIns="45720" rIns="91440" bIns="45720" rtlCol="0" anchor="b"/>
          <a:lstStyle>
            <a:lvl1pPr algn="l">
              <a:defRPr sz="1200"/>
            </a:lvl1pPr>
          </a:lstStyle>
          <a:p>
            <a:endParaRPr lang="sv-SE"/>
          </a:p>
        </p:txBody>
      </p:sp>
      <p:sp>
        <p:nvSpPr>
          <p:cNvPr id="7" name="Slide Number Placeholder 6"/>
          <p:cNvSpPr>
            <a:spLocks noGrp="1"/>
          </p:cNvSpPr>
          <p:nvPr>
            <p:ph type="sldNum" sz="quarter" idx="5"/>
          </p:nvPr>
        </p:nvSpPr>
        <p:spPr>
          <a:xfrm>
            <a:off x="8624888" y="7310438"/>
            <a:ext cx="6599237" cy="385762"/>
          </a:xfrm>
          <a:prstGeom prst="rect">
            <a:avLst/>
          </a:prstGeom>
        </p:spPr>
        <p:txBody>
          <a:bodyPr vert="horz" lIns="91440" tIns="45720" rIns="91440" bIns="45720" rtlCol="0" anchor="b"/>
          <a:lstStyle>
            <a:lvl1pPr algn="r">
              <a:defRPr sz="1200"/>
            </a:lvl1pPr>
          </a:lstStyle>
          <a:p>
            <a:fld id="{1D22B55F-E669-4D1E-902A-C6D51B8BF67E}" type="slidenum">
              <a:rPr lang="sv-SE" smtClean="0"/>
              <a:t>‹#›</a:t>
            </a:fld>
            <a:endParaRPr lang="sv-SE"/>
          </a:p>
        </p:txBody>
      </p:sp>
    </p:spTree>
    <p:extLst>
      <p:ext uri="{BB962C8B-B14F-4D97-AF65-F5344CB8AC3E}">
        <p14:creationId xmlns:p14="http://schemas.microsoft.com/office/powerpoint/2010/main" val="2520809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sv-SE" sz="1200" kern="1200" dirty="0">
              <a:solidFill>
                <a:schemeClr val="tx1"/>
              </a:solidFill>
              <a:effectLst/>
              <a:latin typeface="+mn-lt"/>
              <a:ea typeface="+mn-ea"/>
              <a:cs typeface="+mn-cs"/>
            </a:endParaRPr>
          </a:p>
        </p:txBody>
      </p:sp>
      <p:sp>
        <p:nvSpPr>
          <p:cNvPr id="4" name="Platshållare för bildnummer 3"/>
          <p:cNvSpPr>
            <a:spLocks noGrp="1"/>
          </p:cNvSpPr>
          <p:nvPr>
            <p:ph type="sldNum" sz="quarter" idx="5"/>
          </p:nvPr>
        </p:nvSpPr>
        <p:spPr/>
        <p:txBody>
          <a:bodyPr/>
          <a:lstStyle/>
          <a:p>
            <a:fld id="{3AE5A434-646A-2746-9BDC-885B2382B33E}" type="slidenum">
              <a:rPr lang="sv-SE" smtClean="0"/>
              <a:t>7</a:t>
            </a:fld>
            <a:endParaRPr lang="sv-SE"/>
          </a:p>
        </p:txBody>
      </p:sp>
    </p:spTree>
    <p:extLst>
      <p:ext uri="{BB962C8B-B14F-4D97-AF65-F5344CB8AC3E}">
        <p14:creationId xmlns:p14="http://schemas.microsoft.com/office/powerpoint/2010/main" val="3397692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defRPr/>
            </a:pPr>
            <a:r>
              <a:rPr lang="en-GB">
                <a:solidFill>
                  <a:srgbClr val="FF0000"/>
                </a:solidFill>
              </a:rPr>
              <a:t>**Adjust positioning in this slide</a:t>
            </a:r>
          </a:p>
          <a:p>
            <a:pPr algn="l">
              <a:defRPr/>
            </a:pPr>
            <a:endParaRPr lang="en-GB"/>
          </a:p>
          <a:p>
            <a:pPr algn="l">
              <a:defRPr/>
            </a:pPr>
            <a:r>
              <a:rPr lang="en-GB"/>
              <a:t>Remote handling systems</a:t>
            </a:r>
          </a:p>
          <a:p>
            <a:pPr marL="285750" indent="-285750" algn="l">
              <a:buFont typeface="Wingdings" charset="2"/>
              <a:buChar char="Ø"/>
              <a:defRPr/>
            </a:pPr>
            <a:r>
              <a:rPr lang="en-GB" sz="1200"/>
              <a:t>Large active cells for safe storage and processing of spent radioactive target components</a:t>
            </a:r>
          </a:p>
          <a:p>
            <a:pPr marL="285750" indent="-285750" algn="l">
              <a:buFont typeface="Wingdings" charset="2"/>
              <a:buChar char="Ø"/>
              <a:defRPr/>
            </a:pPr>
            <a:r>
              <a:rPr lang="en-GB" sz="1200"/>
              <a:t>Shielded casks for transfer of spent components from monolith to active cells</a:t>
            </a:r>
          </a:p>
          <a:p>
            <a:pPr marL="285750" indent="-285750" algn="l">
              <a:buFont typeface="Wingdings" charset="2"/>
              <a:buChar char="Ø"/>
              <a:defRPr/>
            </a:pPr>
            <a:endParaRPr lang="en-GB" sz="1200"/>
          </a:p>
          <a:p>
            <a:pPr algn="l">
              <a:defRPr/>
            </a:pPr>
            <a:r>
              <a:rPr lang="en-GB"/>
              <a:t>Target Monolith</a:t>
            </a:r>
          </a:p>
          <a:p>
            <a:pPr marL="285750" indent="-285750" algn="l">
              <a:buFont typeface="Wingdings" charset="2"/>
              <a:buChar char="Ø"/>
              <a:defRPr/>
            </a:pPr>
            <a:r>
              <a:rPr lang="en-GB" sz="1200"/>
              <a:t>11 meter diameter cylinder with steel and concrete shielding</a:t>
            </a:r>
          </a:p>
          <a:p>
            <a:pPr marL="285750" indent="-285750" algn="l">
              <a:buFont typeface="Wingdings" charset="2"/>
              <a:buChar char="Ø"/>
              <a:defRPr/>
            </a:pPr>
            <a:r>
              <a:rPr lang="en-GB" sz="1200"/>
              <a:t>Rotating Solid Tungsten Target – 36 sectors – Helium Cooled – 11 tons</a:t>
            </a:r>
          </a:p>
          <a:p>
            <a:pPr marL="285750" indent="-285750" algn="l">
              <a:buFont typeface="Wingdings" charset="2"/>
              <a:buChar char="Ø"/>
              <a:defRPr/>
            </a:pPr>
            <a:r>
              <a:rPr lang="en-GB" sz="1200"/>
              <a:t>Moderators with liquid hydrogen @ 17K – and room temperature water – 18 tons</a:t>
            </a:r>
          </a:p>
          <a:p>
            <a:pPr marL="285750" indent="-285750" algn="l">
              <a:buFont typeface="Wingdings" charset="2"/>
              <a:buChar char="Ø"/>
              <a:defRPr/>
            </a:pPr>
            <a:r>
              <a:rPr lang="en-GB" sz="1200"/>
              <a:t>Proton Beam Window and beam diagnostics</a:t>
            </a:r>
          </a:p>
          <a:p>
            <a:pPr algn="l"/>
            <a:endParaRPr lang="en-GB"/>
          </a:p>
        </p:txBody>
      </p:sp>
      <p:sp>
        <p:nvSpPr>
          <p:cNvPr id="4" name="Slide Number Placeholder 3"/>
          <p:cNvSpPr>
            <a:spLocks noGrp="1"/>
          </p:cNvSpPr>
          <p:nvPr>
            <p:ph type="sldNum" sz="quarter" idx="5"/>
          </p:nvPr>
        </p:nvSpPr>
        <p:spPr/>
        <p:txBody>
          <a:bodyPr/>
          <a:lstStyle/>
          <a:p>
            <a:fld id="{3AE5A434-646A-2746-9BDC-885B2382B33E}" type="slidenum">
              <a:rPr lang="sv-SE" smtClean="0"/>
              <a:t>10</a:t>
            </a:fld>
            <a:endParaRPr lang="sv-SE"/>
          </a:p>
        </p:txBody>
      </p:sp>
    </p:spTree>
    <p:extLst>
      <p:ext uri="{BB962C8B-B14F-4D97-AF65-F5344CB8AC3E}">
        <p14:creationId xmlns:p14="http://schemas.microsoft.com/office/powerpoint/2010/main" val="343856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3491" name="Espace réservé des commentaires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spcBef>
                <a:spcPct val="0"/>
              </a:spcBef>
            </a:pPr>
            <a:endParaRPr lang="fr-FR" altLang="fr-FR"/>
          </a:p>
        </p:txBody>
      </p:sp>
      <p:sp>
        <p:nvSpPr>
          <p:cNvPr id="63492" name="Espace réservé du numéro de diapositive 3"/>
          <p:cNvSpPr txBox="1">
            <a:spLocks noGrp="1"/>
          </p:cNvSpPr>
          <p:nvPr/>
        </p:nvSpPr>
        <p:spPr bwMode="auto">
          <a:xfrm>
            <a:off x="4022163" y="9720756"/>
            <a:ext cx="3075480" cy="5122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5663" tIns="47831" rIns="95663" bIns="47831" anchor="b"/>
          <a:lstStyle>
            <a:lvl1pPr defTabSz="922338">
              <a:defRPr>
                <a:solidFill>
                  <a:schemeClr val="tx1"/>
                </a:solidFill>
                <a:latin typeface="Arial" panose="020B0604020202020204" pitchFamily="34" charset="0"/>
              </a:defRPr>
            </a:lvl1pPr>
            <a:lvl2pPr marL="742950" indent="-285750" defTabSz="922338">
              <a:defRPr>
                <a:solidFill>
                  <a:schemeClr val="tx1"/>
                </a:solidFill>
                <a:latin typeface="Arial" panose="020B0604020202020204" pitchFamily="34" charset="0"/>
              </a:defRPr>
            </a:lvl2pPr>
            <a:lvl3pPr marL="1143000" indent="-228600" defTabSz="922338">
              <a:defRPr>
                <a:solidFill>
                  <a:schemeClr val="tx1"/>
                </a:solidFill>
                <a:latin typeface="Arial" panose="020B0604020202020204" pitchFamily="34" charset="0"/>
              </a:defRPr>
            </a:lvl3pPr>
            <a:lvl4pPr marL="1600200" indent="-228600" defTabSz="922338">
              <a:defRPr>
                <a:solidFill>
                  <a:schemeClr val="tx1"/>
                </a:solidFill>
                <a:latin typeface="Arial" panose="020B0604020202020204" pitchFamily="34" charset="0"/>
              </a:defRPr>
            </a:lvl4pPr>
            <a:lvl5pPr marL="2057400" indent="-228600" defTabSz="922338">
              <a:defRPr>
                <a:solidFill>
                  <a:schemeClr val="tx1"/>
                </a:solidFill>
                <a:latin typeface="Arial" panose="020B0604020202020204" pitchFamily="34" charset="0"/>
              </a:defRPr>
            </a:lvl5pPr>
            <a:lvl6pPr marL="2514600" indent="-228600" defTabSz="922338" eaLnBrk="0" fontAlgn="base" hangingPunct="0">
              <a:spcBef>
                <a:spcPct val="0"/>
              </a:spcBef>
              <a:spcAft>
                <a:spcPct val="0"/>
              </a:spcAft>
              <a:defRPr>
                <a:solidFill>
                  <a:schemeClr val="tx1"/>
                </a:solidFill>
                <a:latin typeface="Arial" panose="020B0604020202020204" pitchFamily="34" charset="0"/>
              </a:defRPr>
            </a:lvl6pPr>
            <a:lvl7pPr marL="2971800" indent="-228600" defTabSz="922338" eaLnBrk="0" fontAlgn="base" hangingPunct="0">
              <a:spcBef>
                <a:spcPct val="0"/>
              </a:spcBef>
              <a:spcAft>
                <a:spcPct val="0"/>
              </a:spcAft>
              <a:defRPr>
                <a:solidFill>
                  <a:schemeClr val="tx1"/>
                </a:solidFill>
                <a:latin typeface="Arial" panose="020B0604020202020204" pitchFamily="34" charset="0"/>
              </a:defRPr>
            </a:lvl7pPr>
            <a:lvl8pPr marL="3429000" indent="-228600" defTabSz="922338" eaLnBrk="0" fontAlgn="base" hangingPunct="0">
              <a:spcBef>
                <a:spcPct val="0"/>
              </a:spcBef>
              <a:spcAft>
                <a:spcPct val="0"/>
              </a:spcAft>
              <a:defRPr>
                <a:solidFill>
                  <a:schemeClr val="tx1"/>
                </a:solidFill>
                <a:latin typeface="Arial" panose="020B0604020202020204" pitchFamily="34" charset="0"/>
              </a:defRPr>
            </a:lvl8pPr>
            <a:lvl9pPr marL="3886200" indent="-228600" defTabSz="922338"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D4B602F-D999-4953-9FF4-7117A46B833D}" type="slidenum">
              <a:rPr lang="fr-FR" altLang="fr-FR" sz="1300">
                <a:latin typeface="Calibri" panose="020F0502020204030204" pitchFamily="34" charset="0"/>
                <a:ea typeface="MS PGothic" panose="020B0600070205080204" pitchFamily="34" charset="-128"/>
              </a:rPr>
              <a:pPr algn="r" eaLnBrk="1" hangingPunct="1"/>
              <a:t>12</a:t>
            </a:fld>
            <a:endParaRPr lang="fr-FR" altLang="fr-FR" sz="1300">
              <a:latin typeface="Calibri" panose="020F0502020204030204" pitchFamily="34" charset="0"/>
              <a:ea typeface="MS PGothic" panose="020B0600070205080204" pitchFamily="34" charset="-128"/>
            </a:endParaRPr>
          </a:p>
        </p:txBody>
      </p:sp>
    </p:spTree>
    <p:extLst>
      <p:ext uri="{BB962C8B-B14F-4D97-AF65-F5344CB8AC3E}">
        <p14:creationId xmlns:p14="http://schemas.microsoft.com/office/powerpoint/2010/main" val="415285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22B55F-E669-4D1E-902A-C6D51B8BF67E}" type="slidenum">
              <a:rPr lang="sv-SE" smtClean="0"/>
              <a:t>20</a:t>
            </a:fld>
            <a:endParaRPr lang="sv-SE"/>
          </a:p>
        </p:txBody>
      </p:sp>
    </p:spTree>
    <p:extLst>
      <p:ext uri="{BB962C8B-B14F-4D97-AF65-F5344CB8AC3E}">
        <p14:creationId xmlns:p14="http://schemas.microsoft.com/office/powerpoint/2010/main" val="262724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F9D4B-F436-59ED-E942-86E3B8F263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9BC68-FDFF-76EC-3522-23F21450F6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0C2B29-D421-BEE2-EC97-7031868F4E3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6DBE13-E691-C43E-ED90-12196D301937}"/>
              </a:ext>
            </a:extLst>
          </p:cNvPr>
          <p:cNvSpPr>
            <a:spLocks noGrp="1"/>
          </p:cNvSpPr>
          <p:nvPr>
            <p:ph type="sldNum" sz="quarter" idx="5"/>
          </p:nvPr>
        </p:nvSpPr>
        <p:spPr/>
        <p:txBody>
          <a:bodyPr/>
          <a:lstStyle/>
          <a:p>
            <a:fld id="{3AE5A434-646A-2746-9BDC-885B2382B33E}" type="slidenum">
              <a:rPr lang="sv-SE" smtClean="0"/>
              <a:t>22</a:t>
            </a:fld>
            <a:endParaRPr lang="sv-SE"/>
          </a:p>
        </p:txBody>
      </p:sp>
    </p:spTree>
    <p:extLst>
      <p:ext uri="{BB962C8B-B14F-4D97-AF65-F5344CB8AC3E}">
        <p14:creationId xmlns:p14="http://schemas.microsoft.com/office/powerpoint/2010/main" val="2608887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0FFE4-BB3D-3DFC-D7E5-AC47FB55A6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C9682B-B385-06EB-7218-04A81444F2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D52BEE-0204-8A5D-648A-929426A15E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F572C62-0A57-0F6D-19C5-7609A8D711F9}"/>
              </a:ext>
            </a:extLst>
          </p:cNvPr>
          <p:cNvSpPr>
            <a:spLocks noGrp="1"/>
          </p:cNvSpPr>
          <p:nvPr>
            <p:ph type="sldNum" sz="quarter" idx="10"/>
          </p:nvPr>
        </p:nvSpPr>
        <p:spPr/>
        <p:txBody>
          <a:bodyPr/>
          <a:lstStyle/>
          <a:p>
            <a:fld id="{3AE5A434-646A-2746-9BDC-885B2382B33E}" type="slidenum">
              <a:rPr lang="sv-SE" smtClean="0"/>
              <a:t>23</a:t>
            </a:fld>
            <a:endParaRPr lang="sv-SE" dirty="0"/>
          </a:p>
        </p:txBody>
      </p:sp>
    </p:spTree>
    <p:extLst>
      <p:ext uri="{BB962C8B-B14F-4D97-AF65-F5344CB8AC3E}">
        <p14:creationId xmlns:p14="http://schemas.microsoft.com/office/powerpoint/2010/main" val="3120973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0C6F8-F16C-F9C5-36AF-F0C5F01961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D8CA98-40AE-6E5B-FAFF-D1AC033C23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F1FDD-1556-766F-05B4-3EF33EA0AA32}"/>
              </a:ext>
            </a:extLst>
          </p:cNvPr>
          <p:cNvSpPr>
            <a:spLocks noGrp="1"/>
          </p:cNvSpPr>
          <p:nvPr>
            <p:ph type="body" idx="1"/>
          </p:nvPr>
        </p:nvSpPr>
        <p:spPr/>
        <p:txBody>
          <a:bodyPr/>
          <a:lstStyle/>
          <a:p>
            <a:r>
              <a:rPr lang="en-GB"/>
              <a:t>ICNS and how it positioned ESS – Expectations high on delivery </a:t>
            </a:r>
          </a:p>
        </p:txBody>
      </p:sp>
      <p:sp>
        <p:nvSpPr>
          <p:cNvPr id="4" name="Slide Number Placeholder 3">
            <a:extLst>
              <a:ext uri="{FF2B5EF4-FFF2-40B4-BE49-F238E27FC236}">
                <a16:creationId xmlns:a16="http://schemas.microsoft.com/office/drawing/2014/main" id="{27AD2DD7-4224-82C9-5496-DC76F8A3807C}"/>
              </a:ext>
            </a:extLst>
          </p:cNvPr>
          <p:cNvSpPr>
            <a:spLocks noGrp="1"/>
          </p:cNvSpPr>
          <p:nvPr>
            <p:ph type="sldNum" sz="quarter" idx="5"/>
          </p:nvPr>
        </p:nvSpPr>
        <p:spPr/>
        <p:txBody>
          <a:bodyPr/>
          <a:lstStyle/>
          <a:p>
            <a:fld id="{1D22B55F-E669-4D1E-902A-C6D51B8BF67E}" type="slidenum">
              <a:rPr lang="sv-SE" smtClean="0"/>
              <a:t>24</a:t>
            </a:fld>
            <a:endParaRPr lang="sv-SE"/>
          </a:p>
        </p:txBody>
      </p:sp>
    </p:spTree>
    <p:extLst>
      <p:ext uri="{BB962C8B-B14F-4D97-AF65-F5344CB8AC3E}">
        <p14:creationId xmlns:p14="http://schemas.microsoft.com/office/powerpoint/2010/main" val="3051770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22B55F-E669-4D1E-902A-C6D51B8BF67E}" type="slidenum">
              <a:rPr lang="sv-SE" smtClean="0"/>
              <a:t>28</a:t>
            </a:fld>
            <a:endParaRPr lang="sv-SE" dirty="0"/>
          </a:p>
        </p:txBody>
      </p:sp>
    </p:spTree>
    <p:extLst>
      <p:ext uri="{BB962C8B-B14F-4D97-AF65-F5344CB8AC3E}">
        <p14:creationId xmlns:p14="http://schemas.microsoft.com/office/powerpoint/2010/main" val="23075755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Logo_Intro_Transparent">
    <p:bg>
      <p:bgPr>
        <a:blipFill dpi="0" rotWithShape="1">
          <a:blip r:embed="rId2">
            <a:lum/>
          </a:blip>
          <a:srcRect/>
          <a:stretch>
            <a:fillRect t="-7000" b="-7000"/>
          </a:stretch>
        </a:blipFill>
        <a:effectLst/>
      </p:bgPr>
    </p:bg>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5105BBA5-0B01-43EB-96EC-725AF28E5A8E}"/>
              </a:ext>
            </a:extLst>
          </p:cNvPr>
          <p:cNvSpPr/>
          <p:nvPr userDrawn="1"/>
        </p:nvSpPr>
        <p:spPr>
          <a:xfrm>
            <a:off x="-4123" y="0"/>
            <a:ext cx="13682663" cy="7696200"/>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7" name="Bildobjekt 6">
            <a:extLst>
              <a:ext uri="{FF2B5EF4-FFF2-40B4-BE49-F238E27FC236}">
                <a16:creationId xmlns:a16="http://schemas.microsoft.com/office/drawing/2014/main" id="{B965145F-CDA4-4965-A7C5-ACBA59393460}"/>
              </a:ext>
            </a:extLst>
          </p:cNvPr>
          <p:cNvPicPr>
            <a:picLocks noChangeAspect="1"/>
          </p:cNvPicPr>
          <p:nvPr userDrawn="1"/>
        </p:nvPicPr>
        <p:blipFill>
          <a:blip r:embed="rId3"/>
          <a:stretch>
            <a:fillRect/>
          </a:stretch>
        </p:blipFill>
        <p:spPr>
          <a:xfrm>
            <a:off x="1911296" y="1177140"/>
            <a:ext cx="9956926" cy="5341923"/>
          </a:xfrm>
          <a:prstGeom prst="rect">
            <a:avLst/>
          </a:prstGeom>
        </p:spPr>
      </p:pic>
    </p:spTree>
    <p:extLst>
      <p:ext uri="{BB962C8B-B14F-4D97-AF65-F5344CB8AC3E}">
        <p14:creationId xmlns:p14="http://schemas.microsoft.com/office/powerpoint/2010/main" val="1719213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Logo_Intro_ESSBlue">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5105BBA5-0B01-43EB-96EC-725AF28E5A8E}"/>
              </a:ext>
            </a:extLst>
          </p:cNvPr>
          <p:cNvSpPr/>
          <p:nvPr userDrawn="1"/>
        </p:nvSpPr>
        <p:spPr>
          <a:xfrm>
            <a:off x="0" y="0"/>
            <a:ext cx="13682663" cy="769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7" name="Bildobjekt 6">
            <a:extLst>
              <a:ext uri="{FF2B5EF4-FFF2-40B4-BE49-F238E27FC236}">
                <a16:creationId xmlns:a16="http://schemas.microsoft.com/office/drawing/2014/main" id="{B965145F-CDA4-4965-A7C5-ACBA59393460}"/>
              </a:ext>
            </a:extLst>
          </p:cNvPr>
          <p:cNvPicPr>
            <a:picLocks noChangeAspect="1"/>
          </p:cNvPicPr>
          <p:nvPr userDrawn="1"/>
        </p:nvPicPr>
        <p:blipFill>
          <a:blip r:embed="rId2"/>
          <a:stretch>
            <a:fillRect/>
          </a:stretch>
        </p:blipFill>
        <p:spPr>
          <a:xfrm>
            <a:off x="1911296" y="1177140"/>
            <a:ext cx="9956926" cy="5341923"/>
          </a:xfrm>
          <a:prstGeom prst="rect">
            <a:avLst/>
          </a:prstGeom>
        </p:spPr>
      </p:pic>
    </p:spTree>
    <p:extLst>
      <p:ext uri="{BB962C8B-B14F-4D97-AF65-F5344CB8AC3E}">
        <p14:creationId xmlns:p14="http://schemas.microsoft.com/office/powerpoint/2010/main" val="221089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Logo_Intro_NavyBlue">
    <p:spTree>
      <p:nvGrpSpPr>
        <p:cNvPr id="1" name=""/>
        <p:cNvGrpSpPr/>
        <p:nvPr/>
      </p:nvGrpSpPr>
      <p:grpSpPr>
        <a:xfrm>
          <a:off x="0" y="0"/>
          <a:ext cx="0" cy="0"/>
          <a:chOff x="0" y="0"/>
          <a:chExt cx="0" cy="0"/>
        </a:xfrm>
      </p:grpSpPr>
      <p:sp>
        <p:nvSpPr>
          <p:cNvPr id="5" name="Rektangel 4">
            <a:extLst>
              <a:ext uri="{FF2B5EF4-FFF2-40B4-BE49-F238E27FC236}">
                <a16:creationId xmlns:a16="http://schemas.microsoft.com/office/drawing/2014/main" id="{5105BBA5-0B01-43EB-96EC-725AF28E5A8E}"/>
              </a:ext>
            </a:extLst>
          </p:cNvPr>
          <p:cNvSpPr/>
          <p:nvPr userDrawn="1"/>
        </p:nvSpPr>
        <p:spPr>
          <a:xfrm>
            <a:off x="0" y="0"/>
            <a:ext cx="13682663" cy="769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7" name="Bildobjekt 6">
            <a:extLst>
              <a:ext uri="{FF2B5EF4-FFF2-40B4-BE49-F238E27FC236}">
                <a16:creationId xmlns:a16="http://schemas.microsoft.com/office/drawing/2014/main" id="{B965145F-CDA4-4965-A7C5-ACBA59393460}"/>
              </a:ext>
            </a:extLst>
          </p:cNvPr>
          <p:cNvPicPr>
            <a:picLocks noChangeAspect="1"/>
          </p:cNvPicPr>
          <p:nvPr userDrawn="1"/>
        </p:nvPicPr>
        <p:blipFill>
          <a:blip r:embed="rId2"/>
          <a:stretch>
            <a:fillRect/>
          </a:stretch>
        </p:blipFill>
        <p:spPr>
          <a:xfrm>
            <a:off x="1911296" y="1177140"/>
            <a:ext cx="9956926" cy="5341923"/>
          </a:xfrm>
          <a:prstGeom prst="rect">
            <a:avLst/>
          </a:prstGeom>
        </p:spPr>
      </p:pic>
    </p:spTree>
    <p:extLst>
      <p:ext uri="{BB962C8B-B14F-4D97-AF65-F5344CB8AC3E}">
        <p14:creationId xmlns:p14="http://schemas.microsoft.com/office/powerpoint/2010/main" val="2107009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_Transpar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BE7B1DDB-F4AA-4E8D-BD07-905FE45A5555}"/>
              </a:ext>
            </a:extLst>
          </p:cNvPr>
          <p:cNvSpPr/>
          <p:nvPr userDrawn="1"/>
        </p:nvSpPr>
        <p:spPr>
          <a:xfrm>
            <a:off x="0" y="-2005"/>
            <a:ext cx="13682663" cy="76962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34780BC8-191C-6D4B-93F3-54A06FD4FE76}"/>
              </a:ext>
            </a:extLst>
          </p:cNvPr>
          <p:cNvSpPr>
            <a:spLocks noGrp="1"/>
          </p:cNvSpPr>
          <p:nvPr>
            <p:ph type="ctrTitle"/>
          </p:nvPr>
        </p:nvSpPr>
        <p:spPr>
          <a:xfrm>
            <a:off x="2166416" y="1294619"/>
            <a:ext cx="9696375" cy="2679418"/>
          </a:xfrm>
        </p:spPr>
        <p:txBody>
          <a:bodyPr anchor="b">
            <a:noAutofit/>
          </a:bodyPr>
          <a:lstStyle>
            <a:lvl1pPr algn="l">
              <a:lnSpc>
                <a:spcPct val="100000"/>
              </a:lnSpc>
              <a:defRPr sz="4713">
                <a:solidFill>
                  <a:schemeClr val="bg1"/>
                </a:solidFill>
                <a:latin typeface="Segoe UI Light" panose="020B0502040204020203" pitchFamily="34" charset="0"/>
                <a:cs typeface="Segoe UI Light" panose="020B0502040204020203" pitchFamily="34" charset="0"/>
              </a:defRPr>
            </a:lvl1pPr>
          </a:lstStyle>
          <a:p>
            <a:r>
              <a:rPr lang="en-US"/>
              <a:t>Click to edit Master title style</a:t>
            </a:r>
            <a:endParaRPr lang="sv-SE"/>
          </a:p>
        </p:txBody>
      </p:sp>
      <p:sp>
        <p:nvSpPr>
          <p:cNvPr id="3" name="Underrubrik 2">
            <a:extLst>
              <a:ext uri="{FF2B5EF4-FFF2-40B4-BE49-F238E27FC236}">
                <a16:creationId xmlns:a16="http://schemas.microsoft.com/office/drawing/2014/main" id="{81DF3056-F3A8-2949-876C-528413E342C4}"/>
              </a:ext>
            </a:extLst>
          </p:cNvPr>
          <p:cNvSpPr>
            <a:spLocks noGrp="1"/>
          </p:cNvSpPr>
          <p:nvPr>
            <p:ph type="subTitle" idx="1"/>
          </p:nvPr>
        </p:nvSpPr>
        <p:spPr>
          <a:xfrm>
            <a:off x="2166416" y="4358031"/>
            <a:ext cx="9696375" cy="1033974"/>
          </a:xfrm>
          <a:prstGeom prst="rect">
            <a:avLst/>
          </a:prstGeom>
        </p:spPr>
        <p:txBody>
          <a:bodyPr lIns="90000">
            <a:noAutofit/>
          </a:bodyPr>
          <a:lstStyle>
            <a:lvl1pPr marL="0" indent="0" algn="l">
              <a:lnSpc>
                <a:spcPct val="100000"/>
              </a:lnSpc>
              <a:spcBef>
                <a:spcPts val="0"/>
              </a:spcBef>
              <a:buNone/>
              <a:defRPr sz="3142">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a:t>Click to edit Master subtitle style</a:t>
            </a:r>
            <a:endParaRPr lang="sv-SE"/>
          </a:p>
        </p:txBody>
      </p:sp>
      <p:pic>
        <p:nvPicPr>
          <p:cNvPr id="9" name="Bildobjekt 8">
            <a:extLst>
              <a:ext uri="{FF2B5EF4-FFF2-40B4-BE49-F238E27FC236}">
                <a16:creationId xmlns:a16="http://schemas.microsoft.com/office/drawing/2014/main" id="{3193CED5-E020-4279-918D-055F43A9188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
        <p:nvSpPr>
          <p:cNvPr id="15" name="Platshållare för text 14">
            <a:extLst>
              <a:ext uri="{FF2B5EF4-FFF2-40B4-BE49-F238E27FC236}">
                <a16:creationId xmlns:a16="http://schemas.microsoft.com/office/drawing/2014/main" id="{EA5DA2EE-60AD-41D0-96B0-DDF02E0AE545}"/>
              </a:ext>
            </a:extLst>
          </p:cNvPr>
          <p:cNvSpPr>
            <a:spLocks noGrp="1"/>
          </p:cNvSpPr>
          <p:nvPr>
            <p:ph type="body" sz="quarter" idx="10" hasCustomPrompt="1"/>
          </p:nvPr>
        </p:nvSpPr>
        <p:spPr>
          <a:xfrm>
            <a:off x="2166416" y="6290837"/>
            <a:ext cx="7060052" cy="516091"/>
          </a:xfrm>
          <a:prstGeom prst="rect">
            <a:avLst/>
          </a:prstGeom>
        </p:spPr>
        <p:txBody>
          <a:bodyPr lIns="90000" tIns="18000" bIns="36000" anchor="b" anchorCtr="0">
            <a:noAutofit/>
          </a:bodyPr>
          <a:lstStyle>
            <a:lvl1pPr marL="0" indent="0">
              <a:lnSpc>
                <a:spcPct val="100000"/>
              </a:lnSpc>
              <a:spcBef>
                <a:spcPts val="0"/>
              </a:spcBef>
              <a:buFontTx/>
              <a:buNone/>
              <a:defRPr sz="1347" b="1" strike="noStrike" cap="all" spc="135" baseline="0">
                <a:solidFill>
                  <a:schemeClr val="bg1"/>
                </a:solidFill>
                <a:latin typeface="Segoe UI Light" panose="020B0502040204020203" pitchFamily="34" charset="0"/>
                <a:cs typeface="Segoe UI Light" panose="020B0502040204020203" pitchFamily="34" charset="0"/>
              </a:defRPr>
            </a:lvl1pPr>
          </a:lstStyle>
          <a:p>
            <a:pPr lvl="0"/>
            <a:r>
              <a:rPr lang="sv-SE"/>
              <a:t>presented by &lt;name nameson&gt;</a:t>
            </a:r>
          </a:p>
        </p:txBody>
      </p:sp>
      <p:sp>
        <p:nvSpPr>
          <p:cNvPr id="10" name="Platshållare för datum 3">
            <a:extLst>
              <a:ext uri="{FF2B5EF4-FFF2-40B4-BE49-F238E27FC236}">
                <a16:creationId xmlns:a16="http://schemas.microsoft.com/office/drawing/2014/main" id="{5CE429DE-35D4-F144-9881-2C3DD8ABB666}"/>
              </a:ext>
            </a:extLst>
          </p:cNvPr>
          <p:cNvSpPr>
            <a:spLocks noGrp="1"/>
          </p:cNvSpPr>
          <p:nvPr>
            <p:ph type="dt" sz="half" idx="10"/>
          </p:nvPr>
        </p:nvSpPr>
        <p:spPr>
          <a:xfrm>
            <a:off x="2166416" y="6841812"/>
            <a:ext cx="1392808" cy="409751"/>
          </a:xfrm>
        </p:spPr>
        <p:txBody>
          <a:bodyPr/>
          <a:lstStyle>
            <a:lvl1pPr>
              <a:defRPr sz="1347">
                <a:latin typeface="Segoe UI Light" panose="020B0502040204020203" pitchFamily="34" charset="0"/>
                <a:cs typeface="Segoe UI Light" panose="020B0502040204020203" pitchFamily="34" charset="0"/>
              </a:defRPr>
            </a:lvl1pPr>
          </a:lstStyle>
          <a:p>
            <a:fld id="{A3B03442-238B-684C-9076-B4FBBCBF90E5}" type="datetime1">
              <a:rPr lang="sv-SE" smtClean="0"/>
              <a:t>2026-04-09</a:t>
            </a:fld>
            <a:endParaRPr lang="sv-SE"/>
          </a:p>
        </p:txBody>
      </p:sp>
    </p:spTree>
    <p:extLst>
      <p:ext uri="{BB962C8B-B14F-4D97-AF65-F5344CB8AC3E}">
        <p14:creationId xmlns:p14="http://schemas.microsoft.com/office/powerpoint/2010/main" val="365178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_ESSBlue">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BE7B1DDB-F4AA-4E8D-BD07-905FE45A5555}"/>
              </a:ext>
            </a:extLst>
          </p:cNvPr>
          <p:cNvSpPr/>
          <p:nvPr userDrawn="1"/>
        </p:nvSpPr>
        <p:spPr>
          <a:xfrm>
            <a:off x="-2" y="0"/>
            <a:ext cx="13682663" cy="769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latin typeface="Segoe UI Light" panose="020B0502040204020203" pitchFamily="34" charset="0"/>
              <a:cs typeface="Segoe UI Light" panose="020B0502040204020203" pitchFamily="34" charset="0"/>
            </a:endParaRPr>
          </a:p>
        </p:txBody>
      </p:sp>
      <p:sp>
        <p:nvSpPr>
          <p:cNvPr id="2" name="Rubrik 1">
            <a:extLst>
              <a:ext uri="{FF2B5EF4-FFF2-40B4-BE49-F238E27FC236}">
                <a16:creationId xmlns:a16="http://schemas.microsoft.com/office/drawing/2014/main" id="{34780BC8-191C-6D4B-93F3-54A06FD4FE76}"/>
              </a:ext>
            </a:extLst>
          </p:cNvPr>
          <p:cNvSpPr>
            <a:spLocks noGrp="1"/>
          </p:cNvSpPr>
          <p:nvPr>
            <p:ph type="ctrTitle"/>
          </p:nvPr>
        </p:nvSpPr>
        <p:spPr>
          <a:xfrm>
            <a:off x="2166416" y="1294619"/>
            <a:ext cx="9696375" cy="2679418"/>
          </a:xfrm>
        </p:spPr>
        <p:txBody>
          <a:bodyPr anchor="b">
            <a:noAutofit/>
          </a:bodyPr>
          <a:lstStyle>
            <a:lvl1pPr algn="l">
              <a:lnSpc>
                <a:spcPct val="100000"/>
              </a:lnSpc>
              <a:defRPr sz="4713">
                <a:solidFill>
                  <a:schemeClr val="bg1"/>
                </a:solidFill>
                <a:latin typeface="Segoe UI Light" panose="020B0502040204020203" pitchFamily="34" charset="0"/>
                <a:cs typeface="Segoe UI Light" panose="020B0502040204020203" pitchFamily="34" charset="0"/>
              </a:defRPr>
            </a:lvl1pPr>
          </a:lstStyle>
          <a:p>
            <a:r>
              <a:rPr lang="en-US"/>
              <a:t>Click to edit Master title style</a:t>
            </a:r>
            <a:endParaRPr lang="sv-SE"/>
          </a:p>
        </p:txBody>
      </p:sp>
      <p:sp>
        <p:nvSpPr>
          <p:cNvPr id="3" name="Underrubrik 2">
            <a:extLst>
              <a:ext uri="{FF2B5EF4-FFF2-40B4-BE49-F238E27FC236}">
                <a16:creationId xmlns:a16="http://schemas.microsoft.com/office/drawing/2014/main" id="{81DF3056-F3A8-2949-876C-528413E342C4}"/>
              </a:ext>
            </a:extLst>
          </p:cNvPr>
          <p:cNvSpPr>
            <a:spLocks noGrp="1"/>
          </p:cNvSpPr>
          <p:nvPr>
            <p:ph type="subTitle" idx="1"/>
          </p:nvPr>
        </p:nvSpPr>
        <p:spPr>
          <a:xfrm>
            <a:off x="2166416" y="4358031"/>
            <a:ext cx="9696375" cy="1033974"/>
          </a:xfrm>
          <a:prstGeom prst="rect">
            <a:avLst/>
          </a:prstGeom>
        </p:spPr>
        <p:txBody>
          <a:bodyPr lIns="90000">
            <a:noAutofit/>
          </a:bodyPr>
          <a:lstStyle>
            <a:lvl1pPr marL="0" indent="0" algn="l">
              <a:lnSpc>
                <a:spcPct val="100000"/>
              </a:lnSpc>
              <a:spcBef>
                <a:spcPts val="0"/>
              </a:spcBef>
              <a:buNone/>
              <a:defRPr sz="3142">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a:t>Click to edit Master subtitle style</a:t>
            </a:r>
            <a:endParaRPr lang="sv-SE"/>
          </a:p>
        </p:txBody>
      </p:sp>
      <p:pic>
        <p:nvPicPr>
          <p:cNvPr id="9" name="Bildobjekt 8">
            <a:extLst>
              <a:ext uri="{FF2B5EF4-FFF2-40B4-BE49-F238E27FC236}">
                <a16:creationId xmlns:a16="http://schemas.microsoft.com/office/drawing/2014/main" id="{3193CED5-E020-4279-918D-055F43A9188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
        <p:nvSpPr>
          <p:cNvPr id="15" name="Platshållare för text 14">
            <a:extLst>
              <a:ext uri="{FF2B5EF4-FFF2-40B4-BE49-F238E27FC236}">
                <a16:creationId xmlns:a16="http://schemas.microsoft.com/office/drawing/2014/main" id="{EA5DA2EE-60AD-41D0-96B0-DDF02E0AE545}"/>
              </a:ext>
            </a:extLst>
          </p:cNvPr>
          <p:cNvSpPr>
            <a:spLocks noGrp="1"/>
          </p:cNvSpPr>
          <p:nvPr>
            <p:ph type="body" sz="quarter" idx="10" hasCustomPrompt="1"/>
          </p:nvPr>
        </p:nvSpPr>
        <p:spPr>
          <a:xfrm>
            <a:off x="2166416" y="6290837"/>
            <a:ext cx="7060052" cy="516091"/>
          </a:xfrm>
          <a:prstGeom prst="rect">
            <a:avLst/>
          </a:prstGeom>
        </p:spPr>
        <p:txBody>
          <a:bodyPr lIns="90000" tIns="18000" bIns="36000" anchor="b" anchorCtr="0">
            <a:noAutofit/>
          </a:bodyPr>
          <a:lstStyle>
            <a:lvl1pPr marL="0" indent="0">
              <a:lnSpc>
                <a:spcPct val="100000"/>
              </a:lnSpc>
              <a:spcBef>
                <a:spcPts val="0"/>
              </a:spcBef>
              <a:buFontTx/>
              <a:buNone/>
              <a:defRPr sz="1347" b="1" strike="noStrike" cap="all" spc="135" baseline="0">
                <a:solidFill>
                  <a:schemeClr val="bg1"/>
                </a:solidFill>
                <a:latin typeface="Segoe UI Light" panose="020B0502040204020203" pitchFamily="34" charset="0"/>
                <a:cs typeface="Segoe UI Light" panose="020B0502040204020203" pitchFamily="34" charset="0"/>
              </a:defRPr>
            </a:lvl1pPr>
          </a:lstStyle>
          <a:p>
            <a:pPr lvl="0"/>
            <a:r>
              <a:rPr lang="sv-SE"/>
              <a:t>presented by &lt;name nameson&gt;</a:t>
            </a:r>
          </a:p>
        </p:txBody>
      </p:sp>
      <p:sp>
        <p:nvSpPr>
          <p:cNvPr id="10" name="Platshållare för datum 3">
            <a:extLst>
              <a:ext uri="{FF2B5EF4-FFF2-40B4-BE49-F238E27FC236}">
                <a16:creationId xmlns:a16="http://schemas.microsoft.com/office/drawing/2014/main" id="{5CE429DE-35D4-F144-9881-2C3DD8ABB666}"/>
              </a:ext>
            </a:extLst>
          </p:cNvPr>
          <p:cNvSpPr>
            <a:spLocks noGrp="1"/>
          </p:cNvSpPr>
          <p:nvPr>
            <p:ph type="dt" sz="half" idx="10"/>
          </p:nvPr>
        </p:nvSpPr>
        <p:spPr>
          <a:xfrm>
            <a:off x="2166416" y="6841812"/>
            <a:ext cx="1392808" cy="409751"/>
          </a:xfrm>
        </p:spPr>
        <p:txBody>
          <a:bodyPr/>
          <a:lstStyle>
            <a:lvl1pPr>
              <a:defRPr sz="1347">
                <a:latin typeface="Segoe UI Light" panose="020B0502040204020203" pitchFamily="34" charset="0"/>
                <a:cs typeface="Segoe UI Light" panose="020B0502040204020203" pitchFamily="34" charset="0"/>
              </a:defRPr>
            </a:lvl1pPr>
          </a:lstStyle>
          <a:p>
            <a:fld id="{8C764126-BDAB-764E-9C22-FE658BD75147}" type="datetime1">
              <a:rPr lang="sv-SE" smtClean="0"/>
              <a:t>2026-04-09</a:t>
            </a:fld>
            <a:endParaRPr lang="sv-SE"/>
          </a:p>
        </p:txBody>
      </p:sp>
    </p:spTree>
    <p:extLst>
      <p:ext uri="{BB962C8B-B14F-4D97-AF65-F5344CB8AC3E}">
        <p14:creationId xmlns:p14="http://schemas.microsoft.com/office/powerpoint/2010/main" val="295582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and Image ESSBlue">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250D024A-8F85-4618-9506-0F493B263A92}"/>
              </a:ext>
            </a:extLst>
          </p:cNvPr>
          <p:cNvSpPr/>
          <p:nvPr userDrawn="1"/>
        </p:nvSpPr>
        <p:spPr>
          <a:xfrm>
            <a:off x="0" y="0"/>
            <a:ext cx="4631531" cy="769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4631531" y="0"/>
            <a:ext cx="9051132" cy="7696200"/>
          </a:xfrm>
          <a:solidFill>
            <a:srgbClr val="ECECEC"/>
          </a:solidFill>
        </p:spPr>
        <p:txBody>
          <a:bodyPr>
            <a:normAutofit/>
          </a:bodyPr>
          <a:lstStyle>
            <a:lvl1pPr algn="ctr">
              <a:defRPr sz="898"/>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2260316" y="468464"/>
            <a:ext cx="929236" cy="896880"/>
          </a:xfrm>
          <a:blipFill>
            <a:blip r:embed="rId2" cstate="print">
              <a:extLst>
                <a:ext uri="{28A0092B-C50C-407E-A947-70E740481C1C}">
                  <a14:useLocalDpi xmlns:a14="http://schemas.microsoft.com/office/drawing/2010/main"/>
                </a:ext>
              </a:extLst>
            </a:blip>
            <a:stretch>
              <a:fillRect/>
            </a:stretch>
          </a:blipFill>
        </p:spPr>
        <p:txBody>
          <a:bodyPr>
            <a:normAutofit/>
          </a:bodyPr>
          <a:lstStyle>
            <a:lvl1pPr marL="0" indent="0">
              <a:buFontTx/>
              <a:buNone/>
              <a:defRPr sz="112">
                <a:noFill/>
              </a:defRPr>
            </a:lvl1pPr>
          </a:lstStyle>
          <a:p>
            <a:pPr lvl="0"/>
            <a:r>
              <a:rPr lang="en-US"/>
              <a:t>Edit Master text styles</a:t>
            </a:r>
          </a:p>
        </p:txBody>
      </p:sp>
      <p:sp>
        <p:nvSpPr>
          <p:cNvPr id="2" name="Platshållare för text 2">
            <a:extLst>
              <a:ext uri="{FF2B5EF4-FFF2-40B4-BE49-F238E27FC236}">
                <a16:creationId xmlns:a16="http://schemas.microsoft.com/office/drawing/2014/main" id="{46BE4F0F-1DAE-41D7-46F6-8FB7D27ABBBE}"/>
              </a:ext>
            </a:extLst>
          </p:cNvPr>
          <p:cNvSpPr>
            <a:spLocks noGrp="1"/>
          </p:cNvSpPr>
          <p:nvPr>
            <p:ph type="body" sz="quarter" idx="14" hasCustomPrompt="1"/>
          </p:nvPr>
        </p:nvSpPr>
        <p:spPr>
          <a:xfrm>
            <a:off x="563165" y="890346"/>
            <a:ext cx="3581400" cy="949996"/>
          </a:xfrm>
        </p:spPr>
        <p:txBody>
          <a:bodyPr rIns="18000" anchor="t" anchorCtr="0"/>
          <a:lstStyle>
            <a:lvl1pPr marL="0" indent="0">
              <a:spcBef>
                <a:spcPts val="0"/>
              </a:spcBef>
              <a:buFontTx/>
              <a:buNone/>
              <a:defRPr sz="4713">
                <a:solidFill>
                  <a:schemeClr val="bg1"/>
                </a:solidFill>
                <a:latin typeface="Segoe UI Light" panose="020B0502040204020203" pitchFamily="34" charset="0"/>
                <a:cs typeface="Segoe UI Light" panose="020B0502040204020203" pitchFamily="34" charset="0"/>
              </a:defRPr>
            </a:lvl1pPr>
            <a:lvl2pPr marL="92638" indent="0">
              <a:buNone/>
              <a:defRPr/>
            </a:lvl2pPr>
          </a:lstStyle>
          <a:p>
            <a:pPr lvl="0"/>
            <a:r>
              <a:rPr lang="sv-SE" err="1"/>
              <a:t>Headline</a:t>
            </a:r>
            <a:endParaRPr lang="sv-SE"/>
          </a:p>
        </p:txBody>
      </p:sp>
      <p:sp>
        <p:nvSpPr>
          <p:cNvPr id="4" name="Underrubrik 2">
            <a:extLst>
              <a:ext uri="{FF2B5EF4-FFF2-40B4-BE49-F238E27FC236}">
                <a16:creationId xmlns:a16="http://schemas.microsoft.com/office/drawing/2014/main" id="{914309EC-D15D-9899-86E5-48B2D057AF91}"/>
              </a:ext>
            </a:extLst>
          </p:cNvPr>
          <p:cNvSpPr>
            <a:spLocks noGrp="1"/>
          </p:cNvSpPr>
          <p:nvPr>
            <p:ph type="subTitle" idx="1" hasCustomPrompt="1"/>
          </p:nvPr>
        </p:nvSpPr>
        <p:spPr>
          <a:xfrm>
            <a:off x="556328" y="2324100"/>
            <a:ext cx="3581400" cy="4648200"/>
          </a:xfrm>
          <a:prstGeom prst="rect">
            <a:avLst/>
          </a:prstGeom>
        </p:spPr>
        <p:txBody>
          <a:bodyPr lIns="90000">
            <a:noAutofit/>
          </a:bodyPr>
          <a:lstStyle>
            <a:lvl1pPr marL="0" indent="0" algn="l">
              <a:lnSpc>
                <a:spcPct val="100000"/>
              </a:lnSpc>
              <a:spcBef>
                <a:spcPts val="0"/>
              </a:spcBef>
              <a:buNone/>
              <a:defRPr sz="2000">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a:t>Click to edit text style</a:t>
            </a:r>
            <a:endParaRPr lang="sv-SE"/>
          </a:p>
        </p:txBody>
      </p:sp>
    </p:spTree>
    <p:extLst>
      <p:ext uri="{BB962C8B-B14F-4D97-AF65-F5344CB8AC3E}">
        <p14:creationId xmlns:p14="http://schemas.microsoft.com/office/powerpoint/2010/main" val="3918461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image NavyBlue">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250D024A-8F85-4618-9506-0F493B263A92}"/>
              </a:ext>
            </a:extLst>
          </p:cNvPr>
          <p:cNvSpPr/>
          <p:nvPr userDrawn="1"/>
        </p:nvSpPr>
        <p:spPr>
          <a:xfrm>
            <a:off x="0" y="0"/>
            <a:ext cx="4707731" cy="769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4707731" y="0"/>
            <a:ext cx="8974932" cy="7696200"/>
          </a:xfrm>
          <a:solidFill>
            <a:srgbClr val="ECECEC"/>
          </a:solidFill>
        </p:spPr>
        <p:txBody>
          <a:bodyPr>
            <a:normAutofit/>
          </a:bodyPr>
          <a:lstStyle>
            <a:lvl1pPr algn="ctr">
              <a:defRPr sz="898"/>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2260316" y="468464"/>
            <a:ext cx="929236" cy="896880"/>
          </a:xfrm>
          <a:blipFill>
            <a:blip r:embed="rId2" cstate="print">
              <a:extLst>
                <a:ext uri="{28A0092B-C50C-407E-A947-70E740481C1C}">
                  <a14:useLocalDpi xmlns:a14="http://schemas.microsoft.com/office/drawing/2010/main"/>
                </a:ext>
              </a:extLst>
            </a:blip>
            <a:stretch>
              <a:fillRect/>
            </a:stretch>
          </a:blipFill>
        </p:spPr>
        <p:txBody>
          <a:bodyPr>
            <a:normAutofit/>
          </a:bodyPr>
          <a:lstStyle>
            <a:lvl1pPr marL="0" indent="0">
              <a:buFontTx/>
              <a:buNone/>
              <a:defRPr sz="112">
                <a:noFill/>
              </a:defRPr>
            </a:lvl1pPr>
          </a:lstStyle>
          <a:p>
            <a:pPr lvl="0"/>
            <a:r>
              <a:rPr lang="en-US"/>
              <a:t>Edit Master text styles</a:t>
            </a:r>
          </a:p>
        </p:txBody>
      </p:sp>
      <p:sp>
        <p:nvSpPr>
          <p:cNvPr id="11" name="Platshållare för text 2">
            <a:extLst>
              <a:ext uri="{FF2B5EF4-FFF2-40B4-BE49-F238E27FC236}">
                <a16:creationId xmlns:a16="http://schemas.microsoft.com/office/drawing/2014/main" id="{1DC53C5B-9DC3-4646-B6B3-DD59404D44D0}"/>
              </a:ext>
            </a:extLst>
          </p:cNvPr>
          <p:cNvSpPr>
            <a:spLocks noGrp="1"/>
          </p:cNvSpPr>
          <p:nvPr>
            <p:ph type="body" sz="quarter" idx="14" hasCustomPrompt="1"/>
          </p:nvPr>
        </p:nvSpPr>
        <p:spPr>
          <a:xfrm>
            <a:off x="563165" y="890346"/>
            <a:ext cx="3581400" cy="949996"/>
          </a:xfrm>
        </p:spPr>
        <p:txBody>
          <a:bodyPr rIns="18000" anchor="t" anchorCtr="0"/>
          <a:lstStyle>
            <a:lvl1pPr marL="0" indent="0">
              <a:spcBef>
                <a:spcPts val="0"/>
              </a:spcBef>
              <a:buFontTx/>
              <a:buNone/>
              <a:defRPr sz="4713">
                <a:solidFill>
                  <a:schemeClr val="bg1"/>
                </a:solidFill>
                <a:latin typeface="Segoe UI Light" panose="020B0502040204020203" pitchFamily="34" charset="0"/>
                <a:cs typeface="Segoe UI Light" panose="020B0502040204020203" pitchFamily="34" charset="0"/>
              </a:defRPr>
            </a:lvl1pPr>
            <a:lvl2pPr marL="92638" indent="0">
              <a:buNone/>
              <a:defRPr/>
            </a:lvl2pPr>
          </a:lstStyle>
          <a:p>
            <a:pPr lvl="0"/>
            <a:r>
              <a:rPr lang="sv-SE" err="1"/>
              <a:t>Headline</a:t>
            </a:r>
            <a:endParaRPr lang="sv-SE"/>
          </a:p>
        </p:txBody>
      </p:sp>
      <p:sp>
        <p:nvSpPr>
          <p:cNvPr id="2" name="Underrubrik 2">
            <a:extLst>
              <a:ext uri="{FF2B5EF4-FFF2-40B4-BE49-F238E27FC236}">
                <a16:creationId xmlns:a16="http://schemas.microsoft.com/office/drawing/2014/main" id="{D747A8CD-BDB8-B53A-23F3-BA0D0AE4E098}"/>
              </a:ext>
            </a:extLst>
          </p:cNvPr>
          <p:cNvSpPr>
            <a:spLocks noGrp="1"/>
          </p:cNvSpPr>
          <p:nvPr>
            <p:ph type="subTitle" idx="1" hasCustomPrompt="1"/>
          </p:nvPr>
        </p:nvSpPr>
        <p:spPr>
          <a:xfrm>
            <a:off x="556328" y="2324100"/>
            <a:ext cx="3581400" cy="4648200"/>
          </a:xfrm>
          <a:prstGeom prst="rect">
            <a:avLst/>
          </a:prstGeom>
        </p:spPr>
        <p:txBody>
          <a:bodyPr lIns="90000">
            <a:noAutofit/>
          </a:bodyPr>
          <a:lstStyle>
            <a:lvl1pPr marL="0" indent="0" algn="l">
              <a:lnSpc>
                <a:spcPct val="100000"/>
              </a:lnSpc>
              <a:spcBef>
                <a:spcPts val="0"/>
              </a:spcBef>
              <a:buNone/>
              <a:defRPr sz="2000">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a:t>Click to edit text style</a:t>
            </a:r>
            <a:endParaRPr lang="sv-SE"/>
          </a:p>
        </p:txBody>
      </p:sp>
    </p:spTree>
    <p:extLst>
      <p:ext uri="{BB962C8B-B14F-4D97-AF65-F5344CB8AC3E}">
        <p14:creationId xmlns:p14="http://schemas.microsoft.com/office/powerpoint/2010/main" val="1140364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reaker Whit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365037" y="3072696"/>
            <a:ext cx="10895279" cy="737680"/>
          </a:xfrm>
        </p:spPr>
        <p:txBody>
          <a:bodyPr lIns="90000" bIns="18000"/>
          <a:lstStyle>
            <a:lvl1pPr algn="ctr">
              <a:defRPr/>
            </a:lvl1pPr>
          </a:lstStyle>
          <a:p>
            <a:r>
              <a:rPr lang="sv-SE" err="1"/>
              <a:t>Breaker</a:t>
            </a:r>
            <a:r>
              <a:rPr lang="sv-SE"/>
              <a:t> </a:t>
            </a:r>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365037" y="3819706"/>
            <a:ext cx="10895279" cy="569052"/>
          </a:xfrm>
        </p:spPr>
        <p:txBody>
          <a:bodyPr lIns="90000" tIns="18000">
            <a:noAutofit/>
          </a:bodyPr>
          <a:lstStyle>
            <a:lvl1pPr marL="0" indent="0" algn="ctr">
              <a:spcBef>
                <a:spcPts val="0"/>
              </a:spcBef>
              <a:buFontTx/>
              <a:buNone/>
              <a:defRPr sz="2469">
                <a:solidFill>
                  <a:schemeClr val="accent1"/>
                </a:solidFill>
              </a:defRPr>
            </a:lvl1pPr>
            <a:lvl2pPr marL="92638" indent="0">
              <a:buNone/>
              <a:defRPr/>
            </a:lvl2pPr>
          </a:lstStyle>
          <a:p>
            <a:pPr lvl="0"/>
            <a:r>
              <a:rPr lang="sv-SE" err="1"/>
              <a:t>Sub-headline</a:t>
            </a:r>
            <a:endParaRPr lang="sv-SE"/>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341834" y="7266694"/>
            <a:ext cx="934463" cy="409751"/>
          </a:xfrm>
        </p:spPr>
        <p:txBody>
          <a:bodyPr/>
          <a:lstStyle/>
          <a:p>
            <a:fld id="{66A96BEE-60F7-E84E-8396-DEFD6B1EDC80}" type="datetime1">
              <a:rPr lang="sv-SE" smtClean="0"/>
              <a:t>2026-04-09</a:t>
            </a:fld>
            <a:endParaRPr lang="sv-SE"/>
          </a:p>
        </p:txBody>
      </p:sp>
    </p:spTree>
    <p:extLst>
      <p:ext uri="{BB962C8B-B14F-4D97-AF65-F5344CB8AC3E}">
        <p14:creationId xmlns:p14="http://schemas.microsoft.com/office/powerpoint/2010/main" val="178530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reaker Transparent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01179FEA-4A38-F1AD-B13B-DE581CA89895}"/>
              </a:ext>
            </a:extLst>
          </p:cNvPr>
          <p:cNvSpPr/>
          <p:nvPr userDrawn="1"/>
        </p:nvSpPr>
        <p:spPr>
          <a:xfrm>
            <a:off x="0" y="0"/>
            <a:ext cx="13682663" cy="76962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393692" y="3126236"/>
            <a:ext cx="10895279" cy="737680"/>
          </a:xfrm>
        </p:spPr>
        <p:txBody>
          <a:bodyPr lIns="90000" bIns="18000"/>
          <a:lstStyle>
            <a:lvl1pPr algn="ctr">
              <a:defRPr>
                <a:solidFill>
                  <a:schemeClr val="bg1"/>
                </a:solidFill>
              </a:defRPr>
            </a:lvl1pPr>
          </a:lstStyle>
          <a:p>
            <a:r>
              <a:rPr lang="sv-SE" err="1"/>
              <a:t>Breaker</a:t>
            </a:r>
            <a:r>
              <a:rPr lang="sv-SE"/>
              <a:t> </a:t>
            </a:r>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393692" y="3873246"/>
            <a:ext cx="10895279" cy="569052"/>
          </a:xfrm>
        </p:spPr>
        <p:txBody>
          <a:bodyPr lIns="90000" tIns="18000">
            <a:noAutofit/>
          </a:bodyPr>
          <a:lstStyle>
            <a:lvl1pPr marL="0" indent="0" algn="ctr">
              <a:spcBef>
                <a:spcPts val="0"/>
              </a:spcBef>
              <a:buFontTx/>
              <a:buNone/>
              <a:defRPr sz="2469">
                <a:solidFill>
                  <a:schemeClr val="bg1"/>
                </a:solidFill>
              </a:defRPr>
            </a:lvl1pPr>
            <a:lvl2pPr marL="92638" indent="0">
              <a:buNone/>
              <a:defRPr/>
            </a:lvl2pPr>
          </a:lstStyle>
          <a:p>
            <a:pPr lvl="0"/>
            <a:r>
              <a:rPr lang="sv-SE" err="1"/>
              <a:t>Sub-headline</a:t>
            </a:r>
            <a:endParaRPr lang="sv-SE"/>
          </a:p>
        </p:txBody>
      </p:sp>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341834" y="7266694"/>
            <a:ext cx="934463" cy="409751"/>
          </a:xfrm>
        </p:spPr>
        <p:txBody>
          <a:bodyPr/>
          <a:lstStyle/>
          <a:p>
            <a:fld id="{CBE06C49-0768-E84B-92B5-936918C4C9E0}" type="datetime1">
              <a:rPr lang="sv-SE" smtClean="0"/>
              <a:t>2026-04-09</a:t>
            </a:fld>
            <a:endParaRPr lang="sv-SE"/>
          </a:p>
        </p:txBody>
      </p:sp>
      <p:pic>
        <p:nvPicPr>
          <p:cNvPr id="7" name="Bildobjekt 6">
            <a:extLst>
              <a:ext uri="{FF2B5EF4-FFF2-40B4-BE49-F238E27FC236}">
                <a16:creationId xmlns:a16="http://schemas.microsoft.com/office/drawing/2014/main" id="{B414C8B0-FEF7-D89C-BDE4-1BF0DC611564}"/>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Tree>
    <p:extLst>
      <p:ext uri="{BB962C8B-B14F-4D97-AF65-F5344CB8AC3E}">
        <p14:creationId xmlns:p14="http://schemas.microsoft.com/office/powerpoint/2010/main" val="1162758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reaker ESS Blue">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01179FEA-4A38-F1AD-B13B-DE581CA89895}"/>
              </a:ext>
            </a:extLst>
          </p:cNvPr>
          <p:cNvSpPr/>
          <p:nvPr userDrawn="1"/>
        </p:nvSpPr>
        <p:spPr>
          <a:xfrm>
            <a:off x="0" y="0"/>
            <a:ext cx="13682663" cy="769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393692" y="3126236"/>
            <a:ext cx="10895279" cy="737680"/>
          </a:xfrm>
        </p:spPr>
        <p:txBody>
          <a:bodyPr lIns="90000" bIns="18000"/>
          <a:lstStyle>
            <a:lvl1pPr algn="ctr">
              <a:defRPr>
                <a:solidFill>
                  <a:schemeClr val="bg1"/>
                </a:solidFill>
              </a:defRPr>
            </a:lvl1pPr>
          </a:lstStyle>
          <a:p>
            <a:r>
              <a:rPr lang="sv-SE" err="1"/>
              <a:t>Breaker</a:t>
            </a:r>
            <a:r>
              <a:rPr lang="sv-SE"/>
              <a:t> </a:t>
            </a:r>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393692" y="3873246"/>
            <a:ext cx="10895279" cy="569052"/>
          </a:xfrm>
        </p:spPr>
        <p:txBody>
          <a:bodyPr lIns="90000" tIns="18000">
            <a:noAutofit/>
          </a:bodyPr>
          <a:lstStyle>
            <a:lvl1pPr marL="0" indent="0" algn="ctr">
              <a:spcBef>
                <a:spcPts val="0"/>
              </a:spcBef>
              <a:buFontTx/>
              <a:buNone/>
              <a:defRPr sz="2469">
                <a:solidFill>
                  <a:schemeClr val="bg1"/>
                </a:solidFill>
              </a:defRPr>
            </a:lvl1pPr>
            <a:lvl2pPr marL="92638" indent="0">
              <a:buNone/>
              <a:defRPr/>
            </a:lvl2pPr>
          </a:lstStyle>
          <a:p>
            <a:pPr lvl="0"/>
            <a:r>
              <a:rPr lang="sv-SE" err="1"/>
              <a:t>Sub-headline</a:t>
            </a:r>
            <a:endParaRPr lang="sv-SE"/>
          </a:p>
        </p:txBody>
      </p:sp>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341834" y="7266694"/>
            <a:ext cx="934463" cy="409751"/>
          </a:xfrm>
        </p:spPr>
        <p:txBody>
          <a:bodyPr/>
          <a:lstStyle/>
          <a:p>
            <a:fld id="{345DDB44-642B-314C-99F3-FA0C1B71C400}" type="datetime1">
              <a:rPr lang="sv-SE" smtClean="0"/>
              <a:t>2026-04-09</a:t>
            </a:fld>
            <a:endParaRPr lang="sv-SE"/>
          </a:p>
        </p:txBody>
      </p:sp>
      <p:pic>
        <p:nvPicPr>
          <p:cNvPr id="7" name="Bildobjekt 6">
            <a:extLst>
              <a:ext uri="{FF2B5EF4-FFF2-40B4-BE49-F238E27FC236}">
                <a16:creationId xmlns:a16="http://schemas.microsoft.com/office/drawing/2014/main" id="{B414C8B0-FEF7-D89C-BDE4-1BF0DC6115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Tree>
    <p:extLst>
      <p:ext uri="{BB962C8B-B14F-4D97-AF65-F5344CB8AC3E}">
        <p14:creationId xmlns:p14="http://schemas.microsoft.com/office/powerpoint/2010/main" val="45654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reaker Navy Blue">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01179FEA-4A38-F1AD-B13B-DE581CA89895}"/>
              </a:ext>
            </a:extLst>
          </p:cNvPr>
          <p:cNvSpPr/>
          <p:nvPr userDrawn="1"/>
        </p:nvSpPr>
        <p:spPr>
          <a:xfrm>
            <a:off x="0" y="0"/>
            <a:ext cx="13682663" cy="769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454572" y="3066116"/>
            <a:ext cx="10895279" cy="737680"/>
          </a:xfrm>
        </p:spPr>
        <p:txBody>
          <a:bodyPr lIns="90000" bIns="18000"/>
          <a:lstStyle>
            <a:lvl1pPr algn="ctr">
              <a:defRPr>
                <a:solidFill>
                  <a:schemeClr val="bg1"/>
                </a:solidFill>
              </a:defRPr>
            </a:lvl1pPr>
          </a:lstStyle>
          <a:p>
            <a:r>
              <a:rPr lang="sv-SE" err="1"/>
              <a:t>Breaker</a:t>
            </a:r>
            <a:r>
              <a:rPr lang="sv-SE"/>
              <a:t> </a:t>
            </a:r>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454572" y="3813126"/>
            <a:ext cx="10895279" cy="569052"/>
          </a:xfrm>
        </p:spPr>
        <p:txBody>
          <a:bodyPr lIns="90000" tIns="18000">
            <a:noAutofit/>
          </a:bodyPr>
          <a:lstStyle>
            <a:lvl1pPr marL="0" indent="0" algn="ctr">
              <a:spcBef>
                <a:spcPts val="0"/>
              </a:spcBef>
              <a:buFontTx/>
              <a:buNone/>
              <a:defRPr sz="2469">
                <a:solidFill>
                  <a:schemeClr val="bg1"/>
                </a:solidFill>
              </a:defRPr>
            </a:lvl1pPr>
            <a:lvl2pPr marL="92638" indent="0">
              <a:buNone/>
              <a:defRPr/>
            </a:lvl2pPr>
          </a:lstStyle>
          <a:p>
            <a:pPr lvl="0"/>
            <a:r>
              <a:rPr lang="sv-SE" err="1"/>
              <a:t>Sub-headline</a:t>
            </a:r>
            <a:endParaRPr lang="sv-SE"/>
          </a:p>
        </p:txBody>
      </p:sp>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341834" y="7266694"/>
            <a:ext cx="934463" cy="409751"/>
          </a:xfrm>
        </p:spPr>
        <p:txBody>
          <a:bodyPr/>
          <a:lstStyle/>
          <a:p>
            <a:fld id="{877C5B92-5739-9F47-921B-57390046F0BA}" type="datetime1">
              <a:rPr lang="sv-SE" smtClean="0"/>
              <a:t>2026-04-09</a:t>
            </a:fld>
            <a:endParaRPr lang="sv-SE"/>
          </a:p>
        </p:txBody>
      </p:sp>
      <p:pic>
        <p:nvPicPr>
          <p:cNvPr id="3" name="Bildobjekt 2">
            <a:extLst>
              <a:ext uri="{FF2B5EF4-FFF2-40B4-BE49-F238E27FC236}">
                <a16:creationId xmlns:a16="http://schemas.microsoft.com/office/drawing/2014/main" id="{95B78A51-1879-CD4D-93B7-3F056C434E9B}"/>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Tree>
    <p:extLst>
      <p:ext uri="{BB962C8B-B14F-4D97-AF65-F5344CB8AC3E}">
        <p14:creationId xmlns:p14="http://schemas.microsoft.com/office/powerpoint/2010/main" val="951678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01829" y="297808"/>
            <a:ext cx="10895279" cy="737680"/>
          </a:xfrm>
        </p:spPr>
        <p:txBody>
          <a:bodyPr lIns="90000" bIns="18000"/>
          <a:lstStyle>
            <a:lvl1pPr>
              <a:defRPr/>
            </a:lvl1pPr>
          </a:lstStyle>
          <a:p>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01829" y="1044818"/>
            <a:ext cx="10895279"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2" name="Platshållare för innehåll 2">
            <a:extLst>
              <a:ext uri="{FF2B5EF4-FFF2-40B4-BE49-F238E27FC236}">
                <a16:creationId xmlns:a16="http://schemas.microsoft.com/office/drawing/2014/main" id="{5917406D-4BE3-3B4C-BCFF-41B4F0FAB441}"/>
              </a:ext>
            </a:extLst>
          </p:cNvPr>
          <p:cNvSpPr>
            <a:spLocks noGrp="1"/>
          </p:cNvSpPr>
          <p:nvPr>
            <p:ph idx="1"/>
          </p:nvPr>
        </p:nvSpPr>
        <p:spPr>
          <a:xfrm>
            <a:off x="991383" y="1753361"/>
            <a:ext cx="10902009" cy="5350825"/>
          </a:xfrm>
        </p:spPr>
        <p:txBody>
          <a:bodyPr lIns="0" rIns="18000"/>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3" name="Platshållare för datum 3">
            <a:extLst>
              <a:ext uri="{FF2B5EF4-FFF2-40B4-BE49-F238E27FC236}">
                <a16:creationId xmlns:a16="http://schemas.microsoft.com/office/drawing/2014/main" id="{3E8E36C4-8565-B94E-A90D-FF5DD7F86A6D}"/>
              </a:ext>
            </a:extLst>
          </p:cNvPr>
          <p:cNvSpPr>
            <a:spLocks noGrp="1"/>
          </p:cNvSpPr>
          <p:nvPr>
            <p:ph type="dt" sz="half" idx="10"/>
          </p:nvPr>
        </p:nvSpPr>
        <p:spPr>
          <a:xfrm>
            <a:off x="1341834" y="7266694"/>
            <a:ext cx="934463" cy="409751"/>
          </a:xfrm>
        </p:spPr>
        <p:txBody>
          <a:bodyPr/>
          <a:lstStyle/>
          <a:p>
            <a:fld id="{629CD046-4E1E-694C-A928-47FAB68B307A}" type="datetime1">
              <a:rPr lang="sv-SE" smtClean="0"/>
              <a:t>2026-04-09</a:t>
            </a:fld>
            <a:endParaRPr lang="sv-SE"/>
          </a:p>
        </p:txBody>
      </p:sp>
      <p:cxnSp>
        <p:nvCxnSpPr>
          <p:cNvPr id="3" name="Rak 71">
            <a:extLst>
              <a:ext uri="{FF2B5EF4-FFF2-40B4-BE49-F238E27FC236}">
                <a16:creationId xmlns:a16="http://schemas.microsoft.com/office/drawing/2014/main" id="{E3CBC960-FADE-0D41-28AA-57AA0B80832D}"/>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4758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01838" y="297808"/>
            <a:ext cx="11018145" cy="737680"/>
          </a:xfrm>
        </p:spPr>
        <p:txBody>
          <a:bodyPr lIns="90000" bIns="18000"/>
          <a:lstStyle>
            <a:lvl1pPr>
              <a:defRPr/>
            </a:lvl1pPr>
          </a:lstStyle>
          <a:p>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991392" y="1753361"/>
            <a:ext cx="5878446" cy="5350825"/>
          </a:xfrm>
        </p:spPr>
        <p:txBody>
          <a:bodyPr lIns="0" rIns="18000"/>
          <a:lstStyle>
            <a:lvl1pPr>
              <a:lnSpc>
                <a:spcPct val="100000"/>
              </a:lnSpc>
              <a:defRPr/>
            </a:lvl1pPr>
            <a:lvl2pPr marL="402617" indent="-242283">
              <a:lnSpc>
                <a:spcPct val="100000"/>
              </a:lnSpc>
              <a:tabLst/>
              <a:defRPr/>
            </a:lvl2pPr>
            <a:lvl3pPr marL="504163" indent="-220905">
              <a:lnSpc>
                <a:spcPct val="100000"/>
              </a:lnSpc>
              <a:tabLst/>
              <a:defRPr/>
            </a:lvl3pPr>
            <a:lvl4pPr marL="607490" indent="-201996">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2" name="Platshållare för innehåll 2">
            <a:extLst>
              <a:ext uri="{FF2B5EF4-FFF2-40B4-BE49-F238E27FC236}">
                <a16:creationId xmlns:a16="http://schemas.microsoft.com/office/drawing/2014/main" id="{BA21051E-3C35-41FB-8E6B-797DB8F26971}"/>
              </a:ext>
            </a:extLst>
          </p:cNvPr>
          <p:cNvSpPr>
            <a:spLocks noGrp="1"/>
          </p:cNvSpPr>
          <p:nvPr>
            <p:ph idx="13"/>
          </p:nvPr>
        </p:nvSpPr>
        <p:spPr>
          <a:xfrm>
            <a:off x="7047733" y="1753361"/>
            <a:ext cx="5878446"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988" indent="-201996">
              <a:lnSpc>
                <a:spcPct val="100000"/>
              </a:lnSpc>
              <a:tabLst/>
              <a:defRPr/>
            </a:lvl4pPr>
            <a:lvl5pPr marL="705471"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01838" y="1044818"/>
            <a:ext cx="11018145"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1" name="Platshållare för datum 3">
            <a:extLst>
              <a:ext uri="{FF2B5EF4-FFF2-40B4-BE49-F238E27FC236}">
                <a16:creationId xmlns:a16="http://schemas.microsoft.com/office/drawing/2014/main" id="{154C1432-4F85-1F42-8016-9B83B89CC804}"/>
              </a:ext>
            </a:extLst>
          </p:cNvPr>
          <p:cNvSpPr>
            <a:spLocks noGrp="1"/>
          </p:cNvSpPr>
          <p:nvPr>
            <p:ph type="dt" sz="half" idx="10"/>
          </p:nvPr>
        </p:nvSpPr>
        <p:spPr>
          <a:xfrm>
            <a:off x="1341834" y="7266694"/>
            <a:ext cx="934463" cy="409751"/>
          </a:xfrm>
        </p:spPr>
        <p:txBody>
          <a:bodyPr/>
          <a:lstStyle/>
          <a:p>
            <a:fld id="{983E215B-2401-6046-955E-A174E61D896F}" type="datetime1">
              <a:rPr lang="sv-SE" smtClean="0"/>
              <a:t>2026-04-09</a:t>
            </a:fld>
            <a:endParaRPr lang="sv-SE"/>
          </a:p>
        </p:txBody>
      </p:sp>
      <p:cxnSp>
        <p:nvCxnSpPr>
          <p:cNvPr id="4" name="Rak 71">
            <a:extLst>
              <a:ext uri="{FF2B5EF4-FFF2-40B4-BE49-F238E27FC236}">
                <a16:creationId xmlns:a16="http://schemas.microsoft.com/office/drawing/2014/main" id="{7B98440F-C37E-51E9-D8E1-762C411B7B95}"/>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263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34722" y="297808"/>
            <a:ext cx="10878404" cy="737680"/>
          </a:xfrm>
        </p:spPr>
        <p:txBody>
          <a:bodyPr lIns="90000" bIns="18000"/>
          <a:lstStyle>
            <a:lvl1pPr>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024275" y="1753361"/>
            <a:ext cx="3653434" cy="5350825"/>
          </a:xfrm>
        </p:spPr>
        <p:txBody>
          <a:bodyPr lIns="0" rIns="18000"/>
          <a:lstStyle>
            <a:lvl1pPr>
              <a:lnSpc>
                <a:spcPct val="100000"/>
              </a:lnSpc>
              <a:defRPr/>
            </a:lvl1pPr>
            <a:lvl2pPr marL="403992" indent="-242395">
              <a:lnSpc>
                <a:spcPct val="100000"/>
              </a:lnSpc>
              <a:tabLst/>
              <a:defRPr/>
            </a:lvl2pPr>
            <a:lvl3pPr marL="504163" indent="-220905">
              <a:lnSpc>
                <a:spcPct val="100000"/>
              </a:lnSpc>
              <a:tabLst/>
              <a:defRPr/>
            </a:lvl3pPr>
            <a:lvl4pPr marL="607490" indent="-203090">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34722" y="1044818"/>
            <a:ext cx="10878404"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3" name="Platshållare för innehåll 2">
            <a:extLst>
              <a:ext uri="{FF2B5EF4-FFF2-40B4-BE49-F238E27FC236}">
                <a16:creationId xmlns:a16="http://schemas.microsoft.com/office/drawing/2014/main" id="{B2D0E559-A900-41F3-93C5-387A7764A152}"/>
              </a:ext>
            </a:extLst>
          </p:cNvPr>
          <p:cNvSpPr>
            <a:spLocks noGrp="1"/>
          </p:cNvSpPr>
          <p:nvPr>
            <p:ph idx="15"/>
          </p:nvPr>
        </p:nvSpPr>
        <p:spPr>
          <a:xfrm>
            <a:off x="4964434" y="1753361"/>
            <a:ext cx="3653434"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707" indent="-220905">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7" name="Platshållare för innehåll 2">
            <a:extLst>
              <a:ext uri="{FF2B5EF4-FFF2-40B4-BE49-F238E27FC236}">
                <a16:creationId xmlns:a16="http://schemas.microsoft.com/office/drawing/2014/main" id="{E4E99B3B-ADB3-4D1A-9A7F-AA1B8528E6C7}"/>
              </a:ext>
            </a:extLst>
          </p:cNvPr>
          <p:cNvSpPr>
            <a:spLocks noGrp="1"/>
          </p:cNvSpPr>
          <p:nvPr>
            <p:ph idx="16"/>
          </p:nvPr>
        </p:nvSpPr>
        <p:spPr>
          <a:xfrm>
            <a:off x="8904593" y="1753361"/>
            <a:ext cx="3653434"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988" indent="-201996">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2" name="Platshållare för datum 3">
            <a:extLst>
              <a:ext uri="{FF2B5EF4-FFF2-40B4-BE49-F238E27FC236}">
                <a16:creationId xmlns:a16="http://schemas.microsoft.com/office/drawing/2014/main" id="{F91A8E7B-C629-D343-8A83-7EB0ADF6087A}"/>
              </a:ext>
            </a:extLst>
          </p:cNvPr>
          <p:cNvSpPr>
            <a:spLocks noGrp="1"/>
          </p:cNvSpPr>
          <p:nvPr>
            <p:ph type="dt" sz="half" idx="10"/>
          </p:nvPr>
        </p:nvSpPr>
        <p:spPr>
          <a:xfrm>
            <a:off x="1341834" y="7266694"/>
            <a:ext cx="934463" cy="409751"/>
          </a:xfrm>
        </p:spPr>
        <p:txBody>
          <a:bodyPr/>
          <a:lstStyle/>
          <a:p>
            <a:fld id="{81BF8498-B02F-6949-A71F-1639BA37ADC6}" type="datetime1">
              <a:rPr lang="sv-SE" smtClean="0"/>
              <a:t>2026-04-09</a:t>
            </a:fld>
            <a:endParaRPr lang="sv-SE"/>
          </a:p>
        </p:txBody>
      </p:sp>
      <p:cxnSp>
        <p:nvCxnSpPr>
          <p:cNvPr id="4" name="Rak 71">
            <a:extLst>
              <a:ext uri="{FF2B5EF4-FFF2-40B4-BE49-F238E27FC236}">
                <a16:creationId xmlns:a16="http://schemas.microsoft.com/office/drawing/2014/main" id="{0C9E0897-D990-25EC-5080-B238D33F7892}"/>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178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and image">
    <p:spTree>
      <p:nvGrpSpPr>
        <p:cNvPr id="1" name=""/>
        <p:cNvGrpSpPr/>
        <p:nvPr/>
      </p:nvGrpSpPr>
      <p:grpSpPr>
        <a:xfrm>
          <a:off x="0" y="0"/>
          <a:ext cx="0" cy="0"/>
          <a:chOff x="0" y="0"/>
          <a:chExt cx="0" cy="0"/>
        </a:xfrm>
      </p:grpSpPr>
      <p:sp>
        <p:nvSpPr>
          <p:cNvPr id="7" name="Platshållare för bild 6">
            <a:extLst>
              <a:ext uri="{FF2B5EF4-FFF2-40B4-BE49-F238E27FC236}">
                <a16:creationId xmlns:a16="http://schemas.microsoft.com/office/drawing/2014/main" id="{16B191E2-1C71-4B4C-B562-DD793673C24E}"/>
              </a:ext>
            </a:extLst>
          </p:cNvPr>
          <p:cNvSpPr>
            <a:spLocks noGrp="1"/>
          </p:cNvSpPr>
          <p:nvPr>
            <p:ph type="pic" sz="quarter" idx="15" hasCustomPrompt="1"/>
          </p:nvPr>
        </p:nvSpPr>
        <p:spPr>
          <a:xfrm>
            <a:off x="7153112" y="1753025"/>
            <a:ext cx="5838840" cy="5351709"/>
          </a:xfrm>
          <a:solidFill>
            <a:schemeClr val="bg1">
              <a:lumMod val="85000"/>
            </a:schemeClr>
          </a:solidFill>
        </p:spPr>
        <p:txBody>
          <a:bodyPr>
            <a:normAutofit/>
          </a:bodyPr>
          <a:lstStyle>
            <a:lvl1pPr marL="0" indent="0" algn="ctr">
              <a:buFontTx/>
              <a:buNone/>
              <a:defRPr sz="898">
                <a:solidFill>
                  <a:srgbClr val="666666"/>
                </a:solidFill>
              </a:defRPr>
            </a:lvl1pPr>
          </a:lstStyle>
          <a:p>
            <a:r>
              <a:rPr lang="sv-SE"/>
              <a:t>INSERT IMAGE</a:t>
            </a:r>
          </a:p>
        </p:txBody>
      </p:sp>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21571" y="297808"/>
            <a:ext cx="10837919" cy="737680"/>
          </a:xfrm>
        </p:spPr>
        <p:txBody>
          <a:bodyPr lIns="90000" bIns="18000"/>
          <a:lstStyle>
            <a:lvl1pPr>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011124" y="1753361"/>
            <a:ext cx="5838267"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988" indent="-201996">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21571" y="1044818"/>
            <a:ext cx="10837919"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3" name="Bildobjekt 12">
            <a:extLst>
              <a:ext uri="{FF2B5EF4-FFF2-40B4-BE49-F238E27FC236}">
                <a16:creationId xmlns:a16="http://schemas.microsoft.com/office/drawing/2014/main" id="{506E76ED-0FF0-4A03-8EB9-06B57B12EC11}"/>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2" name="Platshållare för datum 3">
            <a:extLst>
              <a:ext uri="{FF2B5EF4-FFF2-40B4-BE49-F238E27FC236}">
                <a16:creationId xmlns:a16="http://schemas.microsoft.com/office/drawing/2014/main" id="{5D496E45-863B-704B-B14F-5E0F58578D86}"/>
              </a:ext>
            </a:extLst>
          </p:cNvPr>
          <p:cNvSpPr>
            <a:spLocks noGrp="1"/>
          </p:cNvSpPr>
          <p:nvPr>
            <p:ph type="dt" sz="half" idx="10"/>
          </p:nvPr>
        </p:nvSpPr>
        <p:spPr>
          <a:xfrm>
            <a:off x="1341834" y="7266694"/>
            <a:ext cx="934463" cy="409751"/>
          </a:xfrm>
        </p:spPr>
        <p:txBody>
          <a:bodyPr/>
          <a:lstStyle/>
          <a:p>
            <a:fld id="{3E29E43B-7A77-F047-9A94-42CD42EE4938}" type="datetime1">
              <a:rPr lang="sv-SE" smtClean="0"/>
              <a:t>2026-04-09</a:t>
            </a:fld>
            <a:endParaRPr lang="sv-SE"/>
          </a:p>
        </p:txBody>
      </p:sp>
      <p:cxnSp>
        <p:nvCxnSpPr>
          <p:cNvPr id="4" name="Rak 71">
            <a:extLst>
              <a:ext uri="{FF2B5EF4-FFF2-40B4-BE49-F238E27FC236}">
                <a16:creationId xmlns:a16="http://schemas.microsoft.com/office/drawing/2014/main" id="{3AE18C13-D5A1-70F7-E0F6-D97FC5D5A2EF}"/>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7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mage Full Screen">
    <p:spTree>
      <p:nvGrpSpPr>
        <p:cNvPr id="1" name=""/>
        <p:cNvGrpSpPr/>
        <p:nvPr/>
      </p:nvGrpSpPr>
      <p:grpSpPr>
        <a:xfrm>
          <a:off x="0" y="0"/>
          <a:ext cx="0" cy="0"/>
          <a:chOff x="0" y="0"/>
          <a:chExt cx="0" cy="0"/>
        </a:xfrm>
      </p:grpSpPr>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0" y="0"/>
            <a:ext cx="13682663" cy="7696200"/>
          </a:xfrm>
          <a:solidFill>
            <a:schemeClr val="bg1">
              <a:lumMod val="85000"/>
            </a:schemeClr>
          </a:solidFill>
        </p:spPr>
        <p:txBody>
          <a:bodyPr>
            <a:normAutofit/>
          </a:bodyPr>
          <a:lstStyle>
            <a:lvl1pPr algn="ctr">
              <a:defRPr sz="898"/>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2260316" y="468464"/>
            <a:ext cx="929236" cy="896880"/>
          </a:xfrm>
          <a:blipFill>
            <a:blip r:embed="rId2" cstate="print">
              <a:extLst>
                <a:ext uri="{28A0092B-C50C-407E-A947-70E740481C1C}">
                  <a14:useLocalDpi xmlns:a14="http://schemas.microsoft.com/office/drawing/2010/main"/>
                </a:ext>
              </a:extLst>
            </a:blip>
            <a:stretch>
              <a:fillRect/>
            </a:stretch>
          </a:blipFill>
        </p:spPr>
        <p:txBody>
          <a:bodyPr>
            <a:normAutofit/>
          </a:bodyPr>
          <a:lstStyle>
            <a:lvl1pPr marL="0" indent="0">
              <a:buFontTx/>
              <a:buNone/>
              <a:defRPr sz="112">
                <a:noFill/>
              </a:defRPr>
            </a:lvl1pPr>
          </a:lstStyle>
          <a:p>
            <a:pPr lvl="0"/>
            <a:r>
              <a:rPr lang="en-US"/>
              <a:t>Edit Master text styles</a:t>
            </a:r>
          </a:p>
        </p:txBody>
      </p:sp>
      <p:sp>
        <p:nvSpPr>
          <p:cNvPr id="5" name="Rubrik 1">
            <a:extLst>
              <a:ext uri="{FF2B5EF4-FFF2-40B4-BE49-F238E27FC236}">
                <a16:creationId xmlns:a16="http://schemas.microsoft.com/office/drawing/2014/main" id="{8F5BB748-C0D0-CB4F-BA93-7488E4BA7050}"/>
              </a:ext>
            </a:extLst>
          </p:cNvPr>
          <p:cNvSpPr>
            <a:spLocks noGrp="1"/>
          </p:cNvSpPr>
          <p:nvPr>
            <p:ph type="title" hasCustomPrompt="1"/>
          </p:nvPr>
        </p:nvSpPr>
        <p:spPr>
          <a:xfrm>
            <a:off x="999887" y="297808"/>
            <a:ext cx="10888702" cy="737680"/>
          </a:xfrm>
        </p:spPr>
        <p:txBody>
          <a:bodyPr lIns="90000" bIns="18000"/>
          <a:lstStyle>
            <a:lvl1pPr>
              <a:defRPr>
                <a:solidFill>
                  <a:schemeClr val="bg1"/>
                </a:solidFill>
              </a:defRPr>
            </a:lvl1pPr>
          </a:lstStyle>
          <a:p>
            <a:r>
              <a:rPr lang="sv-SE"/>
              <a:t>Image </a:t>
            </a:r>
            <a:r>
              <a:rPr lang="sv-SE" err="1"/>
              <a:t>title</a:t>
            </a:r>
            <a:endParaRPr lang="sv-SE"/>
          </a:p>
        </p:txBody>
      </p:sp>
      <p:cxnSp>
        <p:nvCxnSpPr>
          <p:cNvPr id="2" name="Rak 71">
            <a:extLst>
              <a:ext uri="{FF2B5EF4-FFF2-40B4-BE49-F238E27FC236}">
                <a16:creationId xmlns:a16="http://schemas.microsoft.com/office/drawing/2014/main" id="{820F6F9F-EB2F-29CB-23EC-F542085C030B}"/>
              </a:ext>
            </a:extLst>
          </p:cNvPr>
          <p:cNvCxnSpPr>
            <a:cxnSpLocks/>
          </p:cNvCxnSpPr>
          <p:nvPr userDrawn="1"/>
        </p:nvCxnSpPr>
        <p:spPr>
          <a:xfrm>
            <a:off x="546333" y="297808"/>
            <a:ext cx="10372" cy="94858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Rak 71">
            <a:extLst>
              <a:ext uri="{FF2B5EF4-FFF2-40B4-BE49-F238E27FC236}">
                <a16:creationId xmlns:a16="http://schemas.microsoft.com/office/drawing/2014/main" id="{83DCAE1B-7D89-79F7-0F41-5607193324D7}"/>
              </a:ext>
            </a:extLst>
          </p:cNvPr>
          <p:cNvCxnSpPr>
            <a:cxnSpLocks/>
          </p:cNvCxnSpPr>
          <p:nvPr userDrawn="1"/>
        </p:nvCxnSpPr>
        <p:spPr>
          <a:xfrm>
            <a:off x="546332" y="309084"/>
            <a:ext cx="0" cy="12400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7164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Graph">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03681" y="297808"/>
            <a:ext cx="10859605" cy="737680"/>
          </a:xfrm>
        </p:spPr>
        <p:txBody>
          <a:bodyPr lIns="90000" bIns="18000"/>
          <a:lstStyle>
            <a:lvl1pPr>
              <a:defRPr/>
            </a:lvl1pPr>
          </a:lstStyle>
          <a:p>
            <a:r>
              <a:rPr lang="sv-SE"/>
              <a:t>Headline</a:t>
            </a:r>
          </a:p>
        </p:txBody>
      </p:sp>
      <p:sp>
        <p:nvSpPr>
          <p:cNvPr id="4" name="Platshållare för datum 3">
            <a:extLst>
              <a:ext uri="{FF2B5EF4-FFF2-40B4-BE49-F238E27FC236}">
                <a16:creationId xmlns:a16="http://schemas.microsoft.com/office/drawing/2014/main" id="{996A591D-7BEE-2A48-BD08-DCDF3D90DE3E}"/>
              </a:ext>
            </a:extLst>
          </p:cNvPr>
          <p:cNvSpPr>
            <a:spLocks noGrp="1"/>
          </p:cNvSpPr>
          <p:nvPr>
            <p:ph type="dt" sz="half" idx="10"/>
          </p:nvPr>
        </p:nvSpPr>
        <p:spPr>
          <a:xfrm>
            <a:off x="1341834" y="7266694"/>
            <a:ext cx="934463" cy="409751"/>
          </a:xfrm>
        </p:spPr>
        <p:txBody>
          <a:bodyPr/>
          <a:lstStyle/>
          <a:p>
            <a:fld id="{A31A5C9A-DC42-0B48-B0C7-D8F609062D28}" type="datetime1">
              <a:rPr lang="sv-SE" smtClean="0"/>
              <a:t>2026-04-09</a:t>
            </a:fld>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03681" y="1044818"/>
            <a:ext cx="10859605"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7" name="Platshållare för diagram 6">
            <a:extLst>
              <a:ext uri="{FF2B5EF4-FFF2-40B4-BE49-F238E27FC236}">
                <a16:creationId xmlns:a16="http://schemas.microsoft.com/office/drawing/2014/main" id="{FA784AEE-BB11-4271-AB33-DE0774105604}"/>
              </a:ext>
            </a:extLst>
          </p:cNvPr>
          <p:cNvSpPr>
            <a:spLocks noGrp="1"/>
          </p:cNvSpPr>
          <p:nvPr>
            <p:ph type="chart" sz="quarter" idx="15"/>
          </p:nvPr>
        </p:nvSpPr>
        <p:spPr>
          <a:xfrm>
            <a:off x="1043212" y="1859915"/>
            <a:ext cx="8912352" cy="4988278"/>
          </a:xfrm>
        </p:spPr>
        <p:txBody>
          <a:bodyPr/>
          <a:lstStyle>
            <a:lvl1pPr algn="ctr">
              <a:defRPr sz="898" cap="all" baseline="0"/>
            </a:lvl1pPr>
          </a:lstStyle>
          <a:p>
            <a:r>
              <a:rPr lang="en-US"/>
              <a:t>Click icon to add chart</a:t>
            </a:r>
            <a:endParaRPr lang="sv-SE"/>
          </a:p>
        </p:txBody>
      </p:sp>
      <p:cxnSp>
        <p:nvCxnSpPr>
          <p:cNvPr id="8" name="Rak 71">
            <a:extLst>
              <a:ext uri="{FF2B5EF4-FFF2-40B4-BE49-F238E27FC236}">
                <a16:creationId xmlns:a16="http://schemas.microsoft.com/office/drawing/2014/main" id="{82E47360-544B-C9FB-A573-E410AE7A7280}"/>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784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238655" y="297808"/>
            <a:ext cx="10504407" cy="737680"/>
          </a:xfrm>
        </p:spPr>
        <p:txBody>
          <a:bodyPr lIns="90000" bIns="18000"/>
          <a:lstStyle>
            <a:lvl1pPr>
              <a:defRPr/>
            </a:lvl1pPr>
          </a:lstStyle>
          <a:p>
            <a:r>
              <a:rPr lang="sv-SE" err="1"/>
              <a:t>Headline</a:t>
            </a:r>
            <a:endParaRPr lang="sv-SE"/>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238655" y="1044818"/>
            <a:ext cx="10504407"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err="1"/>
              <a:t>Sub-headline</a:t>
            </a:r>
            <a:endParaRPr lang="sv-SE"/>
          </a:p>
        </p:txBody>
      </p:sp>
      <p:pic>
        <p:nvPicPr>
          <p:cNvPr id="11" name="Bildobjekt 10">
            <a:extLst>
              <a:ext uri="{FF2B5EF4-FFF2-40B4-BE49-F238E27FC236}">
                <a16:creationId xmlns:a16="http://schemas.microsoft.com/office/drawing/2014/main" id="{6DD4ACE8-21C9-474B-A84B-6E399CB9FBD5}"/>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8" name="Platshållare för tabell 7">
            <a:extLst>
              <a:ext uri="{FF2B5EF4-FFF2-40B4-BE49-F238E27FC236}">
                <a16:creationId xmlns:a16="http://schemas.microsoft.com/office/drawing/2014/main" id="{489D1BD7-202A-4115-BE6C-1B053CFFDE1E}"/>
              </a:ext>
            </a:extLst>
          </p:cNvPr>
          <p:cNvSpPr>
            <a:spLocks noGrp="1"/>
          </p:cNvSpPr>
          <p:nvPr>
            <p:ph type="tbl" sz="quarter" idx="15"/>
          </p:nvPr>
        </p:nvSpPr>
        <p:spPr>
          <a:xfrm>
            <a:off x="1238211" y="1811815"/>
            <a:ext cx="10504294" cy="4945521"/>
          </a:xfrm>
        </p:spPr>
        <p:txBody>
          <a:bodyPr/>
          <a:lstStyle>
            <a:lvl1pPr algn="ctr">
              <a:defRPr sz="898" cap="all" baseline="0"/>
            </a:lvl1pPr>
          </a:lstStyle>
          <a:p>
            <a:r>
              <a:rPr lang="en-US"/>
              <a:t>Click icon to add table</a:t>
            </a:r>
            <a:endParaRPr lang="sv-SE"/>
          </a:p>
        </p:txBody>
      </p:sp>
      <p:sp>
        <p:nvSpPr>
          <p:cNvPr id="12" name="Platshållare för datum 3">
            <a:extLst>
              <a:ext uri="{FF2B5EF4-FFF2-40B4-BE49-F238E27FC236}">
                <a16:creationId xmlns:a16="http://schemas.microsoft.com/office/drawing/2014/main" id="{EF177138-95E5-674B-B010-143A8CD1453A}"/>
              </a:ext>
            </a:extLst>
          </p:cNvPr>
          <p:cNvSpPr>
            <a:spLocks noGrp="1"/>
          </p:cNvSpPr>
          <p:nvPr>
            <p:ph type="dt" sz="half" idx="10"/>
          </p:nvPr>
        </p:nvSpPr>
        <p:spPr>
          <a:xfrm>
            <a:off x="1341834" y="7266694"/>
            <a:ext cx="934463" cy="409751"/>
          </a:xfrm>
        </p:spPr>
        <p:txBody>
          <a:bodyPr/>
          <a:lstStyle/>
          <a:p>
            <a:fld id="{CDFACC94-F132-E442-8D4B-BCA6676BB5C5}" type="datetime1">
              <a:rPr lang="sv-SE" smtClean="0"/>
              <a:t>2026-04-09</a:t>
            </a:fld>
            <a:endParaRPr lang="sv-SE"/>
          </a:p>
        </p:txBody>
      </p:sp>
      <p:cxnSp>
        <p:nvCxnSpPr>
          <p:cNvPr id="4" name="Rak 71">
            <a:extLst>
              <a:ext uri="{FF2B5EF4-FFF2-40B4-BE49-F238E27FC236}">
                <a16:creationId xmlns:a16="http://schemas.microsoft.com/office/drawing/2014/main" id="{27BDAC8B-EDA0-1809-9F80-AD03229C2164}"/>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4342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E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99F8F26B-766E-DD1D-5306-E0873E1859CC}"/>
              </a:ext>
            </a:extLst>
          </p:cNvPr>
          <p:cNvSpPr/>
          <p:nvPr userDrawn="1"/>
        </p:nvSpPr>
        <p:spPr>
          <a:xfrm>
            <a:off x="0" y="0"/>
            <a:ext cx="13682663" cy="76962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4" name="Bildobjekt 3">
            <a:extLst>
              <a:ext uri="{FF2B5EF4-FFF2-40B4-BE49-F238E27FC236}">
                <a16:creationId xmlns:a16="http://schemas.microsoft.com/office/drawing/2014/main" id="{A2C713E2-4917-AAB9-E6AF-E09218A6B461}"/>
              </a:ext>
            </a:extLst>
          </p:cNvPr>
          <p:cNvPicPr>
            <a:picLocks noChangeAspect="1"/>
          </p:cNvPicPr>
          <p:nvPr userDrawn="1"/>
        </p:nvPicPr>
        <p:blipFill>
          <a:blip r:embed="rId3"/>
          <a:stretch>
            <a:fillRect/>
          </a:stretch>
        </p:blipFill>
        <p:spPr>
          <a:xfrm>
            <a:off x="3249908" y="1878240"/>
            <a:ext cx="7604321" cy="4079742"/>
          </a:xfrm>
          <a:prstGeom prst="rect">
            <a:avLst/>
          </a:prstGeom>
        </p:spPr>
      </p:pic>
    </p:spTree>
    <p:extLst>
      <p:ext uri="{BB962C8B-B14F-4D97-AF65-F5344CB8AC3E}">
        <p14:creationId xmlns:p14="http://schemas.microsoft.com/office/powerpoint/2010/main" val="2994768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_End w Text">
    <p:bg>
      <p:bgPr>
        <a:blipFill dpi="0" rotWithShape="1">
          <a:blip r:embed="rId2">
            <a:lum/>
          </a:blip>
          <a:srcRect/>
          <a:stretch>
            <a:fillRect t="-7000" b="-7000"/>
          </a:stretch>
        </a:blipFill>
        <a:effectLst/>
      </p:bgPr>
    </p:bg>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99F8F26B-766E-DD1D-5306-E0873E1859CC}"/>
              </a:ext>
            </a:extLst>
          </p:cNvPr>
          <p:cNvSpPr/>
          <p:nvPr userDrawn="1"/>
        </p:nvSpPr>
        <p:spPr>
          <a:xfrm>
            <a:off x="-1" y="0"/>
            <a:ext cx="13682663" cy="76962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chemeClr val="bg1"/>
              </a:solidFill>
            </a:endParaRPr>
          </a:p>
        </p:txBody>
      </p:sp>
      <p:pic>
        <p:nvPicPr>
          <p:cNvPr id="4" name="Bildobjekt 3">
            <a:extLst>
              <a:ext uri="{FF2B5EF4-FFF2-40B4-BE49-F238E27FC236}">
                <a16:creationId xmlns:a16="http://schemas.microsoft.com/office/drawing/2014/main" id="{A2C713E2-4917-AAB9-E6AF-E09218A6B461}"/>
              </a:ext>
            </a:extLst>
          </p:cNvPr>
          <p:cNvPicPr>
            <a:picLocks noChangeAspect="1"/>
          </p:cNvPicPr>
          <p:nvPr userDrawn="1"/>
        </p:nvPicPr>
        <p:blipFill>
          <a:blip r:embed="rId3"/>
          <a:stretch>
            <a:fillRect/>
          </a:stretch>
        </p:blipFill>
        <p:spPr>
          <a:xfrm>
            <a:off x="5164931" y="647700"/>
            <a:ext cx="3352799" cy="1798788"/>
          </a:xfrm>
          <a:prstGeom prst="rect">
            <a:avLst/>
          </a:prstGeom>
        </p:spPr>
      </p:pic>
    </p:spTree>
    <p:extLst>
      <p:ext uri="{BB962C8B-B14F-4D97-AF65-F5344CB8AC3E}">
        <p14:creationId xmlns:p14="http://schemas.microsoft.com/office/powerpoint/2010/main" val="591899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ext in 2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238655" y="297808"/>
            <a:ext cx="10504407" cy="737680"/>
          </a:xfrm>
        </p:spPr>
        <p:txBody>
          <a:bodyPr lIns="90000" bIns="18000"/>
          <a:lstStyle>
            <a:lvl1pPr>
              <a:defRPr/>
            </a:lvl1pPr>
          </a:lstStyle>
          <a:p>
            <a:r>
              <a:rPr lang="sv-SE"/>
              <a:t>Headline</a:t>
            </a:r>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3"/>
            <a:ext cx="4848690" cy="409751"/>
          </a:xfrm>
        </p:spPr>
        <p:txBody>
          <a:bodyPr/>
          <a:lstStyle/>
          <a:p>
            <a:r>
              <a:rPr lang="en-GB"/>
              <a:t>PROJECT UPDATE AND RE-BASELINE IMPLEMENTATION - ANDREW KIMBER</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3"/>
            <a:ext cx="3078599" cy="409751"/>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1228208" y="1753360"/>
            <a:ext cx="5604353" cy="5350825"/>
          </a:xfrm>
        </p:spPr>
        <p:txBody>
          <a:bodyPr lIns="0" rIns="18000"/>
          <a:lstStyle>
            <a:lvl1pPr>
              <a:lnSpc>
                <a:spcPct val="100000"/>
              </a:lnSpc>
              <a:defRPr/>
            </a:lvl1pPr>
            <a:lvl2pPr marL="402617" indent="-242283">
              <a:lnSpc>
                <a:spcPct val="100000"/>
              </a:lnSpc>
              <a:tabLst/>
              <a:defRPr/>
            </a:lvl2pPr>
            <a:lvl3pPr marL="504163" indent="-220905">
              <a:lnSpc>
                <a:spcPct val="100000"/>
              </a:lnSpc>
              <a:tabLst/>
              <a:defRPr/>
            </a:lvl3pPr>
            <a:lvl4pPr marL="607490" indent="-201996">
              <a:lnSpc>
                <a:spcPct val="100000"/>
              </a:lnSpc>
              <a:tabLst/>
              <a:defRPr/>
            </a:lvl4pPr>
            <a:lvl5pPr marL="706986"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2" name="Platshållare för innehåll 2">
            <a:extLst>
              <a:ext uri="{FF2B5EF4-FFF2-40B4-BE49-F238E27FC236}">
                <a16:creationId xmlns:a16="http://schemas.microsoft.com/office/drawing/2014/main" id="{BA21051E-3C35-41FB-8E6B-797DB8F26971}"/>
              </a:ext>
            </a:extLst>
          </p:cNvPr>
          <p:cNvSpPr>
            <a:spLocks noGrp="1"/>
          </p:cNvSpPr>
          <p:nvPr>
            <p:ph idx="13"/>
          </p:nvPr>
        </p:nvSpPr>
        <p:spPr>
          <a:xfrm>
            <a:off x="7152976" y="1753360"/>
            <a:ext cx="5604353"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988" indent="-201996">
              <a:lnSpc>
                <a:spcPct val="100000"/>
              </a:lnSpc>
              <a:tabLst/>
              <a:defRPr/>
            </a:lvl4pPr>
            <a:lvl5pPr marL="705471"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238655" y="1044818"/>
            <a:ext cx="10504407"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sp>
        <p:nvSpPr>
          <p:cNvPr id="15" name="Rektangel 14">
            <a:extLst>
              <a:ext uri="{FF2B5EF4-FFF2-40B4-BE49-F238E27FC236}">
                <a16:creationId xmlns:a16="http://schemas.microsoft.com/office/drawing/2014/main" id="{87E2C692-2C39-4CA8-AA87-45E0F36B6A0E}"/>
              </a:ext>
            </a:extLst>
          </p:cNvPr>
          <p:cNvSpPr/>
          <p:nvPr userDrawn="1"/>
        </p:nvSpPr>
        <p:spPr>
          <a:xfrm>
            <a:off x="1" y="502391"/>
            <a:ext cx="327815" cy="71938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1" name="Platshållare för datum 3">
            <a:extLst>
              <a:ext uri="{FF2B5EF4-FFF2-40B4-BE49-F238E27FC236}">
                <a16:creationId xmlns:a16="http://schemas.microsoft.com/office/drawing/2014/main" id="{154C1432-4F85-1F42-8016-9B83B89CC804}"/>
              </a:ext>
            </a:extLst>
          </p:cNvPr>
          <p:cNvSpPr>
            <a:spLocks noGrp="1"/>
          </p:cNvSpPr>
          <p:nvPr>
            <p:ph type="dt" sz="half" idx="10"/>
          </p:nvPr>
        </p:nvSpPr>
        <p:spPr>
          <a:xfrm>
            <a:off x="1341834" y="7266693"/>
            <a:ext cx="934463" cy="409751"/>
          </a:xfrm>
        </p:spPr>
        <p:txBody>
          <a:bodyPr/>
          <a:lstStyle/>
          <a:p>
            <a:r>
              <a:rPr lang="en-US"/>
              <a:t>2022-02-28</a:t>
            </a:r>
            <a:endParaRPr lang="sv-SE"/>
          </a:p>
        </p:txBody>
      </p:sp>
    </p:spTree>
    <p:extLst>
      <p:ext uri="{BB962C8B-B14F-4D97-AF65-F5344CB8AC3E}">
        <p14:creationId xmlns:p14="http://schemas.microsoft.com/office/powerpoint/2010/main" val="3056010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Chapter/breaker slide">
    <p:spTree>
      <p:nvGrpSpPr>
        <p:cNvPr id="1" name=""/>
        <p:cNvGrpSpPr/>
        <p:nvPr/>
      </p:nvGrpSpPr>
      <p:grpSpPr>
        <a:xfrm>
          <a:off x="0" y="0"/>
          <a:ext cx="0" cy="0"/>
          <a:chOff x="0" y="0"/>
          <a:chExt cx="0" cy="0"/>
        </a:xfrm>
      </p:grpSpPr>
      <p:sp>
        <p:nvSpPr>
          <p:cNvPr id="6" name="Rektangel 5">
            <a:extLst>
              <a:ext uri="{FF2B5EF4-FFF2-40B4-BE49-F238E27FC236}">
                <a16:creationId xmlns:a16="http://schemas.microsoft.com/office/drawing/2014/main" id="{250D024A-8F85-4618-9506-0F493B263A92}"/>
              </a:ext>
            </a:extLst>
          </p:cNvPr>
          <p:cNvSpPr/>
          <p:nvPr userDrawn="1"/>
        </p:nvSpPr>
        <p:spPr>
          <a:xfrm>
            <a:off x="0" y="0"/>
            <a:ext cx="4631531" cy="769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4631531" y="0"/>
            <a:ext cx="9051132" cy="7696200"/>
          </a:xfrm>
          <a:solidFill>
            <a:srgbClr val="ECECEC"/>
          </a:solidFill>
        </p:spPr>
        <p:txBody>
          <a:bodyPr>
            <a:normAutofit/>
          </a:bodyPr>
          <a:lstStyle>
            <a:lvl1pPr algn="ctr">
              <a:defRPr sz="898"/>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2260316" y="468464"/>
            <a:ext cx="929236" cy="896880"/>
          </a:xfrm>
          <a:blipFill>
            <a:blip r:embed="rId2" cstate="print">
              <a:extLst>
                <a:ext uri="{28A0092B-C50C-407E-A947-70E740481C1C}">
                  <a14:useLocalDpi xmlns:a14="http://schemas.microsoft.com/office/drawing/2010/main"/>
                </a:ext>
              </a:extLst>
            </a:blip>
            <a:stretch>
              <a:fillRect/>
            </a:stretch>
          </a:blipFill>
        </p:spPr>
        <p:txBody>
          <a:bodyPr>
            <a:normAutofit/>
          </a:bodyPr>
          <a:lstStyle>
            <a:lvl1pPr marL="0" indent="0">
              <a:buFontTx/>
              <a:buNone/>
              <a:defRPr sz="112">
                <a:noFill/>
              </a:defRPr>
            </a:lvl1pPr>
          </a:lstStyle>
          <a:p>
            <a:pPr lvl="0"/>
            <a:r>
              <a:rPr lang="en-US"/>
              <a:t>Edit Master text styles</a:t>
            </a:r>
          </a:p>
        </p:txBody>
      </p:sp>
      <p:sp>
        <p:nvSpPr>
          <p:cNvPr id="2" name="Platshållare för text 2">
            <a:extLst>
              <a:ext uri="{FF2B5EF4-FFF2-40B4-BE49-F238E27FC236}">
                <a16:creationId xmlns:a16="http://schemas.microsoft.com/office/drawing/2014/main" id="{46BE4F0F-1DAE-41D7-46F6-8FB7D27ABBBE}"/>
              </a:ext>
            </a:extLst>
          </p:cNvPr>
          <p:cNvSpPr>
            <a:spLocks noGrp="1"/>
          </p:cNvSpPr>
          <p:nvPr>
            <p:ph type="body" sz="quarter" idx="14" hasCustomPrompt="1"/>
          </p:nvPr>
        </p:nvSpPr>
        <p:spPr>
          <a:xfrm>
            <a:off x="563165" y="890346"/>
            <a:ext cx="3581400" cy="949996"/>
          </a:xfrm>
        </p:spPr>
        <p:txBody>
          <a:bodyPr rIns="18000" anchor="t" anchorCtr="0"/>
          <a:lstStyle>
            <a:lvl1pPr marL="0" indent="0">
              <a:spcBef>
                <a:spcPts val="0"/>
              </a:spcBef>
              <a:buFontTx/>
              <a:buNone/>
              <a:defRPr sz="4713">
                <a:solidFill>
                  <a:schemeClr val="bg1"/>
                </a:solidFill>
                <a:latin typeface="Segoe UI Light" panose="020B0502040204020203" pitchFamily="34" charset="0"/>
                <a:cs typeface="Segoe UI Light" panose="020B0502040204020203" pitchFamily="34" charset="0"/>
              </a:defRPr>
            </a:lvl1pPr>
            <a:lvl2pPr marL="92638" indent="0">
              <a:buNone/>
              <a:defRPr/>
            </a:lvl2pPr>
          </a:lstStyle>
          <a:p>
            <a:pPr lvl="0"/>
            <a:r>
              <a:rPr lang="sv-SE" err="1"/>
              <a:t>Headline</a:t>
            </a:r>
            <a:endParaRPr lang="sv-SE"/>
          </a:p>
        </p:txBody>
      </p:sp>
      <p:sp>
        <p:nvSpPr>
          <p:cNvPr id="4" name="Underrubrik 2">
            <a:extLst>
              <a:ext uri="{FF2B5EF4-FFF2-40B4-BE49-F238E27FC236}">
                <a16:creationId xmlns:a16="http://schemas.microsoft.com/office/drawing/2014/main" id="{914309EC-D15D-9899-86E5-48B2D057AF91}"/>
              </a:ext>
            </a:extLst>
          </p:cNvPr>
          <p:cNvSpPr>
            <a:spLocks noGrp="1"/>
          </p:cNvSpPr>
          <p:nvPr>
            <p:ph type="subTitle" idx="1" hasCustomPrompt="1"/>
          </p:nvPr>
        </p:nvSpPr>
        <p:spPr>
          <a:xfrm>
            <a:off x="556328" y="2324100"/>
            <a:ext cx="3581400" cy="4648200"/>
          </a:xfrm>
          <a:prstGeom prst="rect">
            <a:avLst/>
          </a:prstGeom>
        </p:spPr>
        <p:txBody>
          <a:bodyPr lIns="90000">
            <a:noAutofit/>
          </a:bodyPr>
          <a:lstStyle>
            <a:lvl1pPr marL="0" indent="0" algn="l">
              <a:lnSpc>
                <a:spcPct val="100000"/>
              </a:lnSpc>
              <a:spcBef>
                <a:spcPts val="0"/>
              </a:spcBef>
              <a:buNone/>
              <a:defRPr sz="2000">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a:t>Click to edit text style</a:t>
            </a:r>
            <a:endParaRPr lang="sv-SE"/>
          </a:p>
        </p:txBody>
      </p:sp>
    </p:spTree>
    <p:extLst>
      <p:ext uri="{BB962C8B-B14F-4D97-AF65-F5344CB8AC3E}">
        <p14:creationId xmlns:p14="http://schemas.microsoft.com/office/powerpoint/2010/main" val="2806328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Rektangel 6">
            <a:extLst>
              <a:ext uri="{FF2B5EF4-FFF2-40B4-BE49-F238E27FC236}">
                <a16:creationId xmlns:a16="http://schemas.microsoft.com/office/drawing/2014/main" id="{BE7B1DDB-F4AA-4E8D-BD07-905FE45A5555}"/>
              </a:ext>
            </a:extLst>
          </p:cNvPr>
          <p:cNvSpPr/>
          <p:nvPr userDrawn="1"/>
        </p:nvSpPr>
        <p:spPr>
          <a:xfrm>
            <a:off x="0" y="0"/>
            <a:ext cx="13682663" cy="76962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latin typeface="Segoe UI Light" panose="020B0502040204020203" pitchFamily="34" charset="0"/>
              <a:cs typeface="Segoe UI Light" panose="020B0502040204020203" pitchFamily="34" charset="0"/>
            </a:endParaRPr>
          </a:p>
        </p:txBody>
      </p:sp>
      <p:sp>
        <p:nvSpPr>
          <p:cNvPr id="2" name="Rubrik 1">
            <a:extLst>
              <a:ext uri="{FF2B5EF4-FFF2-40B4-BE49-F238E27FC236}">
                <a16:creationId xmlns:a16="http://schemas.microsoft.com/office/drawing/2014/main" id="{34780BC8-191C-6D4B-93F3-54A06FD4FE76}"/>
              </a:ext>
            </a:extLst>
          </p:cNvPr>
          <p:cNvSpPr>
            <a:spLocks noGrp="1"/>
          </p:cNvSpPr>
          <p:nvPr>
            <p:ph type="ctrTitle"/>
          </p:nvPr>
        </p:nvSpPr>
        <p:spPr>
          <a:xfrm>
            <a:off x="2166416" y="1294619"/>
            <a:ext cx="9696375" cy="2679418"/>
          </a:xfrm>
        </p:spPr>
        <p:txBody>
          <a:bodyPr anchor="b">
            <a:noAutofit/>
          </a:bodyPr>
          <a:lstStyle>
            <a:lvl1pPr algn="l">
              <a:lnSpc>
                <a:spcPct val="100000"/>
              </a:lnSpc>
              <a:defRPr sz="4713">
                <a:solidFill>
                  <a:schemeClr val="bg1"/>
                </a:solidFill>
                <a:latin typeface="Segoe UI Light" panose="020B0502040204020203" pitchFamily="34" charset="0"/>
                <a:cs typeface="Segoe UI Light" panose="020B0502040204020203" pitchFamily="34" charset="0"/>
              </a:defRPr>
            </a:lvl1pPr>
          </a:lstStyle>
          <a:p>
            <a:r>
              <a:rPr lang="en-US" dirty="0"/>
              <a:t>Click to edit Master title style</a:t>
            </a:r>
            <a:endParaRPr lang="sv-SE" dirty="0"/>
          </a:p>
        </p:txBody>
      </p:sp>
      <p:sp>
        <p:nvSpPr>
          <p:cNvPr id="3" name="Underrubrik 2">
            <a:extLst>
              <a:ext uri="{FF2B5EF4-FFF2-40B4-BE49-F238E27FC236}">
                <a16:creationId xmlns:a16="http://schemas.microsoft.com/office/drawing/2014/main" id="{81DF3056-F3A8-2949-876C-528413E342C4}"/>
              </a:ext>
            </a:extLst>
          </p:cNvPr>
          <p:cNvSpPr>
            <a:spLocks noGrp="1"/>
          </p:cNvSpPr>
          <p:nvPr>
            <p:ph type="subTitle" idx="1"/>
          </p:nvPr>
        </p:nvSpPr>
        <p:spPr>
          <a:xfrm>
            <a:off x="2166416" y="4358031"/>
            <a:ext cx="9696375" cy="1033974"/>
          </a:xfrm>
          <a:prstGeom prst="rect">
            <a:avLst/>
          </a:prstGeom>
        </p:spPr>
        <p:txBody>
          <a:bodyPr lIns="90000">
            <a:noAutofit/>
          </a:bodyPr>
          <a:lstStyle>
            <a:lvl1pPr marL="0" indent="0" algn="l">
              <a:lnSpc>
                <a:spcPct val="100000"/>
              </a:lnSpc>
              <a:spcBef>
                <a:spcPts val="0"/>
              </a:spcBef>
              <a:buNone/>
              <a:defRPr sz="3142">
                <a:solidFill>
                  <a:schemeClr val="bg1"/>
                </a:solidFill>
                <a:latin typeface="Segoe UI Light" panose="020B0502040204020203" pitchFamily="34" charset="0"/>
                <a:cs typeface="Segoe UI Light" panose="020B0502040204020203" pitchFamily="34" charset="0"/>
              </a:defRPr>
            </a:lvl1pPr>
            <a:lvl2pPr marL="513070" indent="0" algn="ctr">
              <a:buNone/>
              <a:defRPr sz="2244"/>
            </a:lvl2pPr>
            <a:lvl3pPr marL="1026140" indent="0" algn="ctr">
              <a:buNone/>
              <a:defRPr sz="2020"/>
            </a:lvl3pPr>
            <a:lvl4pPr marL="1539210" indent="0" algn="ctr">
              <a:buNone/>
              <a:defRPr sz="1796"/>
            </a:lvl4pPr>
            <a:lvl5pPr marL="2052279" indent="0" algn="ctr">
              <a:buNone/>
              <a:defRPr sz="1796"/>
            </a:lvl5pPr>
            <a:lvl6pPr marL="2565349" indent="0" algn="ctr">
              <a:buNone/>
              <a:defRPr sz="1796"/>
            </a:lvl6pPr>
            <a:lvl7pPr marL="3078419" indent="0" algn="ctr">
              <a:buNone/>
              <a:defRPr sz="1796"/>
            </a:lvl7pPr>
            <a:lvl8pPr marL="3591489" indent="0" algn="ctr">
              <a:buNone/>
              <a:defRPr sz="1796"/>
            </a:lvl8pPr>
            <a:lvl9pPr marL="4104559" indent="0" algn="ctr">
              <a:buNone/>
              <a:defRPr sz="1796"/>
            </a:lvl9pPr>
          </a:lstStyle>
          <a:p>
            <a:r>
              <a:rPr lang="en-US" dirty="0"/>
              <a:t>Click to edit Master subtitle style</a:t>
            </a:r>
            <a:endParaRPr lang="sv-SE" dirty="0"/>
          </a:p>
        </p:txBody>
      </p:sp>
      <p:pic>
        <p:nvPicPr>
          <p:cNvPr id="9" name="Bildobjekt 8">
            <a:extLst>
              <a:ext uri="{FF2B5EF4-FFF2-40B4-BE49-F238E27FC236}">
                <a16:creationId xmlns:a16="http://schemas.microsoft.com/office/drawing/2014/main" id="{3193CED5-E020-4279-918D-055F43A9188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2260317" y="468464"/>
            <a:ext cx="927435" cy="897890"/>
          </a:xfrm>
          <a:prstGeom prst="rect">
            <a:avLst/>
          </a:prstGeom>
        </p:spPr>
      </p:pic>
      <p:sp>
        <p:nvSpPr>
          <p:cNvPr id="15" name="Platshållare för text 14">
            <a:extLst>
              <a:ext uri="{FF2B5EF4-FFF2-40B4-BE49-F238E27FC236}">
                <a16:creationId xmlns:a16="http://schemas.microsoft.com/office/drawing/2014/main" id="{EA5DA2EE-60AD-41D0-96B0-DDF02E0AE545}"/>
              </a:ext>
            </a:extLst>
          </p:cNvPr>
          <p:cNvSpPr>
            <a:spLocks noGrp="1"/>
          </p:cNvSpPr>
          <p:nvPr>
            <p:ph type="body" sz="quarter" idx="10" hasCustomPrompt="1"/>
          </p:nvPr>
        </p:nvSpPr>
        <p:spPr>
          <a:xfrm>
            <a:off x="2166416" y="6290837"/>
            <a:ext cx="7060052" cy="516091"/>
          </a:xfrm>
          <a:prstGeom prst="rect">
            <a:avLst/>
          </a:prstGeom>
        </p:spPr>
        <p:txBody>
          <a:bodyPr lIns="90000" tIns="18000" bIns="36000" anchor="b" anchorCtr="0">
            <a:noAutofit/>
          </a:bodyPr>
          <a:lstStyle>
            <a:lvl1pPr marL="0" indent="0">
              <a:lnSpc>
                <a:spcPct val="100000"/>
              </a:lnSpc>
              <a:spcBef>
                <a:spcPts val="0"/>
              </a:spcBef>
              <a:buFontTx/>
              <a:buNone/>
              <a:defRPr sz="1347" b="1" strike="noStrike" cap="all" spc="135" baseline="0">
                <a:solidFill>
                  <a:schemeClr val="bg1"/>
                </a:solidFill>
              </a:defRPr>
            </a:lvl1pPr>
          </a:lstStyle>
          <a:p>
            <a:pPr lvl="0"/>
            <a:r>
              <a:rPr lang="sv-SE"/>
              <a:t>presented by &lt;name nameson&gt;</a:t>
            </a:r>
          </a:p>
        </p:txBody>
      </p:sp>
      <p:sp>
        <p:nvSpPr>
          <p:cNvPr id="10" name="Platshållare för datum 3">
            <a:extLst>
              <a:ext uri="{FF2B5EF4-FFF2-40B4-BE49-F238E27FC236}">
                <a16:creationId xmlns:a16="http://schemas.microsoft.com/office/drawing/2014/main" id="{5CE429DE-35D4-F144-9881-2C3DD8ABB666}"/>
              </a:ext>
            </a:extLst>
          </p:cNvPr>
          <p:cNvSpPr>
            <a:spLocks noGrp="1"/>
          </p:cNvSpPr>
          <p:nvPr>
            <p:ph type="dt" sz="half" idx="10"/>
          </p:nvPr>
        </p:nvSpPr>
        <p:spPr>
          <a:xfrm>
            <a:off x="2166416" y="6841812"/>
            <a:ext cx="1392808" cy="409751"/>
          </a:xfrm>
        </p:spPr>
        <p:txBody>
          <a:bodyPr/>
          <a:lstStyle>
            <a:lvl1pPr>
              <a:defRPr sz="1347">
                <a:latin typeface="Segoe UI Light" panose="020B0502040204020203" pitchFamily="34" charset="0"/>
                <a:cs typeface="Segoe UI Light" panose="020B0502040204020203" pitchFamily="34" charset="0"/>
              </a:defRPr>
            </a:lvl1pPr>
          </a:lstStyle>
          <a:p>
            <a:r>
              <a:rPr lang="en-US"/>
              <a:t>2023-06-30</a:t>
            </a:r>
            <a:endParaRPr lang="sv-SE"/>
          </a:p>
        </p:txBody>
      </p:sp>
    </p:spTree>
    <p:extLst>
      <p:ext uri="{BB962C8B-B14F-4D97-AF65-F5344CB8AC3E}">
        <p14:creationId xmlns:p14="http://schemas.microsoft.com/office/powerpoint/2010/main" val="3463754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mage. Full width">
    <p:spTree>
      <p:nvGrpSpPr>
        <p:cNvPr id="1" name=""/>
        <p:cNvGrpSpPr/>
        <p:nvPr/>
      </p:nvGrpSpPr>
      <p:grpSpPr>
        <a:xfrm>
          <a:off x="0" y="0"/>
          <a:ext cx="0" cy="0"/>
          <a:chOff x="0" y="0"/>
          <a:chExt cx="0" cy="0"/>
        </a:xfrm>
      </p:grpSpPr>
      <p:sp>
        <p:nvSpPr>
          <p:cNvPr id="13" name="Platshållare för bild 12">
            <a:extLst>
              <a:ext uri="{FF2B5EF4-FFF2-40B4-BE49-F238E27FC236}">
                <a16:creationId xmlns:a16="http://schemas.microsoft.com/office/drawing/2014/main" id="{4FD00856-A3E1-48A7-B9CD-D7B89BD6A06C}"/>
              </a:ext>
            </a:extLst>
          </p:cNvPr>
          <p:cNvSpPr>
            <a:spLocks noGrp="1"/>
          </p:cNvSpPr>
          <p:nvPr>
            <p:ph type="pic" sz="quarter" idx="12" hasCustomPrompt="1"/>
          </p:nvPr>
        </p:nvSpPr>
        <p:spPr>
          <a:xfrm>
            <a:off x="0" y="0"/>
            <a:ext cx="13682663" cy="7696200"/>
          </a:xfrm>
          <a:solidFill>
            <a:schemeClr val="bg1">
              <a:lumMod val="85000"/>
            </a:schemeClr>
          </a:solidFill>
        </p:spPr>
        <p:txBody>
          <a:bodyPr>
            <a:normAutofit/>
          </a:bodyPr>
          <a:lstStyle>
            <a:lvl1pPr algn="ctr">
              <a:defRPr sz="898"/>
            </a:lvl1pPr>
          </a:lstStyle>
          <a:p>
            <a:r>
              <a:rPr lang="sv-SE"/>
              <a:t>INSERT IMAGE</a:t>
            </a:r>
          </a:p>
        </p:txBody>
      </p:sp>
      <p:sp>
        <p:nvSpPr>
          <p:cNvPr id="9" name="Platshållare för text 8">
            <a:extLst>
              <a:ext uri="{FF2B5EF4-FFF2-40B4-BE49-F238E27FC236}">
                <a16:creationId xmlns:a16="http://schemas.microsoft.com/office/drawing/2014/main" id="{A8D8C0FE-DA05-418D-9F18-A5A81125AD3F}"/>
              </a:ext>
            </a:extLst>
          </p:cNvPr>
          <p:cNvSpPr>
            <a:spLocks noGrp="1"/>
          </p:cNvSpPr>
          <p:nvPr>
            <p:ph type="body" sz="quarter" idx="11"/>
          </p:nvPr>
        </p:nvSpPr>
        <p:spPr>
          <a:xfrm>
            <a:off x="12260316" y="468464"/>
            <a:ext cx="929236" cy="896880"/>
          </a:xfrm>
          <a:blipFill>
            <a:blip r:embed="rId2" cstate="print">
              <a:extLst>
                <a:ext uri="{28A0092B-C50C-407E-A947-70E740481C1C}">
                  <a14:useLocalDpi xmlns:a14="http://schemas.microsoft.com/office/drawing/2010/main"/>
                </a:ext>
              </a:extLst>
            </a:blip>
            <a:stretch>
              <a:fillRect/>
            </a:stretch>
          </a:blipFill>
        </p:spPr>
        <p:txBody>
          <a:bodyPr>
            <a:normAutofit/>
          </a:bodyPr>
          <a:lstStyle>
            <a:lvl1pPr marL="0" indent="0">
              <a:buFontTx/>
              <a:buNone/>
              <a:defRPr sz="112">
                <a:noFill/>
              </a:defRPr>
            </a:lvl1pPr>
          </a:lstStyle>
          <a:p>
            <a:pPr lvl="0"/>
            <a:r>
              <a:rPr lang="en-US"/>
              <a:t>Edit Master text styles</a:t>
            </a:r>
          </a:p>
        </p:txBody>
      </p:sp>
      <p:sp>
        <p:nvSpPr>
          <p:cNvPr id="5" name="Rubrik 1">
            <a:extLst>
              <a:ext uri="{FF2B5EF4-FFF2-40B4-BE49-F238E27FC236}">
                <a16:creationId xmlns:a16="http://schemas.microsoft.com/office/drawing/2014/main" id="{8F5BB748-C0D0-CB4F-BA93-7488E4BA7050}"/>
              </a:ext>
            </a:extLst>
          </p:cNvPr>
          <p:cNvSpPr>
            <a:spLocks noGrp="1"/>
          </p:cNvSpPr>
          <p:nvPr>
            <p:ph type="title" hasCustomPrompt="1"/>
          </p:nvPr>
        </p:nvSpPr>
        <p:spPr>
          <a:xfrm>
            <a:off x="999887" y="297808"/>
            <a:ext cx="10888702" cy="737680"/>
          </a:xfrm>
        </p:spPr>
        <p:txBody>
          <a:bodyPr lIns="90000" bIns="18000"/>
          <a:lstStyle>
            <a:lvl1pPr>
              <a:defRPr>
                <a:solidFill>
                  <a:schemeClr val="bg1"/>
                </a:solidFill>
              </a:defRPr>
            </a:lvl1pPr>
          </a:lstStyle>
          <a:p>
            <a:r>
              <a:rPr lang="sv-SE" dirty="0"/>
              <a:t>Image </a:t>
            </a:r>
            <a:r>
              <a:rPr lang="sv-SE" dirty="0" err="1"/>
              <a:t>title</a:t>
            </a:r>
            <a:endParaRPr lang="sv-SE" dirty="0"/>
          </a:p>
        </p:txBody>
      </p:sp>
      <p:cxnSp>
        <p:nvCxnSpPr>
          <p:cNvPr id="2" name="Rak 71">
            <a:extLst>
              <a:ext uri="{FF2B5EF4-FFF2-40B4-BE49-F238E27FC236}">
                <a16:creationId xmlns:a16="http://schemas.microsoft.com/office/drawing/2014/main" id="{820F6F9F-EB2F-29CB-23EC-F542085C030B}"/>
              </a:ext>
            </a:extLst>
          </p:cNvPr>
          <p:cNvCxnSpPr>
            <a:cxnSpLocks/>
          </p:cNvCxnSpPr>
          <p:nvPr userDrawn="1"/>
        </p:nvCxnSpPr>
        <p:spPr>
          <a:xfrm>
            <a:off x="546333" y="297808"/>
            <a:ext cx="10372" cy="948583"/>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Rak 71">
            <a:extLst>
              <a:ext uri="{FF2B5EF4-FFF2-40B4-BE49-F238E27FC236}">
                <a16:creationId xmlns:a16="http://schemas.microsoft.com/office/drawing/2014/main" id="{83DCAE1B-7D89-79F7-0F41-5607193324D7}"/>
              </a:ext>
            </a:extLst>
          </p:cNvPr>
          <p:cNvCxnSpPr>
            <a:cxnSpLocks/>
          </p:cNvCxnSpPr>
          <p:nvPr userDrawn="1"/>
        </p:nvCxnSpPr>
        <p:spPr>
          <a:xfrm>
            <a:off x="546332" y="309084"/>
            <a:ext cx="0" cy="12400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6874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 columns">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4C1ADE6-C058-9C40-B135-034EB97B437C}"/>
              </a:ext>
            </a:extLst>
          </p:cNvPr>
          <p:cNvSpPr>
            <a:spLocks noGrp="1"/>
          </p:cNvSpPr>
          <p:nvPr>
            <p:ph type="title" hasCustomPrompt="1"/>
          </p:nvPr>
        </p:nvSpPr>
        <p:spPr>
          <a:xfrm>
            <a:off x="1001838" y="297808"/>
            <a:ext cx="11018145" cy="737680"/>
          </a:xfrm>
        </p:spPr>
        <p:txBody>
          <a:bodyPr lIns="90000" bIns="18000"/>
          <a:lstStyle>
            <a:lvl1pPr>
              <a:defRPr/>
            </a:lvl1pPr>
          </a:lstStyle>
          <a:p>
            <a:r>
              <a:rPr lang="sv-SE" dirty="0" err="1"/>
              <a:t>Headline</a:t>
            </a:r>
            <a:endParaRPr lang="sv-SE" dirty="0"/>
          </a:p>
        </p:txBody>
      </p:sp>
      <p:sp>
        <p:nvSpPr>
          <p:cNvPr id="5" name="Platshållare för sidfot 4">
            <a:extLst>
              <a:ext uri="{FF2B5EF4-FFF2-40B4-BE49-F238E27FC236}">
                <a16:creationId xmlns:a16="http://schemas.microsoft.com/office/drawing/2014/main" id="{3A0D4D5C-5B1B-1441-A13B-8613512E59E2}"/>
              </a:ext>
            </a:extLst>
          </p:cNvPr>
          <p:cNvSpPr>
            <a:spLocks noGrp="1"/>
          </p:cNvSpPr>
          <p:nvPr>
            <p:ph type="ftr" sz="quarter" idx="11"/>
          </p:nvPr>
        </p:nvSpPr>
        <p:spPr>
          <a:xfrm>
            <a:off x="2304285" y="7266694"/>
            <a:ext cx="4848691" cy="409751"/>
          </a:xfrm>
        </p:spPr>
        <p:txBody>
          <a:bodyPr/>
          <a:lstStyle/>
          <a:p>
            <a:r>
              <a:rPr lang="en-GB"/>
              <a:t>MONTHLY PROJECT UPDATE - JUNE 2023</a:t>
            </a:r>
            <a:endParaRPr lang="sv-SE"/>
          </a:p>
        </p:txBody>
      </p:sp>
      <p:sp>
        <p:nvSpPr>
          <p:cNvPr id="6" name="Platshållare för bildnummer 5">
            <a:extLst>
              <a:ext uri="{FF2B5EF4-FFF2-40B4-BE49-F238E27FC236}">
                <a16:creationId xmlns:a16="http://schemas.microsoft.com/office/drawing/2014/main" id="{184FAE50-4669-D540-A55E-354FF0C59458}"/>
              </a:ext>
            </a:extLst>
          </p:cNvPr>
          <p:cNvSpPr>
            <a:spLocks noGrp="1"/>
          </p:cNvSpPr>
          <p:nvPr>
            <p:ph type="sldNum" sz="quarter" idx="12"/>
          </p:nvPr>
        </p:nvSpPr>
        <p:spPr>
          <a:xfrm>
            <a:off x="9803318" y="7266694"/>
            <a:ext cx="3078600" cy="409751"/>
          </a:xfrm>
        </p:spPr>
        <p:txBody>
          <a:bodyPr/>
          <a:lstStyle/>
          <a:p>
            <a:fld id="{F7283078-D760-1647-8B80-66BA8B52336D}" type="slidenum">
              <a:rPr lang="sv-SE" smtClean="0"/>
              <a:t>‹#›</a:t>
            </a:fld>
            <a:endParaRPr lang="sv-SE"/>
          </a:p>
        </p:txBody>
      </p:sp>
      <p:sp>
        <p:nvSpPr>
          <p:cNvPr id="9" name="Platshållare för innehåll 2">
            <a:extLst>
              <a:ext uri="{FF2B5EF4-FFF2-40B4-BE49-F238E27FC236}">
                <a16:creationId xmlns:a16="http://schemas.microsoft.com/office/drawing/2014/main" id="{590CF35B-F516-4A5B-A8AB-7A0A283629E9}"/>
              </a:ext>
            </a:extLst>
          </p:cNvPr>
          <p:cNvSpPr>
            <a:spLocks noGrp="1"/>
          </p:cNvSpPr>
          <p:nvPr>
            <p:ph idx="1"/>
          </p:nvPr>
        </p:nvSpPr>
        <p:spPr>
          <a:xfrm>
            <a:off x="991392" y="1753361"/>
            <a:ext cx="5878446" cy="5350825"/>
          </a:xfrm>
        </p:spPr>
        <p:txBody>
          <a:bodyPr lIns="0" rIns="18000"/>
          <a:lstStyle>
            <a:lvl1pPr>
              <a:lnSpc>
                <a:spcPct val="100000"/>
              </a:lnSpc>
              <a:defRPr/>
            </a:lvl1pPr>
            <a:lvl2pPr marL="402617" indent="-242283">
              <a:lnSpc>
                <a:spcPct val="100000"/>
              </a:lnSpc>
              <a:tabLst/>
              <a:defRPr/>
            </a:lvl2pPr>
            <a:lvl3pPr marL="504163" indent="-220905">
              <a:lnSpc>
                <a:spcPct val="100000"/>
              </a:lnSpc>
              <a:tabLst/>
              <a:defRPr/>
            </a:lvl3pPr>
            <a:lvl4pPr marL="607490" indent="-201996">
              <a:lnSpc>
                <a:spcPct val="100000"/>
              </a:lnSpc>
              <a:tabLst/>
              <a:defRPr/>
            </a:lvl4pPr>
            <a:lvl5pPr marL="706986" indent="-181796">
              <a:lnSpc>
                <a:spcPct val="100000"/>
              </a:lnSpc>
              <a:tabLs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sv-SE" dirty="0"/>
          </a:p>
        </p:txBody>
      </p:sp>
      <p:sp>
        <p:nvSpPr>
          <p:cNvPr id="12" name="Platshållare för innehåll 2">
            <a:extLst>
              <a:ext uri="{FF2B5EF4-FFF2-40B4-BE49-F238E27FC236}">
                <a16:creationId xmlns:a16="http://schemas.microsoft.com/office/drawing/2014/main" id="{BA21051E-3C35-41FB-8E6B-797DB8F26971}"/>
              </a:ext>
            </a:extLst>
          </p:cNvPr>
          <p:cNvSpPr>
            <a:spLocks noGrp="1"/>
          </p:cNvSpPr>
          <p:nvPr>
            <p:ph idx="13"/>
          </p:nvPr>
        </p:nvSpPr>
        <p:spPr>
          <a:xfrm>
            <a:off x="7047733" y="1753361"/>
            <a:ext cx="5878446" cy="5350825"/>
          </a:xfrm>
        </p:spPr>
        <p:txBody>
          <a:bodyPr lIns="0" rIns="18000"/>
          <a:lstStyle>
            <a:lvl1pPr>
              <a:lnSpc>
                <a:spcPct val="100000"/>
              </a:lnSpc>
              <a:defRPr/>
            </a:lvl1pPr>
            <a:lvl2pPr marL="403992" indent="-242395">
              <a:lnSpc>
                <a:spcPct val="100000"/>
              </a:lnSpc>
              <a:tabLst/>
              <a:defRPr/>
            </a:lvl2pPr>
            <a:lvl3pPr marL="504990" indent="-222196">
              <a:lnSpc>
                <a:spcPct val="100000"/>
              </a:lnSpc>
              <a:tabLst/>
              <a:defRPr/>
            </a:lvl3pPr>
            <a:lvl4pPr marL="605988" indent="-201996">
              <a:lnSpc>
                <a:spcPct val="100000"/>
              </a:lnSpc>
              <a:tabLst/>
              <a:defRPr/>
            </a:lvl4pPr>
            <a:lvl5pPr marL="705471" indent="-181796">
              <a:lnSpc>
                <a:spcPct val="100000"/>
              </a:lnSpc>
              <a:tabLs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sv-SE" dirty="0"/>
          </a:p>
        </p:txBody>
      </p:sp>
      <p:sp>
        <p:nvSpPr>
          <p:cNvPr id="14" name="Platshållare för text 13">
            <a:extLst>
              <a:ext uri="{FF2B5EF4-FFF2-40B4-BE49-F238E27FC236}">
                <a16:creationId xmlns:a16="http://schemas.microsoft.com/office/drawing/2014/main" id="{DD16215C-7D16-4D0F-BA5D-E02EED6FB2D9}"/>
              </a:ext>
            </a:extLst>
          </p:cNvPr>
          <p:cNvSpPr>
            <a:spLocks noGrp="1"/>
          </p:cNvSpPr>
          <p:nvPr>
            <p:ph type="body" sz="quarter" idx="14" hasCustomPrompt="1"/>
          </p:nvPr>
        </p:nvSpPr>
        <p:spPr>
          <a:xfrm>
            <a:off x="1001838" y="1044818"/>
            <a:ext cx="11018145" cy="569052"/>
          </a:xfrm>
        </p:spPr>
        <p:txBody>
          <a:bodyPr lIns="90000" tIns="18000">
            <a:noAutofit/>
          </a:bodyPr>
          <a:lstStyle>
            <a:lvl1pPr marL="0" indent="0">
              <a:spcBef>
                <a:spcPts val="0"/>
              </a:spcBef>
              <a:buFontTx/>
              <a:buNone/>
              <a:defRPr sz="2469">
                <a:solidFill>
                  <a:schemeClr val="accent1"/>
                </a:solidFill>
              </a:defRPr>
            </a:lvl1pPr>
            <a:lvl2pPr marL="92638" indent="0">
              <a:buNone/>
              <a:defRPr/>
            </a:lvl2pPr>
          </a:lstStyle>
          <a:p>
            <a:pPr lvl="0"/>
            <a:r>
              <a:rPr lang="sv-SE"/>
              <a:t>Sub-headline</a:t>
            </a:r>
          </a:p>
        </p:txBody>
      </p:sp>
      <p:pic>
        <p:nvPicPr>
          <p:cNvPr id="16" name="Bildobjekt 15">
            <a:extLst>
              <a:ext uri="{FF2B5EF4-FFF2-40B4-BE49-F238E27FC236}">
                <a16:creationId xmlns:a16="http://schemas.microsoft.com/office/drawing/2014/main" id="{E327627C-4BB8-4965-8107-0E7E741F830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12260316" y="468464"/>
            <a:ext cx="927434" cy="897890"/>
          </a:xfrm>
          <a:prstGeom prst="rect">
            <a:avLst/>
          </a:prstGeom>
        </p:spPr>
      </p:pic>
      <p:sp>
        <p:nvSpPr>
          <p:cNvPr id="11" name="Platshållare för datum 3">
            <a:extLst>
              <a:ext uri="{FF2B5EF4-FFF2-40B4-BE49-F238E27FC236}">
                <a16:creationId xmlns:a16="http://schemas.microsoft.com/office/drawing/2014/main" id="{154C1432-4F85-1F42-8016-9B83B89CC804}"/>
              </a:ext>
            </a:extLst>
          </p:cNvPr>
          <p:cNvSpPr>
            <a:spLocks noGrp="1"/>
          </p:cNvSpPr>
          <p:nvPr>
            <p:ph type="dt" sz="half" idx="10"/>
          </p:nvPr>
        </p:nvSpPr>
        <p:spPr>
          <a:xfrm>
            <a:off x="1341834" y="7266694"/>
            <a:ext cx="934463" cy="409751"/>
          </a:xfrm>
        </p:spPr>
        <p:txBody>
          <a:bodyPr/>
          <a:lstStyle/>
          <a:p>
            <a:r>
              <a:rPr lang="en-US"/>
              <a:t>2023-06-30</a:t>
            </a:r>
            <a:endParaRPr lang="sv-SE"/>
          </a:p>
        </p:txBody>
      </p:sp>
      <p:cxnSp>
        <p:nvCxnSpPr>
          <p:cNvPr id="4" name="Rak 71">
            <a:extLst>
              <a:ext uri="{FF2B5EF4-FFF2-40B4-BE49-F238E27FC236}">
                <a16:creationId xmlns:a16="http://schemas.microsoft.com/office/drawing/2014/main" id="{7B98440F-C37E-51E9-D8E1-762C411B7B95}"/>
              </a:ext>
            </a:extLst>
          </p:cNvPr>
          <p:cNvCxnSpPr>
            <a:cxnSpLocks/>
          </p:cNvCxnSpPr>
          <p:nvPr userDrawn="1"/>
        </p:nvCxnSpPr>
        <p:spPr>
          <a:xfrm>
            <a:off x="546332" y="309084"/>
            <a:ext cx="0" cy="124003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961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81532B06-EA3A-AA45-A1FA-C8E1873FD090}"/>
              </a:ext>
            </a:extLst>
          </p:cNvPr>
          <p:cNvSpPr>
            <a:spLocks noGrp="1"/>
          </p:cNvSpPr>
          <p:nvPr>
            <p:ph type="title"/>
          </p:nvPr>
        </p:nvSpPr>
        <p:spPr>
          <a:xfrm>
            <a:off x="1238655" y="316465"/>
            <a:ext cx="10637275" cy="737682"/>
          </a:xfrm>
          <a:prstGeom prst="rect">
            <a:avLst/>
          </a:prstGeom>
        </p:spPr>
        <p:txBody>
          <a:bodyPr vert="horz" lIns="90000" tIns="45720" rIns="91440" bIns="45720" rtlCol="0" anchor="t" anchorCtr="0">
            <a:noAutofit/>
          </a:bodyPr>
          <a:lstStyle/>
          <a:p>
            <a:r>
              <a:rPr lang="sv-SE"/>
              <a:t>Klicka här för att ändra mall för rubrikformat</a:t>
            </a:r>
          </a:p>
        </p:txBody>
      </p:sp>
      <p:sp>
        <p:nvSpPr>
          <p:cNvPr id="4" name="Platshållare för datum 3">
            <a:extLst>
              <a:ext uri="{FF2B5EF4-FFF2-40B4-BE49-F238E27FC236}">
                <a16:creationId xmlns:a16="http://schemas.microsoft.com/office/drawing/2014/main" id="{66E4D6F2-5CFB-9D4E-AED8-120937FE2576}"/>
              </a:ext>
            </a:extLst>
          </p:cNvPr>
          <p:cNvSpPr>
            <a:spLocks noGrp="1"/>
          </p:cNvSpPr>
          <p:nvPr>
            <p:ph type="dt" sz="half" idx="2"/>
          </p:nvPr>
        </p:nvSpPr>
        <p:spPr>
          <a:xfrm>
            <a:off x="1341834" y="7276023"/>
            <a:ext cx="934463" cy="409751"/>
          </a:xfrm>
          <a:prstGeom prst="rect">
            <a:avLst/>
          </a:prstGeom>
        </p:spPr>
        <p:txBody>
          <a:bodyPr vert="horz" lIns="91440" tIns="45720" rIns="91440" bIns="45720" rtlCol="0" anchor="ctr"/>
          <a:lstStyle>
            <a:lvl1pPr algn="l">
              <a:defRPr sz="898" spc="90" baseline="0">
                <a:solidFill>
                  <a:srgbClr val="CCCCCC"/>
                </a:solidFill>
              </a:defRPr>
            </a:lvl1pPr>
          </a:lstStyle>
          <a:p>
            <a:fld id="{EF817E63-5445-5345-A2FE-CD3AD881EBA9}" type="datetime1">
              <a:rPr lang="sv-SE" smtClean="0"/>
              <a:t>2026-04-09</a:t>
            </a:fld>
            <a:endParaRPr lang="sv-SE"/>
          </a:p>
        </p:txBody>
      </p:sp>
      <p:sp>
        <p:nvSpPr>
          <p:cNvPr id="5" name="Platshållare för sidfot 4">
            <a:extLst>
              <a:ext uri="{FF2B5EF4-FFF2-40B4-BE49-F238E27FC236}">
                <a16:creationId xmlns:a16="http://schemas.microsoft.com/office/drawing/2014/main" id="{515FD9D7-4C35-3343-B008-A413FF500A93}"/>
              </a:ext>
            </a:extLst>
          </p:cNvPr>
          <p:cNvSpPr>
            <a:spLocks noGrp="1"/>
          </p:cNvSpPr>
          <p:nvPr>
            <p:ph type="ftr" sz="quarter" idx="3"/>
          </p:nvPr>
        </p:nvSpPr>
        <p:spPr>
          <a:xfrm>
            <a:off x="2304285" y="7276023"/>
            <a:ext cx="4617899" cy="409751"/>
          </a:xfrm>
          <a:prstGeom prst="rect">
            <a:avLst/>
          </a:prstGeom>
        </p:spPr>
        <p:txBody>
          <a:bodyPr vert="horz" lIns="91440" tIns="45720" rIns="91440" bIns="45720" rtlCol="0" anchor="ctr"/>
          <a:lstStyle>
            <a:lvl1pPr algn="l">
              <a:defRPr sz="898" cap="all" spc="90" baseline="0">
                <a:solidFill>
                  <a:srgbClr val="CCCCCC"/>
                </a:solidFill>
              </a:defRPr>
            </a:lvl1pPr>
          </a:lstStyle>
          <a:p>
            <a:r>
              <a:rPr lang="en-GB"/>
              <a:t>MONTHLY PROJECT UPDATE - february 2026</a:t>
            </a:r>
            <a:endParaRPr lang="sv-SE"/>
          </a:p>
        </p:txBody>
      </p:sp>
      <p:sp>
        <p:nvSpPr>
          <p:cNvPr id="6" name="Platshållare för bildnummer 5">
            <a:extLst>
              <a:ext uri="{FF2B5EF4-FFF2-40B4-BE49-F238E27FC236}">
                <a16:creationId xmlns:a16="http://schemas.microsoft.com/office/drawing/2014/main" id="{AF6B396D-270A-E047-8DAD-6D51B53CAD64}"/>
              </a:ext>
            </a:extLst>
          </p:cNvPr>
          <p:cNvSpPr>
            <a:spLocks noGrp="1"/>
          </p:cNvSpPr>
          <p:nvPr>
            <p:ph type="sldNum" sz="quarter" idx="4"/>
          </p:nvPr>
        </p:nvSpPr>
        <p:spPr>
          <a:xfrm>
            <a:off x="9803318" y="7276023"/>
            <a:ext cx="3078600" cy="409751"/>
          </a:xfrm>
          <a:prstGeom prst="rect">
            <a:avLst/>
          </a:prstGeom>
        </p:spPr>
        <p:txBody>
          <a:bodyPr vert="horz" lIns="91440" tIns="45720" rIns="91440" bIns="45720" rtlCol="0" anchor="ctr"/>
          <a:lstStyle>
            <a:lvl1pPr algn="r">
              <a:defRPr sz="898" b="1">
                <a:solidFill>
                  <a:schemeClr val="accent1"/>
                </a:solidFill>
              </a:defRPr>
            </a:lvl1pPr>
          </a:lstStyle>
          <a:p>
            <a:fld id="{F7283078-D760-1647-8B80-66BA8B52336D}" type="slidenum">
              <a:rPr lang="sv-SE" smtClean="0"/>
              <a:pPr/>
              <a:t>‹#›</a:t>
            </a:fld>
            <a:endParaRPr lang="sv-SE"/>
          </a:p>
        </p:txBody>
      </p:sp>
      <p:sp>
        <p:nvSpPr>
          <p:cNvPr id="11" name="Platshållare för text 2">
            <a:extLst>
              <a:ext uri="{FF2B5EF4-FFF2-40B4-BE49-F238E27FC236}">
                <a16:creationId xmlns:a16="http://schemas.microsoft.com/office/drawing/2014/main" id="{CD0A89FF-22DC-4B6A-B9ED-60B2F32ED89E}"/>
              </a:ext>
            </a:extLst>
          </p:cNvPr>
          <p:cNvSpPr>
            <a:spLocks noGrp="1"/>
          </p:cNvSpPr>
          <p:nvPr>
            <p:ph type="body" idx="1"/>
          </p:nvPr>
        </p:nvSpPr>
        <p:spPr>
          <a:xfrm>
            <a:off x="1229884" y="1752760"/>
            <a:ext cx="10730007" cy="5123390"/>
          </a:xfrm>
          <a:prstGeom prst="rect">
            <a:avLst/>
          </a:prstGeom>
        </p:spPr>
        <p:txBody>
          <a:bodyPr vert="horz" lIns="0" tIns="45720" rIns="91440" bIns="45720" rtlCol="0">
            <a:noAutofit/>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Tree>
    <p:extLst>
      <p:ext uri="{BB962C8B-B14F-4D97-AF65-F5344CB8AC3E}">
        <p14:creationId xmlns:p14="http://schemas.microsoft.com/office/powerpoint/2010/main" val="276387572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88"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7" r:id="rId19"/>
    <p:sldLayoutId id="2147483689" r:id="rId20"/>
    <p:sldLayoutId id="2147483690" r:id="rId21"/>
    <p:sldLayoutId id="2147483691" r:id="rId22"/>
    <p:sldLayoutId id="2147483692" r:id="rId23"/>
    <p:sldLayoutId id="2147483693" r:id="rId24"/>
    <p:sldLayoutId id="2147483694" r:id="rId2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p:txStyles>
    <p:titleStyle>
      <a:lvl1pPr algn="l" defTabSz="1026140" rtl="0" eaLnBrk="1" latinLnBrk="0" hangingPunct="1">
        <a:lnSpc>
          <a:spcPct val="90000"/>
        </a:lnSpc>
        <a:spcBef>
          <a:spcPct val="0"/>
        </a:spcBef>
        <a:buNone/>
        <a:defRPr sz="4800" kern="1200">
          <a:solidFill>
            <a:srgbClr val="666666"/>
          </a:solidFill>
          <a:latin typeface="Segoe UI Light" panose="020B0502040204020203" pitchFamily="34" charset="0"/>
          <a:ea typeface="+mj-ea"/>
          <a:cs typeface="Segoe UI Light" panose="020B0502040204020203" pitchFamily="34" charset="0"/>
        </a:defRPr>
      </a:lvl1pPr>
    </p:titleStyle>
    <p:bodyStyle>
      <a:lvl1pPr marL="114016" indent="-114016" algn="l" defTabSz="1026140" rtl="0" eaLnBrk="1" latinLnBrk="0" hangingPunct="1">
        <a:lnSpc>
          <a:spcPct val="100000"/>
        </a:lnSpc>
        <a:spcBef>
          <a:spcPts val="1122"/>
        </a:spcBef>
        <a:buClr>
          <a:srgbClr val="666666"/>
        </a:buClr>
        <a:buFont typeface="Segoe UI" panose="020B0502040204020203" pitchFamily="34" charset="0"/>
        <a:buChar char=" "/>
        <a:defRPr sz="2244" kern="1200">
          <a:solidFill>
            <a:srgbClr val="666666"/>
          </a:solidFill>
          <a:latin typeface="Segoe UI Semilight" panose="020B0402040204020203" pitchFamily="34" charset="0"/>
          <a:ea typeface="+mn-ea"/>
          <a:cs typeface="Segoe UI Semilight" panose="020B0402040204020203" pitchFamily="34" charset="0"/>
        </a:defRPr>
      </a:lvl1pPr>
      <a:lvl2pPr marL="354518" indent="-261880" algn="l" defTabSz="1026140" rtl="0" eaLnBrk="1" latinLnBrk="0" hangingPunct="1">
        <a:lnSpc>
          <a:spcPct val="100000"/>
        </a:lnSpc>
        <a:spcBef>
          <a:spcPts val="1122"/>
        </a:spcBef>
        <a:buClr>
          <a:srgbClr val="666666"/>
        </a:buClr>
        <a:buFont typeface="Wingdings" panose="05000000000000000000" pitchFamily="2" charset="2"/>
        <a:buChar char=""/>
        <a:defRPr sz="2244" kern="1200">
          <a:solidFill>
            <a:srgbClr val="666666"/>
          </a:solidFill>
          <a:latin typeface="Segoe UI Semilight" panose="020B0402040204020203" pitchFamily="34" charset="0"/>
          <a:ea typeface="+mn-ea"/>
          <a:cs typeface="Segoe UI Semilight" panose="020B0402040204020203" pitchFamily="34" charset="0"/>
        </a:defRPr>
      </a:lvl2pPr>
      <a:lvl3pPr marL="653808" indent="-281476" algn="l" defTabSz="1026140" rtl="0" eaLnBrk="1" latinLnBrk="0" hangingPunct="1">
        <a:lnSpc>
          <a:spcPct val="100000"/>
        </a:lnSpc>
        <a:spcBef>
          <a:spcPts val="1122"/>
        </a:spcBef>
        <a:buClr>
          <a:srgbClr val="666666"/>
        </a:buClr>
        <a:buFont typeface="Arial" panose="020B0604020202020204" pitchFamily="34" charset="0"/>
        <a:buChar char="−"/>
        <a:defRPr sz="2020" kern="1200">
          <a:solidFill>
            <a:srgbClr val="666666"/>
          </a:solidFill>
          <a:latin typeface="Segoe UI Semilight" panose="020B0402040204020203" pitchFamily="34" charset="0"/>
          <a:ea typeface="+mn-ea"/>
          <a:cs typeface="Segoe UI Semilight" panose="020B0402040204020203" pitchFamily="34" charset="0"/>
        </a:defRPr>
      </a:lvl3pPr>
      <a:lvl4pPr marL="942410" indent="-261880" algn="l" defTabSz="1026140" rtl="0" eaLnBrk="1" latinLnBrk="0" hangingPunct="1">
        <a:lnSpc>
          <a:spcPct val="100000"/>
        </a:lnSpc>
        <a:spcBef>
          <a:spcPts val="1122"/>
        </a:spcBef>
        <a:buClr>
          <a:srgbClr val="666666"/>
        </a:buClr>
        <a:buFont typeface="Arial" panose="020B0604020202020204" pitchFamily="34" charset="0"/>
        <a:buChar char="−"/>
        <a:defRPr sz="1796" kern="1200">
          <a:solidFill>
            <a:srgbClr val="666666"/>
          </a:solidFill>
          <a:latin typeface="Segoe UI Semilight" panose="020B0402040204020203" pitchFamily="34" charset="0"/>
          <a:ea typeface="+mn-ea"/>
          <a:cs typeface="Segoe UI Semilight" panose="020B0402040204020203" pitchFamily="34" charset="0"/>
        </a:defRPr>
      </a:lvl4pPr>
      <a:lvl5pPr marL="1184693" indent="-224468" algn="l" defTabSz="1026140" rtl="0" eaLnBrk="1" latinLnBrk="0" hangingPunct="1">
        <a:lnSpc>
          <a:spcPct val="100000"/>
        </a:lnSpc>
        <a:spcBef>
          <a:spcPts val="1122"/>
        </a:spcBef>
        <a:buClr>
          <a:srgbClr val="666666"/>
        </a:buClr>
        <a:buFont typeface="Arial" panose="020B0604020202020204" pitchFamily="34" charset="0"/>
        <a:buChar char="−"/>
        <a:defRPr sz="1571" kern="1200">
          <a:solidFill>
            <a:srgbClr val="666666"/>
          </a:solidFill>
          <a:latin typeface="Segoe UI Semilight" panose="020B0402040204020203" pitchFamily="34" charset="0"/>
          <a:ea typeface="+mn-ea"/>
          <a:cs typeface="Segoe UI Semilight" panose="020B0402040204020203" pitchFamily="34" charset="0"/>
        </a:defRPr>
      </a:lvl5pPr>
      <a:lvl6pPr marL="2821884" indent="-256535" algn="l" defTabSz="1026140" rtl="0" eaLnBrk="1" latinLnBrk="0" hangingPunct="1">
        <a:lnSpc>
          <a:spcPct val="90000"/>
        </a:lnSpc>
        <a:spcBef>
          <a:spcPts val="561"/>
        </a:spcBef>
        <a:buFont typeface="Arial" panose="020B0604020202020204" pitchFamily="34" charset="0"/>
        <a:buChar char="•"/>
        <a:defRPr sz="2020" kern="1200">
          <a:solidFill>
            <a:schemeClr val="tx1"/>
          </a:solidFill>
          <a:latin typeface="+mn-lt"/>
          <a:ea typeface="+mn-ea"/>
          <a:cs typeface="+mn-cs"/>
        </a:defRPr>
      </a:lvl6pPr>
      <a:lvl7pPr marL="3334954" indent="-256535" algn="l" defTabSz="1026140" rtl="0" eaLnBrk="1" latinLnBrk="0" hangingPunct="1">
        <a:lnSpc>
          <a:spcPct val="90000"/>
        </a:lnSpc>
        <a:spcBef>
          <a:spcPts val="561"/>
        </a:spcBef>
        <a:buFont typeface="Arial" panose="020B0604020202020204" pitchFamily="34" charset="0"/>
        <a:buChar char="•"/>
        <a:defRPr sz="2020" kern="1200">
          <a:solidFill>
            <a:schemeClr val="tx1"/>
          </a:solidFill>
          <a:latin typeface="+mn-lt"/>
          <a:ea typeface="+mn-ea"/>
          <a:cs typeface="+mn-cs"/>
        </a:defRPr>
      </a:lvl7pPr>
      <a:lvl8pPr marL="3848024" indent="-256535" algn="l" defTabSz="1026140" rtl="0" eaLnBrk="1" latinLnBrk="0" hangingPunct="1">
        <a:lnSpc>
          <a:spcPct val="90000"/>
        </a:lnSpc>
        <a:spcBef>
          <a:spcPts val="561"/>
        </a:spcBef>
        <a:buFont typeface="Arial" panose="020B0604020202020204" pitchFamily="34" charset="0"/>
        <a:buChar char="•"/>
        <a:defRPr sz="2020" kern="1200">
          <a:solidFill>
            <a:schemeClr val="tx1"/>
          </a:solidFill>
          <a:latin typeface="+mn-lt"/>
          <a:ea typeface="+mn-ea"/>
          <a:cs typeface="+mn-cs"/>
        </a:defRPr>
      </a:lvl8pPr>
      <a:lvl9pPr marL="4361094" indent="-256535" algn="l" defTabSz="1026140" rtl="0" eaLnBrk="1" latinLnBrk="0" hangingPunct="1">
        <a:lnSpc>
          <a:spcPct val="90000"/>
        </a:lnSpc>
        <a:spcBef>
          <a:spcPts val="561"/>
        </a:spcBef>
        <a:buFont typeface="Arial" panose="020B0604020202020204" pitchFamily="34" charset="0"/>
        <a:buChar char="•"/>
        <a:defRPr sz="2020" kern="1200">
          <a:solidFill>
            <a:schemeClr val="tx1"/>
          </a:solidFill>
          <a:latin typeface="+mn-lt"/>
          <a:ea typeface="+mn-ea"/>
          <a:cs typeface="+mn-cs"/>
        </a:defRPr>
      </a:lvl9pPr>
    </p:bodyStyle>
    <p:otherStyle>
      <a:defPPr>
        <a:defRPr lang="sv-SE"/>
      </a:defPPr>
      <a:lvl1pPr marL="0" algn="l" defTabSz="1026140" rtl="0" eaLnBrk="1" latinLnBrk="0" hangingPunct="1">
        <a:defRPr sz="2020" kern="1200">
          <a:solidFill>
            <a:schemeClr val="tx1"/>
          </a:solidFill>
          <a:latin typeface="+mn-lt"/>
          <a:ea typeface="+mn-ea"/>
          <a:cs typeface="+mn-cs"/>
        </a:defRPr>
      </a:lvl1pPr>
      <a:lvl2pPr marL="513070" algn="l" defTabSz="1026140" rtl="0" eaLnBrk="1" latinLnBrk="0" hangingPunct="1">
        <a:defRPr sz="2020" kern="1200">
          <a:solidFill>
            <a:schemeClr val="tx1"/>
          </a:solidFill>
          <a:latin typeface="+mn-lt"/>
          <a:ea typeface="+mn-ea"/>
          <a:cs typeface="+mn-cs"/>
        </a:defRPr>
      </a:lvl2pPr>
      <a:lvl3pPr marL="1026140" algn="l" defTabSz="1026140" rtl="0" eaLnBrk="1" latinLnBrk="0" hangingPunct="1">
        <a:defRPr sz="2020" kern="1200">
          <a:solidFill>
            <a:schemeClr val="tx1"/>
          </a:solidFill>
          <a:latin typeface="+mn-lt"/>
          <a:ea typeface="+mn-ea"/>
          <a:cs typeface="+mn-cs"/>
        </a:defRPr>
      </a:lvl3pPr>
      <a:lvl4pPr marL="1539210" algn="l" defTabSz="1026140" rtl="0" eaLnBrk="1" latinLnBrk="0" hangingPunct="1">
        <a:defRPr sz="2020" kern="1200">
          <a:solidFill>
            <a:schemeClr val="tx1"/>
          </a:solidFill>
          <a:latin typeface="+mn-lt"/>
          <a:ea typeface="+mn-ea"/>
          <a:cs typeface="+mn-cs"/>
        </a:defRPr>
      </a:lvl4pPr>
      <a:lvl5pPr marL="2052279" algn="l" defTabSz="1026140" rtl="0" eaLnBrk="1" latinLnBrk="0" hangingPunct="1">
        <a:defRPr sz="2020" kern="1200">
          <a:solidFill>
            <a:schemeClr val="tx1"/>
          </a:solidFill>
          <a:latin typeface="+mn-lt"/>
          <a:ea typeface="+mn-ea"/>
          <a:cs typeface="+mn-cs"/>
        </a:defRPr>
      </a:lvl5pPr>
      <a:lvl6pPr marL="2565349" algn="l" defTabSz="1026140" rtl="0" eaLnBrk="1" latinLnBrk="0" hangingPunct="1">
        <a:defRPr sz="2020" kern="1200">
          <a:solidFill>
            <a:schemeClr val="tx1"/>
          </a:solidFill>
          <a:latin typeface="+mn-lt"/>
          <a:ea typeface="+mn-ea"/>
          <a:cs typeface="+mn-cs"/>
        </a:defRPr>
      </a:lvl6pPr>
      <a:lvl7pPr marL="3078419" algn="l" defTabSz="1026140" rtl="0" eaLnBrk="1" latinLnBrk="0" hangingPunct="1">
        <a:defRPr sz="2020" kern="1200">
          <a:solidFill>
            <a:schemeClr val="tx1"/>
          </a:solidFill>
          <a:latin typeface="+mn-lt"/>
          <a:ea typeface="+mn-ea"/>
          <a:cs typeface="+mn-cs"/>
        </a:defRPr>
      </a:lvl7pPr>
      <a:lvl8pPr marL="3591489" algn="l" defTabSz="1026140" rtl="0" eaLnBrk="1" latinLnBrk="0" hangingPunct="1">
        <a:defRPr sz="2020" kern="1200">
          <a:solidFill>
            <a:schemeClr val="tx1"/>
          </a:solidFill>
          <a:latin typeface="+mn-lt"/>
          <a:ea typeface="+mn-ea"/>
          <a:cs typeface="+mn-cs"/>
        </a:defRPr>
      </a:lvl8pPr>
      <a:lvl9pPr marL="4104559" algn="l" defTabSz="1026140" rtl="0" eaLnBrk="1" latinLnBrk="0" hangingPunct="1">
        <a:defRPr sz="20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12.xml"/><Relationship Id="rId5" Type="http://schemas.openxmlformats.org/officeDocument/2006/relationships/image" Target="../media/image12.jpe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17.png"/><Relationship Id="rId2" Type="http://schemas.openxmlformats.org/officeDocument/2006/relationships/image" Target="../media/image13.png"/><Relationship Id="rId1" Type="http://schemas.openxmlformats.org/officeDocument/2006/relationships/slideLayout" Target="../slideLayouts/slideLayout1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microsoft.com/office/2007/relationships/hdphoto" Target="../media/hdphoto3.wdp"/><Relationship Id="rId7" Type="http://schemas.openxmlformats.org/officeDocument/2006/relationships/image" Target="../media/image22.png"/><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6.png"/><Relationship Id="rId1" Type="http://schemas.openxmlformats.org/officeDocument/2006/relationships/slideLayout" Target="../slideLayouts/slideLayout12.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2.xml"/><Relationship Id="rId5" Type="http://schemas.openxmlformats.org/officeDocument/2006/relationships/image" Target="../media/image31.tiff"/><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41.png"/></Relationships>
</file>

<file path=ppt/slides/_rels/slide13.xml.rels><?xml version="1.0" encoding="UTF-8" standalone="yes"?>
<Relationships xmlns="http://schemas.openxmlformats.org/package/2006/relationships"><Relationship Id="rId8" Type="http://schemas.openxmlformats.org/officeDocument/2006/relationships/image" Target="../media/image48.emf"/><Relationship Id="rId3" Type="http://schemas.openxmlformats.org/officeDocument/2006/relationships/image" Target="../media/image43.emf"/><Relationship Id="rId7" Type="http://schemas.openxmlformats.org/officeDocument/2006/relationships/image" Target="../media/image47.emf"/><Relationship Id="rId2" Type="http://schemas.openxmlformats.org/officeDocument/2006/relationships/image" Target="../media/image42.emf"/><Relationship Id="rId1" Type="http://schemas.openxmlformats.org/officeDocument/2006/relationships/slideLayout" Target="../slideLayouts/slideLayout12.xml"/><Relationship Id="rId6" Type="http://schemas.openxmlformats.org/officeDocument/2006/relationships/image" Target="../media/image46.emf"/><Relationship Id="rId5" Type="http://schemas.openxmlformats.org/officeDocument/2006/relationships/image" Target="../media/image45.emf"/><Relationship Id="rId10" Type="http://schemas.openxmlformats.org/officeDocument/2006/relationships/image" Target="../media/image50.jpg"/><Relationship Id="rId4" Type="http://schemas.openxmlformats.org/officeDocument/2006/relationships/image" Target="../media/image44.emf"/><Relationship Id="rId9" Type="http://schemas.openxmlformats.org/officeDocument/2006/relationships/image" Target="../media/image49.emf"/></Relationships>
</file>

<file path=ppt/slides/_rels/slide1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g"/><Relationship Id="rId1" Type="http://schemas.openxmlformats.org/officeDocument/2006/relationships/slideLayout" Target="../slideLayouts/slideLayout12.xml"/><Relationship Id="rId4" Type="http://schemas.openxmlformats.org/officeDocument/2006/relationships/image" Target="../media/image53.jpeg"/></Relationships>
</file>

<file path=ppt/slides/_rels/slide1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6.xml"/><Relationship Id="rId4" Type="http://schemas.openxmlformats.org/officeDocument/2006/relationships/image" Target="../media/image59.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jpeg"/></Relationships>
</file>

<file path=ppt/slides/_rels/slide19.xml.rels><?xml version="1.0" encoding="UTF-8" standalone="yes"?>
<Relationships xmlns="http://schemas.openxmlformats.org/package/2006/relationships"><Relationship Id="rId8" Type="http://schemas.openxmlformats.org/officeDocument/2006/relationships/image" Target="../media/image69.jpeg"/><Relationship Id="rId13" Type="http://schemas.openxmlformats.org/officeDocument/2006/relationships/image" Target="../media/image74.png"/><Relationship Id="rId3" Type="http://schemas.openxmlformats.org/officeDocument/2006/relationships/image" Target="../media/image64.jpeg"/><Relationship Id="rId7" Type="http://schemas.openxmlformats.org/officeDocument/2006/relationships/image" Target="../media/image68.png"/><Relationship Id="rId12" Type="http://schemas.openxmlformats.org/officeDocument/2006/relationships/image" Target="../media/image73.png"/><Relationship Id="rId17" Type="http://schemas.openxmlformats.org/officeDocument/2006/relationships/image" Target="../media/image78.png"/><Relationship Id="rId2" Type="http://schemas.openxmlformats.org/officeDocument/2006/relationships/image" Target="../media/image63.png"/><Relationship Id="rId16" Type="http://schemas.openxmlformats.org/officeDocument/2006/relationships/image" Target="../media/image77.png"/><Relationship Id="rId1" Type="http://schemas.openxmlformats.org/officeDocument/2006/relationships/slideLayout" Target="../slideLayouts/slideLayout12.xml"/><Relationship Id="rId6" Type="http://schemas.openxmlformats.org/officeDocument/2006/relationships/image" Target="../media/image67.png"/><Relationship Id="rId11" Type="http://schemas.openxmlformats.org/officeDocument/2006/relationships/image" Target="../media/image72.png"/><Relationship Id="rId5" Type="http://schemas.openxmlformats.org/officeDocument/2006/relationships/image" Target="../media/image66.png"/><Relationship Id="rId15" Type="http://schemas.openxmlformats.org/officeDocument/2006/relationships/image" Target="../media/image76.png"/><Relationship Id="rId10" Type="http://schemas.openxmlformats.org/officeDocument/2006/relationships/image" Target="../media/image71.png"/><Relationship Id="rId4" Type="http://schemas.openxmlformats.org/officeDocument/2006/relationships/image" Target="../media/image65.png"/><Relationship Id="rId9" Type="http://schemas.openxmlformats.org/officeDocument/2006/relationships/image" Target="../media/image70.png"/><Relationship Id="rId14" Type="http://schemas.openxmlformats.org/officeDocument/2006/relationships/image" Target="../media/image75.png"/></Relationships>
</file>

<file path=ppt/slides/_rels/slide2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2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85.png"/></Relationships>
</file>

<file path=ppt/slides/_rels/slide24.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8" Type="http://schemas.openxmlformats.org/officeDocument/2006/relationships/image" Target="../media/image93.jpeg"/><Relationship Id="rId13" Type="http://schemas.openxmlformats.org/officeDocument/2006/relationships/image" Target="../media/image98.png"/><Relationship Id="rId3" Type="http://schemas.openxmlformats.org/officeDocument/2006/relationships/image" Target="../media/image88.jpeg"/><Relationship Id="rId7" Type="http://schemas.openxmlformats.org/officeDocument/2006/relationships/image" Target="../media/image92.jpeg"/><Relationship Id="rId12" Type="http://schemas.openxmlformats.org/officeDocument/2006/relationships/image" Target="../media/image97.png"/><Relationship Id="rId2" Type="http://schemas.openxmlformats.org/officeDocument/2006/relationships/image" Target="../media/image87.jpeg"/><Relationship Id="rId1" Type="http://schemas.openxmlformats.org/officeDocument/2006/relationships/slideLayout" Target="../slideLayouts/slideLayout12.xml"/><Relationship Id="rId6" Type="http://schemas.openxmlformats.org/officeDocument/2006/relationships/image" Target="../media/image91.jpeg"/><Relationship Id="rId11" Type="http://schemas.openxmlformats.org/officeDocument/2006/relationships/image" Target="../media/image96.png"/><Relationship Id="rId5" Type="http://schemas.openxmlformats.org/officeDocument/2006/relationships/image" Target="../media/image90.jpeg"/><Relationship Id="rId10" Type="http://schemas.openxmlformats.org/officeDocument/2006/relationships/image" Target="../media/image95.png"/><Relationship Id="rId4" Type="http://schemas.openxmlformats.org/officeDocument/2006/relationships/image" Target="../media/image89.jpeg"/><Relationship Id="rId9" Type="http://schemas.openxmlformats.org/officeDocument/2006/relationships/image" Target="../media/image94.png"/><Relationship Id="rId14" Type="http://schemas.openxmlformats.org/officeDocument/2006/relationships/image" Target="../media/image99.png"/></Relationships>
</file>

<file path=ppt/slides/_rels/slide26.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12.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2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17208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F599-1CAD-79B8-C6D1-D558113E4641}"/>
              </a:ext>
            </a:extLst>
          </p:cNvPr>
          <p:cNvSpPr>
            <a:spLocks noGrp="1"/>
          </p:cNvSpPr>
          <p:nvPr>
            <p:ph type="ctrTitle"/>
          </p:nvPr>
        </p:nvSpPr>
        <p:spPr/>
        <p:txBody>
          <a:bodyPr/>
          <a:lstStyle/>
          <a:p>
            <a:r>
              <a:rPr lang="en-GB" dirty="0"/>
              <a:t>European Spallation Source</a:t>
            </a:r>
          </a:p>
        </p:txBody>
      </p:sp>
      <p:sp>
        <p:nvSpPr>
          <p:cNvPr id="3" name="Subtitle 2">
            <a:extLst>
              <a:ext uri="{FF2B5EF4-FFF2-40B4-BE49-F238E27FC236}">
                <a16:creationId xmlns:a16="http://schemas.microsoft.com/office/drawing/2014/main" id="{5E8A1E91-6D1B-FFB3-17BA-58E785CCC326}"/>
              </a:ext>
            </a:extLst>
          </p:cNvPr>
          <p:cNvSpPr>
            <a:spLocks noGrp="1"/>
          </p:cNvSpPr>
          <p:nvPr>
            <p:ph type="subTitle" idx="1"/>
          </p:nvPr>
        </p:nvSpPr>
        <p:spPr>
          <a:xfrm>
            <a:off x="2166416" y="4358031"/>
            <a:ext cx="9696375" cy="1817138"/>
          </a:xfrm>
        </p:spPr>
        <p:txBody>
          <a:bodyPr/>
          <a:lstStyle/>
          <a:p>
            <a:r>
              <a:rPr lang="en-GB" b="1" dirty="0"/>
              <a:t>ESS Facility status and future</a:t>
            </a:r>
            <a:endParaRPr lang="en-GB" dirty="0"/>
          </a:p>
          <a:p>
            <a:r>
              <a:rPr lang="en-GB" dirty="0"/>
              <a:t>ICANS 2026</a:t>
            </a:r>
          </a:p>
          <a:p>
            <a:r>
              <a:rPr lang="en-GB" dirty="0"/>
              <a:t>13 April 2026</a:t>
            </a:r>
          </a:p>
        </p:txBody>
      </p:sp>
      <p:sp>
        <p:nvSpPr>
          <p:cNvPr id="4" name="Text Placeholder 3">
            <a:extLst>
              <a:ext uri="{FF2B5EF4-FFF2-40B4-BE49-F238E27FC236}">
                <a16:creationId xmlns:a16="http://schemas.microsoft.com/office/drawing/2014/main" id="{0201E0D4-CA2F-3468-4DB0-3BCC1F30A7A5}"/>
              </a:ext>
            </a:extLst>
          </p:cNvPr>
          <p:cNvSpPr>
            <a:spLocks noGrp="1"/>
          </p:cNvSpPr>
          <p:nvPr>
            <p:ph type="body" sz="quarter" idx="10"/>
          </p:nvPr>
        </p:nvSpPr>
        <p:spPr/>
        <p:txBody>
          <a:bodyPr/>
          <a:lstStyle/>
          <a:p>
            <a:r>
              <a:rPr lang="en-GB" dirty="0"/>
              <a:t>PRESENTED BY: Helmut Schober</a:t>
            </a:r>
          </a:p>
        </p:txBody>
      </p:sp>
    </p:spTree>
    <p:extLst>
      <p:ext uri="{BB962C8B-B14F-4D97-AF65-F5344CB8AC3E}">
        <p14:creationId xmlns:p14="http://schemas.microsoft.com/office/powerpoint/2010/main" val="1258624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04B1C5-324A-4F37-B549-1C243FC0061F}"/>
              </a:ext>
            </a:extLst>
          </p:cNvPr>
          <p:cNvSpPr/>
          <p:nvPr/>
        </p:nvSpPr>
        <p:spPr>
          <a:xfrm>
            <a:off x="-1" y="1"/>
            <a:ext cx="4317167" cy="7696200"/>
          </a:xfrm>
          <a:prstGeom prst="rect">
            <a:avLst/>
          </a:prstGeom>
          <a:solidFill>
            <a:srgbClr val="0033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br>
              <a:rPr lang="en-GB" dirty="0">
                <a:latin typeface="+mj-lt"/>
              </a:rPr>
            </a:br>
            <a:endParaRPr lang="en-GB" dirty="0">
              <a:latin typeface="+mj-lt"/>
            </a:endParaRPr>
          </a:p>
          <a:p>
            <a:endParaRPr lang="en-GB" dirty="0">
              <a:latin typeface="+mj-lt"/>
            </a:endParaRPr>
          </a:p>
          <a:p>
            <a:endParaRPr lang="en-GB" dirty="0">
              <a:latin typeface="+mj-lt"/>
            </a:endParaRPr>
          </a:p>
          <a:p>
            <a:endParaRPr lang="en-GB" dirty="0">
              <a:latin typeface="+mj-lt"/>
            </a:endParaRPr>
          </a:p>
        </p:txBody>
      </p:sp>
      <p:pic>
        <p:nvPicPr>
          <p:cNvPr id="13" name="Picture 12">
            <a:extLst>
              <a:ext uri="{FF2B5EF4-FFF2-40B4-BE49-F238E27FC236}">
                <a16:creationId xmlns:a16="http://schemas.microsoft.com/office/drawing/2014/main" id="{9545C338-272B-4268-94DD-BCBF71495115}"/>
              </a:ext>
            </a:extLst>
          </p:cNvPr>
          <p:cNvPicPr>
            <a:picLocks noChangeAspect="1"/>
          </p:cNvPicPr>
          <p:nvPr/>
        </p:nvPicPr>
        <p:blipFill>
          <a:blip r:embed="rId2"/>
          <a:stretch>
            <a:fillRect/>
          </a:stretch>
        </p:blipFill>
        <p:spPr>
          <a:xfrm>
            <a:off x="6822884" y="7619"/>
            <a:ext cx="6861696" cy="7688581"/>
          </a:xfrm>
          <a:prstGeom prst="rect">
            <a:avLst/>
          </a:prstGeom>
        </p:spPr>
      </p:pic>
      <p:cxnSp>
        <p:nvCxnSpPr>
          <p:cNvPr id="15" name="Straight Connector 14">
            <a:extLst>
              <a:ext uri="{FF2B5EF4-FFF2-40B4-BE49-F238E27FC236}">
                <a16:creationId xmlns:a16="http://schemas.microsoft.com/office/drawing/2014/main" id="{623C6355-0257-4E89-88FF-235D1A090E15}"/>
              </a:ext>
            </a:extLst>
          </p:cNvPr>
          <p:cNvCxnSpPr>
            <a:cxnSpLocks/>
          </p:cNvCxnSpPr>
          <p:nvPr/>
        </p:nvCxnSpPr>
        <p:spPr>
          <a:xfrm>
            <a:off x="312439" y="2545901"/>
            <a:ext cx="3724957" cy="1"/>
          </a:xfrm>
          <a:prstGeom prst="line">
            <a:avLst/>
          </a:prstGeom>
          <a:noFill/>
          <a:ln w="12700" cap="flat" cmpd="sng" algn="ctr">
            <a:solidFill>
              <a:srgbClr val="FFFFFF"/>
            </a:solidFill>
            <a:prstDash val="solid"/>
            <a:miter lim="800000"/>
          </a:ln>
          <a:effectLst/>
        </p:spPr>
      </p:cxnSp>
      <p:sp>
        <p:nvSpPr>
          <p:cNvPr id="16" name="TextBox 15">
            <a:extLst>
              <a:ext uri="{FF2B5EF4-FFF2-40B4-BE49-F238E27FC236}">
                <a16:creationId xmlns:a16="http://schemas.microsoft.com/office/drawing/2014/main" id="{026608C7-1B1B-42AC-B516-94AA564E9AE5}"/>
              </a:ext>
            </a:extLst>
          </p:cNvPr>
          <p:cNvSpPr txBox="1"/>
          <p:nvPr/>
        </p:nvSpPr>
        <p:spPr>
          <a:xfrm>
            <a:off x="403067" y="402283"/>
            <a:ext cx="3791439" cy="2062103"/>
          </a:xfrm>
          <a:prstGeom prst="rect">
            <a:avLst/>
          </a:prstGeom>
          <a:noFill/>
        </p:spPr>
        <p:txBody>
          <a:bodyPr wrap="square" rtlCol="0">
            <a:spAutoFit/>
          </a:bodyPr>
          <a:lstStyle/>
          <a:p>
            <a:pPr algn="l" rtl="0"/>
            <a:r>
              <a:rPr lang="en-GB" sz="3200" kern="1200" dirty="0">
                <a:solidFill>
                  <a:srgbClr val="FFFFFF"/>
                </a:solidFill>
                <a:latin typeface="Segoe UI Light" panose="020B0502040204020203" pitchFamily="34" charset="0"/>
                <a:ea typeface="+mn-ea"/>
                <a:cs typeface="Segoe UI Light" panose="020B0502040204020203" pitchFamily="34" charset="0"/>
              </a:rPr>
              <a:t>13 European countries joining forces and sharing a common ambition</a:t>
            </a:r>
          </a:p>
        </p:txBody>
      </p:sp>
      <p:sp>
        <p:nvSpPr>
          <p:cNvPr id="17" name="textruta 22">
            <a:extLst>
              <a:ext uri="{FF2B5EF4-FFF2-40B4-BE49-F238E27FC236}">
                <a16:creationId xmlns:a16="http://schemas.microsoft.com/office/drawing/2014/main" id="{1C720595-49A9-424E-AA9C-D12315010F9F}"/>
              </a:ext>
            </a:extLst>
          </p:cNvPr>
          <p:cNvSpPr txBox="1"/>
          <p:nvPr/>
        </p:nvSpPr>
        <p:spPr>
          <a:xfrm>
            <a:off x="434023" y="2812244"/>
            <a:ext cx="3617993" cy="1287212"/>
          </a:xfrm>
          <a:prstGeom prst="rect">
            <a:avLst/>
          </a:prstGeom>
          <a:noFill/>
        </p:spPr>
        <p:txBody>
          <a:bodyPr wrap="square" rtlCol="0">
            <a:spAutoFit/>
          </a:bodyPr>
          <a:lstStyle/>
          <a:p>
            <a:pPr algn="l" rtl="0">
              <a:lnSpc>
                <a:spcPct val="150000"/>
              </a:lnSpc>
            </a:pPr>
            <a:r>
              <a:rPr lang="en-GB" kern="1200" dirty="0">
                <a:solidFill>
                  <a:srgbClr val="FFFFFF"/>
                </a:solidFill>
                <a:latin typeface="Segoe UI Light" panose="020B0502040204020203" pitchFamily="34" charset="0"/>
                <a:ea typeface="+mn-ea"/>
                <a:cs typeface="Segoe UI Light" panose="020B0502040204020203" pitchFamily="34" charset="0"/>
              </a:rPr>
              <a:t>A commitment firmly recognised within the European neutron community.</a:t>
            </a:r>
          </a:p>
        </p:txBody>
      </p:sp>
      <p:sp>
        <p:nvSpPr>
          <p:cNvPr id="20" name="TextBox 19">
            <a:extLst>
              <a:ext uri="{FF2B5EF4-FFF2-40B4-BE49-F238E27FC236}">
                <a16:creationId xmlns:a16="http://schemas.microsoft.com/office/drawing/2014/main" id="{B313C50D-7E3A-4C96-B76D-4FEC8B60D37A}"/>
              </a:ext>
            </a:extLst>
          </p:cNvPr>
          <p:cNvSpPr txBox="1"/>
          <p:nvPr/>
        </p:nvSpPr>
        <p:spPr>
          <a:xfrm>
            <a:off x="4479131" y="402283"/>
            <a:ext cx="2961305" cy="1200329"/>
          </a:xfrm>
          <a:prstGeom prst="rect">
            <a:avLst/>
          </a:prstGeom>
          <a:solidFill>
            <a:srgbClr val="FFFFFF"/>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dirty="0">
                <a:ln>
                  <a:noFill/>
                </a:ln>
                <a:solidFill>
                  <a:srgbClr val="666666"/>
                </a:solidFill>
                <a:effectLst/>
                <a:uLnTx/>
                <a:uFillTx/>
                <a:latin typeface="Segoe UI Light" panose="020B0502040204020203" pitchFamily="34" charset="0"/>
                <a:ea typeface="+mn-ea"/>
                <a:cs typeface="Segoe UI Light" panose="020B0502040204020203" pitchFamily="34" charset="0"/>
              </a:rPr>
              <a:t>A 3 Billion €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kern="1200" dirty="0">
                <a:solidFill>
                  <a:srgbClr val="666666"/>
                </a:solidFill>
                <a:latin typeface="Segoe UI Light" panose="020B0502040204020203" pitchFamily="34" charset="0"/>
                <a:ea typeface="+mn-ea"/>
                <a:cs typeface="Segoe UI Light" panose="020B0502040204020203" pitchFamily="34" charset="0"/>
              </a:rPr>
              <a:t>w</a:t>
            </a:r>
            <a:r>
              <a:rPr kumimoji="0" lang="en-GB" b="0" i="0" u="none" strike="noStrike" kern="1200" cap="none" spc="0" normalizeH="0" baseline="0" dirty="0">
                <a:ln>
                  <a:noFill/>
                </a:ln>
                <a:solidFill>
                  <a:srgbClr val="666666"/>
                </a:solidFill>
                <a:effectLst/>
                <a:uLnTx/>
                <a:uFillTx/>
                <a:latin typeface="Segoe UI Light" panose="020B0502040204020203" pitchFamily="34" charset="0"/>
                <a:ea typeface="+mn-ea"/>
                <a:cs typeface="Segoe UI Light" panose="020B0502040204020203" pitchFamily="34" charset="0"/>
              </a:rPr>
              <a:t>ith an estimated annual operations and development cost of about 180 million €</a:t>
            </a:r>
          </a:p>
        </p:txBody>
      </p:sp>
      <p:sp>
        <p:nvSpPr>
          <p:cNvPr id="2" name="TextBox 1">
            <a:extLst>
              <a:ext uri="{FF2B5EF4-FFF2-40B4-BE49-F238E27FC236}">
                <a16:creationId xmlns:a16="http://schemas.microsoft.com/office/drawing/2014/main" id="{A7CA719B-544C-1D90-C66D-CF3E70768A3D}"/>
              </a:ext>
            </a:extLst>
          </p:cNvPr>
          <p:cNvSpPr txBox="1"/>
          <p:nvPr/>
        </p:nvSpPr>
        <p:spPr>
          <a:xfrm>
            <a:off x="312439" y="6253629"/>
            <a:ext cx="3733800" cy="954107"/>
          </a:xfrm>
          <a:prstGeom prst="rect">
            <a:avLst/>
          </a:prstGeom>
          <a:noFill/>
        </p:spPr>
        <p:txBody>
          <a:bodyPr wrap="square" rtlCol="0">
            <a:spAutoFit/>
          </a:bodyPr>
          <a:lstStyle/>
          <a:p>
            <a:pPr algn="l"/>
            <a:r>
              <a:rPr lang="en-GB" sz="2800" i="1" dirty="0">
                <a:solidFill>
                  <a:schemeClr val="bg2"/>
                </a:solidFill>
                <a:latin typeface="Segoe UI Semilight" panose="020B0402040204020203" pitchFamily="34" charset="0"/>
                <a:cs typeface="Segoe UI Semilight" panose="020B0402040204020203" pitchFamily="34" charset="0"/>
              </a:rPr>
              <a:t>Opening Up the World of Matter and Materials</a:t>
            </a:r>
            <a:endParaRPr lang="en-GB" sz="2800" i="1" dirty="0">
              <a:solidFill>
                <a:schemeClr val="bg2"/>
              </a:solidFill>
            </a:endParaRPr>
          </a:p>
        </p:txBody>
      </p:sp>
    </p:spTree>
    <p:extLst>
      <p:ext uri="{BB962C8B-B14F-4D97-AF65-F5344CB8AC3E}">
        <p14:creationId xmlns:p14="http://schemas.microsoft.com/office/powerpoint/2010/main" val="272962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63140-05F2-4EFB-8E03-B0BFC5FC6C95}"/>
              </a:ext>
            </a:extLst>
          </p:cNvPr>
          <p:cNvSpPr>
            <a:spLocks noGrp="1"/>
          </p:cNvSpPr>
          <p:nvPr>
            <p:ph type="title"/>
          </p:nvPr>
        </p:nvSpPr>
        <p:spPr/>
        <p:txBody>
          <a:bodyPr/>
          <a:lstStyle/>
          <a:p>
            <a:endParaRPr lang="en-GB" dirty="0"/>
          </a:p>
        </p:txBody>
      </p:sp>
      <p:sp>
        <p:nvSpPr>
          <p:cNvPr id="7" name="Text Placeholder 6">
            <a:extLst>
              <a:ext uri="{FF2B5EF4-FFF2-40B4-BE49-F238E27FC236}">
                <a16:creationId xmlns:a16="http://schemas.microsoft.com/office/drawing/2014/main" id="{7DB405BF-E46B-4DED-A5B8-B94BD55F31C3}"/>
              </a:ext>
            </a:extLst>
          </p:cNvPr>
          <p:cNvSpPr>
            <a:spLocks noGrp="1"/>
          </p:cNvSpPr>
          <p:nvPr>
            <p:ph type="body" sz="quarter" idx="14"/>
          </p:nvPr>
        </p:nvSpPr>
        <p:spPr/>
        <p:txBody>
          <a:bodyPr/>
          <a:lstStyle/>
          <a:p>
            <a:endParaRPr lang="en-GB" dirty="0"/>
          </a:p>
        </p:txBody>
      </p:sp>
      <p:pic>
        <p:nvPicPr>
          <p:cNvPr id="22" name="Content Placeholder 5">
            <a:extLst>
              <a:ext uri="{FF2B5EF4-FFF2-40B4-BE49-F238E27FC236}">
                <a16:creationId xmlns:a16="http://schemas.microsoft.com/office/drawing/2014/main" id="{B68AD5FF-E928-411D-9AC8-F9E96F0FE30F}"/>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a:ext>
            </a:extLst>
          </a:blip>
          <a:srcRect t="-5641"/>
          <a:stretch/>
        </p:blipFill>
        <p:spPr>
          <a:xfrm>
            <a:off x="15983" y="-424962"/>
            <a:ext cx="13666680" cy="8121162"/>
          </a:xfrm>
          <a:prstGeom prst="rect">
            <a:avLst/>
          </a:prstGeom>
        </p:spPr>
      </p:pic>
      <p:sp>
        <p:nvSpPr>
          <p:cNvPr id="23" name="Rectangle 22">
            <a:extLst>
              <a:ext uri="{FF2B5EF4-FFF2-40B4-BE49-F238E27FC236}">
                <a16:creationId xmlns:a16="http://schemas.microsoft.com/office/drawing/2014/main" id="{ECCCA104-2363-41A0-90C1-233DA26590B3}"/>
              </a:ext>
            </a:extLst>
          </p:cNvPr>
          <p:cNvSpPr/>
          <p:nvPr/>
        </p:nvSpPr>
        <p:spPr>
          <a:xfrm>
            <a:off x="-1" y="1"/>
            <a:ext cx="4317167" cy="7696200"/>
          </a:xfrm>
          <a:prstGeom prst="rect">
            <a:avLst/>
          </a:prstGeom>
          <a:solidFill>
            <a:srgbClr val="0033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br>
              <a:rPr lang="en-GB" dirty="0">
                <a:latin typeface="+mj-lt"/>
              </a:rPr>
            </a:br>
            <a:endParaRPr lang="en-GB" dirty="0">
              <a:latin typeface="+mj-lt"/>
            </a:endParaRPr>
          </a:p>
          <a:p>
            <a:endParaRPr lang="en-GB" dirty="0">
              <a:latin typeface="+mj-lt"/>
            </a:endParaRPr>
          </a:p>
          <a:p>
            <a:endParaRPr lang="en-GB" dirty="0">
              <a:latin typeface="+mj-lt"/>
            </a:endParaRPr>
          </a:p>
          <a:p>
            <a:endParaRPr lang="en-GB" dirty="0">
              <a:latin typeface="+mj-lt"/>
            </a:endParaRPr>
          </a:p>
        </p:txBody>
      </p:sp>
      <p:sp>
        <p:nvSpPr>
          <p:cNvPr id="24" name="TextBox 23">
            <a:extLst>
              <a:ext uri="{FF2B5EF4-FFF2-40B4-BE49-F238E27FC236}">
                <a16:creationId xmlns:a16="http://schemas.microsoft.com/office/drawing/2014/main" id="{FE55E784-091D-41E7-9BD4-3D8CAAA51E42}"/>
              </a:ext>
            </a:extLst>
          </p:cNvPr>
          <p:cNvSpPr txBox="1"/>
          <p:nvPr/>
        </p:nvSpPr>
        <p:spPr>
          <a:xfrm>
            <a:off x="440531" y="464416"/>
            <a:ext cx="3788235" cy="3108543"/>
          </a:xfrm>
          <a:prstGeom prst="rect">
            <a:avLst/>
          </a:prstGeom>
          <a:noFill/>
        </p:spPr>
        <p:txBody>
          <a:bodyPr wrap="square" rtlCol="0">
            <a:spAutoFit/>
          </a:bodyPr>
          <a:lstStyle/>
          <a:p>
            <a:r>
              <a:rPr kumimoji="0" lang="en-GB" sz="3200" b="0" i="0" u="none" strike="noStrike" kern="1200" cap="none" spc="0" normalizeH="0" baseline="0" noProof="0" dirty="0">
                <a:ln>
                  <a:noFill/>
                </a:ln>
                <a:solidFill>
                  <a:schemeClr val="bg1"/>
                </a:solidFill>
                <a:effectLst/>
                <a:uLnTx/>
                <a:uFillTx/>
                <a:latin typeface="Segoe UI Light" panose="020B0502040204020203" pitchFamily="34" charset="0"/>
                <a:ea typeface="+mn-ea"/>
                <a:cs typeface="Segoe UI Light" panose="020B0502040204020203" pitchFamily="34" charset="0"/>
              </a:rPr>
              <a:t>It is all about our place in the world!</a:t>
            </a:r>
            <a:endParaRPr kumimoji="0" lang="en-GB" b="0" i="0" u="none" strike="noStrike" kern="1200" cap="none" spc="0" normalizeH="0" baseline="0" noProof="0" dirty="0">
              <a:ln>
                <a:noFill/>
              </a:ln>
              <a:solidFill>
                <a:schemeClr val="bg1"/>
              </a:solidFill>
              <a:effectLst/>
              <a:uLnTx/>
              <a:uFillTx/>
              <a:latin typeface="+mj-lt"/>
              <a:ea typeface="+mn-ea"/>
              <a:cs typeface="+mn-cs"/>
            </a:endParaRPr>
          </a:p>
          <a:p>
            <a:pPr algn="l"/>
            <a:endParaRPr lang="en-GB" sz="2400" dirty="0">
              <a:solidFill>
                <a:schemeClr val="bg1"/>
              </a:solidFill>
            </a:endParaRPr>
          </a:p>
          <a:p>
            <a:pPr algn="l"/>
            <a:endParaRPr lang="en-GB" kern="1200" dirty="0">
              <a:solidFill>
                <a:srgbClr val="FFFFFF"/>
              </a:solidFill>
              <a:latin typeface="Segoe UI Light" panose="020B0502040204020203" pitchFamily="34" charset="0"/>
              <a:ea typeface="+mn-ea"/>
              <a:cs typeface="Segoe UI Light" panose="020B0502040204020203" pitchFamily="34" charset="0"/>
            </a:endParaRPr>
          </a:p>
          <a:p>
            <a:pPr algn="l"/>
            <a:r>
              <a:rPr lang="en-GB" kern="1200" dirty="0">
                <a:solidFill>
                  <a:srgbClr val="FFFFFF"/>
                </a:solidFill>
                <a:latin typeface="Segoe UI Light" panose="020B0502040204020203" pitchFamily="34" charset="0"/>
                <a:ea typeface="+mn-ea"/>
                <a:cs typeface="Segoe UI Light" panose="020B0502040204020203" pitchFamily="34" charset="0"/>
              </a:rPr>
              <a:t>Through ESS, Europe is establishing the world’s leading neutron facility, thereby strengthening and sustaining its leadership in this field.</a:t>
            </a:r>
          </a:p>
          <a:p>
            <a:pPr marL="342900" indent="-342900" algn="l">
              <a:buFont typeface="Arial" panose="020B0604020202020204" pitchFamily="34" charset="0"/>
              <a:buChar char="•"/>
            </a:pPr>
            <a:endParaRPr lang="en-GB" kern="1200" dirty="0">
              <a:solidFill>
                <a:srgbClr val="FFFFFF"/>
              </a:solidFill>
              <a:latin typeface="Segoe UI Light" panose="020B0502040204020203" pitchFamily="34" charset="0"/>
              <a:ea typeface="+mn-ea"/>
              <a:cs typeface="Segoe UI Light" panose="020B0502040204020203" pitchFamily="34" charset="0"/>
            </a:endParaRPr>
          </a:p>
        </p:txBody>
      </p:sp>
      <p:cxnSp>
        <p:nvCxnSpPr>
          <p:cNvPr id="25" name="Straight Connector 24">
            <a:extLst>
              <a:ext uri="{FF2B5EF4-FFF2-40B4-BE49-F238E27FC236}">
                <a16:creationId xmlns:a16="http://schemas.microsoft.com/office/drawing/2014/main" id="{0E09DD6C-6860-4372-B3B5-AE6E3F41A8BC}"/>
              </a:ext>
            </a:extLst>
          </p:cNvPr>
          <p:cNvCxnSpPr>
            <a:cxnSpLocks/>
          </p:cNvCxnSpPr>
          <p:nvPr/>
        </p:nvCxnSpPr>
        <p:spPr>
          <a:xfrm>
            <a:off x="516731" y="1632920"/>
            <a:ext cx="326913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Content Placeholder 2" descr="A logo with white letters and circles&#10;&#10;Description automatically generated">
            <a:extLst>
              <a:ext uri="{FF2B5EF4-FFF2-40B4-BE49-F238E27FC236}">
                <a16:creationId xmlns:a16="http://schemas.microsoft.com/office/drawing/2014/main" id="{051A5525-17B3-1328-6B1C-24B4CBF8EB90}"/>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12453832" y="204917"/>
            <a:ext cx="954352" cy="923462"/>
          </a:xfrm>
        </p:spPr>
      </p:pic>
      <p:pic>
        <p:nvPicPr>
          <p:cNvPr id="4" name="Picture 3" descr="A map of the world with different colored labels&#10;&#10;Description automatically generated">
            <a:extLst>
              <a:ext uri="{FF2B5EF4-FFF2-40B4-BE49-F238E27FC236}">
                <a16:creationId xmlns:a16="http://schemas.microsoft.com/office/drawing/2014/main" id="{C689D097-88C4-C33F-622C-9E556EF98BD3}"/>
              </a:ext>
            </a:extLst>
          </p:cNvPr>
          <p:cNvPicPr>
            <a:picLocks noChangeAspect="1"/>
          </p:cNvPicPr>
          <p:nvPr/>
        </p:nvPicPr>
        <p:blipFill>
          <a:blip r:embed="rId5" cstate="print">
            <a:extLst>
              <a:ext uri="{28A0092B-C50C-407E-A947-70E740481C1C}">
                <a14:useLocalDpi xmlns:a14="http://schemas.microsoft.com/office/drawing/2010/main" val="0"/>
              </a:ext>
            </a:extLst>
          </a:blip>
          <a:srcRect t="1699"/>
          <a:stretch/>
        </p:blipFill>
        <p:spPr>
          <a:xfrm>
            <a:off x="4479131" y="238253"/>
            <a:ext cx="4038600" cy="2924659"/>
          </a:xfrm>
          <a:prstGeom prst="snipRoundRect">
            <a:avLst>
              <a:gd name="adj1" fmla="val 16667"/>
              <a:gd name="adj2" fmla="val 30992"/>
            </a:avLst>
          </a:prstGeom>
        </p:spPr>
      </p:pic>
    </p:spTree>
    <p:extLst>
      <p:ext uri="{BB962C8B-B14F-4D97-AF65-F5344CB8AC3E}">
        <p14:creationId xmlns:p14="http://schemas.microsoft.com/office/powerpoint/2010/main" val="1615645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697A9623-BDDA-FD6A-9E2B-3B97FA1C7444}"/>
              </a:ext>
            </a:extLst>
          </p:cNvPr>
          <p:cNvSpPr/>
          <p:nvPr/>
        </p:nvSpPr>
        <p:spPr>
          <a:xfrm>
            <a:off x="637478" y="1740615"/>
            <a:ext cx="12633906" cy="5844061"/>
          </a:xfrm>
          <a:prstGeom prst="rect">
            <a:avLst/>
          </a:prstGeom>
          <a:gradFill flip="none" rotWithShape="1">
            <a:gsLst>
              <a:gs pos="0">
                <a:schemeClr val="accent1"/>
              </a:gs>
              <a:gs pos="35000">
                <a:schemeClr val="accent1"/>
              </a:gs>
              <a:gs pos="100000">
                <a:srgbClr val="003366"/>
              </a:gs>
            </a:gsLst>
            <a:path path="circle">
              <a:fillToRect l="50000" t="-80000" r="50000" b="18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0" name="Picture 59">
            <a:extLst>
              <a:ext uri="{FF2B5EF4-FFF2-40B4-BE49-F238E27FC236}">
                <a16:creationId xmlns:a16="http://schemas.microsoft.com/office/drawing/2014/main" id="{923ABEF6-3346-188B-A388-E329CC5BBA5E}"/>
              </a:ext>
            </a:extLst>
          </p:cNvPr>
          <p:cNvPicPr>
            <a:picLocks noChangeAspect="1"/>
          </p:cNvPicPr>
          <p:nvPr/>
        </p:nvPicPr>
        <p:blipFill>
          <a:blip r:embed="rId2">
            <a:alphaModFix amt="20000"/>
            <a:extLst>
              <a:ext uri="{BEBA8EAE-BF5A-486C-A8C5-ECC9F3942E4B}">
                <a14:imgProps xmlns:a14="http://schemas.microsoft.com/office/drawing/2010/main">
                  <a14:imgLayer r:embed="rId3">
                    <a14:imgEffect>
                      <a14:artisticPencilGrayscale/>
                    </a14:imgEffect>
                    <a14:imgEffect>
                      <a14:sharpenSoften amount="100000"/>
                    </a14:imgEffect>
                    <a14:imgEffect>
                      <a14:saturation sat="400000"/>
                    </a14:imgEffect>
                    <a14:imgEffect>
                      <a14:brightnessContrast bright="-48000" contrast="20000"/>
                    </a14:imgEffect>
                  </a14:imgLayer>
                </a14:imgProps>
              </a:ext>
              <a:ext uri="{28A0092B-C50C-407E-A947-70E740481C1C}">
                <a14:useLocalDpi xmlns:a14="http://schemas.microsoft.com/office/drawing/2010/main" val="0"/>
              </a:ext>
            </a:extLst>
          </a:blip>
          <a:stretch>
            <a:fillRect/>
          </a:stretch>
        </p:blipFill>
        <p:spPr>
          <a:xfrm>
            <a:off x="0" y="2625124"/>
            <a:ext cx="14321928" cy="5537941"/>
          </a:xfrm>
          <a:prstGeom prst="rect">
            <a:avLst/>
          </a:prstGeom>
          <a:noFill/>
        </p:spPr>
      </p:pic>
      <p:sp>
        <p:nvSpPr>
          <p:cNvPr id="5" name="Title 4">
            <a:extLst>
              <a:ext uri="{FF2B5EF4-FFF2-40B4-BE49-F238E27FC236}">
                <a16:creationId xmlns:a16="http://schemas.microsoft.com/office/drawing/2014/main" id="{D6EF5B95-E24C-4F7C-B1A9-772AA1DDA232}"/>
              </a:ext>
            </a:extLst>
          </p:cNvPr>
          <p:cNvSpPr>
            <a:spLocks noGrp="1"/>
          </p:cNvSpPr>
          <p:nvPr>
            <p:ph type="title"/>
          </p:nvPr>
        </p:nvSpPr>
        <p:spPr/>
        <p:txBody>
          <a:bodyPr/>
          <a:lstStyle/>
          <a:p>
            <a:r>
              <a:rPr lang="en-GB" sz="4800" dirty="0"/>
              <a:t>ESS Road to Science</a:t>
            </a:r>
          </a:p>
        </p:txBody>
      </p:sp>
      <p:sp>
        <p:nvSpPr>
          <p:cNvPr id="7" name="Text Placeholder 6">
            <a:extLst>
              <a:ext uri="{FF2B5EF4-FFF2-40B4-BE49-F238E27FC236}">
                <a16:creationId xmlns:a16="http://schemas.microsoft.com/office/drawing/2014/main" id="{83611791-29C1-4DE0-A148-671E7519A5E0}"/>
              </a:ext>
            </a:extLst>
          </p:cNvPr>
          <p:cNvSpPr>
            <a:spLocks noGrp="1"/>
          </p:cNvSpPr>
          <p:nvPr>
            <p:ph type="body" sz="quarter" idx="14"/>
          </p:nvPr>
        </p:nvSpPr>
        <p:spPr>
          <a:xfrm>
            <a:off x="1019754" y="1016708"/>
            <a:ext cx="7820702" cy="569052"/>
          </a:xfrm>
        </p:spPr>
        <p:txBody>
          <a:bodyPr/>
          <a:lstStyle/>
          <a:p>
            <a:r>
              <a:rPr lang="en-GB" sz="2400" dirty="0">
                <a:latin typeface="Segoe UI Light" panose="020B0502040204020203" pitchFamily="34" charset="0"/>
                <a:cs typeface="Segoe UI Light" panose="020B0502040204020203" pitchFamily="34" charset="0"/>
              </a:rPr>
              <a:t>From construction to start of operations</a:t>
            </a:r>
          </a:p>
        </p:txBody>
      </p:sp>
      <p:pic>
        <p:nvPicPr>
          <p:cNvPr id="11" name="Picture 10">
            <a:extLst>
              <a:ext uri="{FF2B5EF4-FFF2-40B4-BE49-F238E27FC236}">
                <a16:creationId xmlns:a16="http://schemas.microsoft.com/office/drawing/2014/main" id="{CC307D96-D2D8-4A90-AC59-46E26F23D630}"/>
              </a:ext>
            </a:extLst>
          </p:cNvPr>
          <p:cNvPicPr preferRelativeResize="0">
            <a:picLocks/>
          </p:cNvPicPr>
          <p:nvPr/>
        </p:nvPicPr>
        <p:blipFill>
          <a:blip r:embed="rId4">
            <a:duotone>
              <a:prstClr val="black"/>
              <a:schemeClr val="accent2">
                <a:lumMod val="60000"/>
                <a:lumOff val="40000"/>
                <a:tint val="45000"/>
                <a:satMod val="400000"/>
              </a:schemeClr>
            </a:duotone>
          </a:blip>
          <a:stretch>
            <a:fillRect/>
          </a:stretch>
        </p:blipFill>
        <p:spPr>
          <a:xfrm>
            <a:off x="12099131" y="6210300"/>
            <a:ext cx="1008000" cy="1007048"/>
          </a:xfrm>
          <a:prstGeom prst="ellipse">
            <a:avLst/>
          </a:prstGeom>
        </p:spPr>
      </p:pic>
      <p:sp>
        <p:nvSpPr>
          <p:cNvPr id="12" name="TextBox 11">
            <a:extLst>
              <a:ext uri="{FF2B5EF4-FFF2-40B4-BE49-F238E27FC236}">
                <a16:creationId xmlns:a16="http://schemas.microsoft.com/office/drawing/2014/main" id="{72D4678C-85A7-4C23-B781-C89ECDEE8D18}"/>
              </a:ext>
            </a:extLst>
          </p:cNvPr>
          <p:cNvSpPr txBox="1"/>
          <p:nvPr/>
        </p:nvSpPr>
        <p:spPr>
          <a:xfrm>
            <a:off x="10022372" y="6817238"/>
            <a:ext cx="2508774" cy="553998"/>
          </a:xfrm>
          <a:prstGeom prst="rect">
            <a:avLst/>
          </a:prstGeom>
          <a:noFill/>
        </p:spPr>
        <p:txBody>
          <a:bodyPr wrap="square" rtlCol="0">
            <a:spAutoFit/>
          </a:bodyPr>
          <a:lstStyle/>
          <a:p>
            <a:pPr algn="l"/>
            <a:r>
              <a:rPr lang="en-GB" sz="1000" dirty="0">
                <a:solidFill>
                  <a:schemeClr val="bg1"/>
                </a:solidFill>
                <a:latin typeface="Segoe UI Light" panose="020B0502040204020203" pitchFamily="34" charset="0"/>
                <a:cs typeface="Segoe UI Light" panose="020B0502040204020203" pitchFamily="34" charset="0"/>
              </a:rPr>
              <a:t>ESS Data Management and Scientific Computing Centre at DTU in Lyngby, Denmark</a:t>
            </a:r>
          </a:p>
        </p:txBody>
      </p:sp>
      <p:sp>
        <p:nvSpPr>
          <p:cNvPr id="37" name="Rectangle 36">
            <a:extLst>
              <a:ext uri="{FF2B5EF4-FFF2-40B4-BE49-F238E27FC236}">
                <a16:creationId xmlns:a16="http://schemas.microsoft.com/office/drawing/2014/main" id="{E44825F4-F1B5-CEA4-ADE1-FFA1543417DD}"/>
              </a:ext>
            </a:extLst>
          </p:cNvPr>
          <p:cNvSpPr/>
          <p:nvPr/>
        </p:nvSpPr>
        <p:spPr>
          <a:xfrm>
            <a:off x="637478" y="2745178"/>
            <a:ext cx="12680039" cy="87749"/>
          </a:xfrm>
          <a:prstGeom prst="rect">
            <a:avLst/>
          </a:prstGeom>
          <a:gradFill flip="none" rotWithShape="1">
            <a:gsLst>
              <a:gs pos="0">
                <a:schemeClr val="accent1">
                  <a:alpha val="49837"/>
                </a:schemeClr>
              </a:gs>
              <a:gs pos="74000">
                <a:schemeClr val="accent1">
                  <a:lumMod val="45000"/>
                  <a:lumOff val="55000"/>
                </a:schemeClr>
              </a:gs>
              <a:gs pos="83000">
                <a:schemeClr val="accent1">
                  <a:lumMod val="40000"/>
                  <a:lumOff val="60000"/>
                </a:schemeClr>
              </a:gs>
              <a:gs pos="100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6EDC1E54-047A-48E9-1AA2-C635B246C677}"/>
              </a:ext>
            </a:extLst>
          </p:cNvPr>
          <p:cNvSpPr txBox="1"/>
          <p:nvPr/>
        </p:nvSpPr>
        <p:spPr>
          <a:xfrm>
            <a:off x="1016962" y="2324453"/>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2009</a:t>
            </a:r>
          </a:p>
        </p:txBody>
      </p:sp>
      <p:sp>
        <p:nvSpPr>
          <p:cNvPr id="39" name="TextBox 38">
            <a:extLst>
              <a:ext uri="{FF2B5EF4-FFF2-40B4-BE49-F238E27FC236}">
                <a16:creationId xmlns:a16="http://schemas.microsoft.com/office/drawing/2014/main" id="{A4BBF822-AF3D-3AB1-EA71-29BEF14217B7}"/>
              </a:ext>
            </a:extLst>
          </p:cNvPr>
          <p:cNvSpPr txBox="1"/>
          <p:nvPr/>
        </p:nvSpPr>
        <p:spPr>
          <a:xfrm>
            <a:off x="2339756" y="2325490"/>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2013</a:t>
            </a:r>
          </a:p>
        </p:txBody>
      </p:sp>
      <p:sp>
        <p:nvSpPr>
          <p:cNvPr id="40" name="TextBox 39">
            <a:extLst>
              <a:ext uri="{FF2B5EF4-FFF2-40B4-BE49-F238E27FC236}">
                <a16:creationId xmlns:a16="http://schemas.microsoft.com/office/drawing/2014/main" id="{6460EF8E-31B9-E43A-8E8E-DF777CA83734}"/>
              </a:ext>
            </a:extLst>
          </p:cNvPr>
          <p:cNvSpPr txBox="1"/>
          <p:nvPr/>
        </p:nvSpPr>
        <p:spPr>
          <a:xfrm>
            <a:off x="3416513" y="2336596"/>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2014</a:t>
            </a:r>
          </a:p>
        </p:txBody>
      </p:sp>
      <p:sp>
        <p:nvSpPr>
          <p:cNvPr id="41" name="TextBox 40">
            <a:extLst>
              <a:ext uri="{FF2B5EF4-FFF2-40B4-BE49-F238E27FC236}">
                <a16:creationId xmlns:a16="http://schemas.microsoft.com/office/drawing/2014/main" id="{5E34A607-5E9A-DC35-F79E-9927F74A7CF3}"/>
              </a:ext>
            </a:extLst>
          </p:cNvPr>
          <p:cNvSpPr txBox="1"/>
          <p:nvPr/>
        </p:nvSpPr>
        <p:spPr>
          <a:xfrm>
            <a:off x="4761850" y="2318122"/>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2022</a:t>
            </a:r>
          </a:p>
        </p:txBody>
      </p:sp>
      <p:sp>
        <p:nvSpPr>
          <p:cNvPr id="42" name="TextBox 41">
            <a:extLst>
              <a:ext uri="{FF2B5EF4-FFF2-40B4-BE49-F238E27FC236}">
                <a16:creationId xmlns:a16="http://schemas.microsoft.com/office/drawing/2014/main" id="{E185A6D8-6674-D284-F1BE-C062218ACFA7}"/>
              </a:ext>
            </a:extLst>
          </p:cNvPr>
          <p:cNvSpPr txBox="1"/>
          <p:nvPr/>
        </p:nvSpPr>
        <p:spPr>
          <a:xfrm>
            <a:off x="6127058" y="2324453"/>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2025</a:t>
            </a:r>
          </a:p>
        </p:txBody>
      </p:sp>
      <p:sp>
        <p:nvSpPr>
          <p:cNvPr id="43" name="TextBox 42">
            <a:extLst>
              <a:ext uri="{FF2B5EF4-FFF2-40B4-BE49-F238E27FC236}">
                <a16:creationId xmlns:a16="http://schemas.microsoft.com/office/drawing/2014/main" id="{652F1434-07CD-5A32-ADD4-839DFB7012C6}"/>
              </a:ext>
            </a:extLst>
          </p:cNvPr>
          <p:cNvSpPr txBox="1"/>
          <p:nvPr/>
        </p:nvSpPr>
        <p:spPr>
          <a:xfrm>
            <a:off x="7240754" y="2334965"/>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2026</a:t>
            </a:r>
          </a:p>
        </p:txBody>
      </p:sp>
      <p:sp>
        <p:nvSpPr>
          <p:cNvPr id="44" name="TextBox 43">
            <a:extLst>
              <a:ext uri="{FF2B5EF4-FFF2-40B4-BE49-F238E27FC236}">
                <a16:creationId xmlns:a16="http://schemas.microsoft.com/office/drawing/2014/main" id="{34D691BE-654B-EAFC-8A69-96946A94DEC9}"/>
              </a:ext>
            </a:extLst>
          </p:cNvPr>
          <p:cNvSpPr txBox="1"/>
          <p:nvPr/>
        </p:nvSpPr>
        <p:spPr>
          <a:xfrm>
            <a:off x="8358719" y="2356890"/>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2027</a:t>
            </a:r>
          </a:p>
        </p:txBody>
      </p:sp>
      <p:sp>
        <p:nvSpPr>
          <p:cNvPr id="45" name="TextBox 44">
            <a:extLst>
              <a:ext uri="{FF2B5EF4-FFF2-40B4-BE49-F238E27FC236}">
                <a16:creationId xmlns:a16="http://schemas.microsoft.com/office/drawing/2014/main" id="{4E59AECD-93A3-BE10-91D2-52972F069DE0}"/>
              </a:ext>
            </a:extLst>
          </p:cNvPr>
          <p:cNvSpPr txBox="1"/>
          <p:nvPr/>
        </p:nvSpPr>
        <p:spPr>
          <a:xfrm>
            <a:off x="9662848" y="2369476"/>
            <a:ext cx="808101" cy="299634"/>
          </a:xfrm>
          <a:prstGeom prst="rect">
            <a:avLst/>
          </a:prstGeom>
          <a:noFill/>
        </p:spPr>
        <p:txBody>
          <a:bodyPr wrap="square" rtlCol="0">
            <a:spAutoFit/>
          </a:bodyPr>
          <a:lstStyle/>
          <a:p>
            <a:pPr algn="l"/>
            <a:r>
              <a:rPr lang="en-GB" sz="1347" b="1" dirty="0">
                <a:solidFill>
                  <a:schemeClr val="bg1"/>
                </a:solidFill>
                <a:latin typeface="Segoe UI Semibold" panose="020B0702040204020203" pitchFamily="34" charset="0"/>
                <a:cs typeface="Segoe UI Semibold" panose="020B0702040204020203" pitchFamily="34" charset="0"/>
              </a:rPr>
              <a:t>2028</a:t>
            </a:r>
          </a:p>
        </p:txBody>
      </p:sp>
      <p:sp>
        <p:nvSpPr>
          <p:cNvPr id="46" name="textruta 32">
            <a:extLst>
              <a:ext uri="{FF2B5EF4-FFF2-40B4-BE49-F238E27FC236}">
                <a16:creationId xmlns:a16="http://schemas.microsoft.com/office/drawing/2014/main" id="{7E206C8B-55A2-2A11-DF48-7D006E2E5141}"/>
              </a:ext>
            </a:extLst>
          </p:cNvPr>
          <p:cNvSpPr txBox="1"/>
          <p:nvPr/>
        </p:nvSpPr>
        <p:spPr>
          <a:xfrm>
            <a:off x="722709" y="2987829"/>
            <a:ext cx="1358688" cy="1200329"/>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Decision to site</a:t>
            </a:r>
            <a:br>
              <a:rPr lang="en-GB" sz="1200" kern="1200" dirty="0">
                <a:solidFill>
                  <a:schemeClr val="bg1"/>
                </a:solidFill>
                <a:latin typeface="Segoe UI Light" panose="020B0502040204020203" pitchFamily="34" charset="0"/>
                <a:ea typeface="+mn-ea"/>
                <a:cs typeface="Segoe UI Light" panose="020B0502040204020203" pitchFamily="34" charset="0"/>
              </a:rPr>
            </a:br>
            <a:r>
              <a:rPr lang="en-GB" sz="1200" kern="1200" dirty="0">
                <a:solidFill>
                  <a:schemeClr val="bg1"/>
                </a:solidFill>
                <a:latin typeface="Segoe UI Light" panose="020B0502040204020203" pitchFamily="34" charset="0"/>
                <a:ea typeface="+mn-ea"/>
                <a:cs typeface="Segoe UI Light" panose="020B0502040204020203" pitchFamily="34" charset="0"/>
              </a:rPr>
              <a:t>ESS in Lund (SE), with the Data Management &amp; Software Centre in Copenhagen (DK)</a:t>
            </a:r>
          </a:p>
        </p:txBody>
      </p:sp>
      <p:sp>
        <p:nvSpPr>
          <p:cNvPr id="47" name="textruta 32">
            <a:extLst>
              <a:ext uri="{FF2B5EF4-FFF2-40B4-BE49-F238E27FC236}">
                <a16:creationId xmlns:a16="http://schemas.microsoft.com/office/drawing/2014/main" id="{419B48C2-652D-1099-72C0-249FE9598C51}"/>
              </a:ext>
            </a:extLst>
          </p:cNvPr>
          <p:cNvSpPr txBox="1"/>
          <p:nvPr/>
        </p:nvSpPr>
        <p:spPr>
          <a:xfrm>
            <a:off x="2263086" y="2987829"/>
            <a:ext cx="964107" cy="830997"/>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Technical Design Report completed</a:t>
            </a:r>
          </a:p>
        </p:txBody>
      </p:sp>
      <p:sp>
        <p:nvSpPr>
          <p:cNvPr id="48" name="textruta 32">
            <a:extLst>
              <a:ext uri="{FF2B5EF4-FFF2-40B4-BE49-F238E27FC236}">
                <a16:creationId xmlns:a16="http://schemas.microsoft.com/office/drawing/2014/main" id="{C55E3028-7ED6-B78D-A5BA-8BE719AE3DDC}"/>
              </a:ext>
            </a:extLst>
          </p:cNvPr>
          <p:cNvSpPr txBox="1"/>
          <p:nvPr/>
        </p:nvSpPr>
        <p:spPr>
          <a:xfrm>
            <a:off x="3296898" y="2994462"/>
            <a:ext cx="1047333" cy="461665"/>
          </a:xfrm>
          <a:prstGeom prst="rect">
            <a:avLst/>
          </a:prstGeom>
          <a:noFill/>
        </p:spPr>
        <p:txBody>
          <a:bodyPr wrap="square" rtlCol="0">
            <a:spAutoFit/>
          </a:bodyPr>
          <a:lstStyle/>
          <a:p>
            <a:pPr lvl="0">
              <a:defRPr/>
            </a:pPr>
            <a:r>
              <a:rPr lang="en-GB" sz="1200" dirty="0">
                <a:solidFill>
                  <a:schemeClr val="bg1"/>
                </a:solidFill>
                <a:latin typeface="Segoe UI Light" panose="020B0502040204020203" pitchFamily="34" charset="0"/>
                <a:cs typeface="Segoe UI Light" panose="020B0502040204020203" pitchFamily="34" charset="0"/>
              </a:rPr>
              <a:t>Start of construction</a:t>
            </a:r>
          </a:p>
        </p:txBody>
      </p:sp>
      <p:sp>
        <p:nvSpPr>
          <p:cNvPr id="49" name="textruta 32">
            <a:extLst>
              <a:ext uri="{FF2B5EF4-FFF2-40B4-BE49-F238E27FC236}">
                <a16:creationId xmlns:a16="http://schemas.microsoft.com/office/drawing/2014/main" id="{3E75C87D-E2A0-30C5-C5BB-0B78FAF4B04B}"/>
              </a:ext>
            </a:extLst>
          </p:cNvPr>
          <p:cNvSpPr txBox="1"/>
          <p:nvPr/>
        </p:nvSpPr>
        <p:spPr>
          <a:xfrm>
            <a:off x="4658813" y="3003165"/>
            <a:ext cx="1106869" cy="646331"/>
          </a:xfrm>
          <a:prstGeom prst="rect">
            <a:avLst/>
          </a:prstGeom>
          <a:noFill/>
        </p:spPr>
        <p:txBody>
          <a:bodyPr wrap="square" rtlCol="0">
            <a:spAutoFit/>
          </a:bodyPr>
          <a:lstStyle/>
          <a:p>
            <a:pPr lvl="0">
              <a:defRPr/>
            </a:pPr>
            <a:r>
              <a:rPr lang="en-GB" sz="1200" dirty="0">
                <a:solidFill>
                  <a:schemeClr val="bg1"/>
                </a:solidFill>
                <a:latin typeface="Segoe UI Light" panose="020B0502040204020203" pitchFamily="34" charset="0"/>
                <a:cs typeface="Segoe UI Light" panose="020B0502040204020203" pitchFamily="34" charset="0"/>
              </a:rPr>
              <a:t>Civil construction</a:t>
            </a:r>
            <a:br>
              <a:rPr lang="en-GB" sz="1200" dirty="0">
                <a:solidFill>
                  <a:schemeClr val="bg1"/>
                </a:solidFill>
                <a:latin typeface="Segoe UI Light" panose="020B0502040204020203" pitchFamily="34" charset="0"/>
                <a:cs typeface="Segoe UI Light" panose="020B0502040204020203" pitchFamily="34" charset="0"/>
              </a:rPr>
            </a:br>
            <a:r>
              <a:rPr lang="en-GB" sz="1200" dirty="0">
                <a:solidFill>
                  <a:schemeClr val="bg1"/>
                </a:solidFill>
                <a:latin typeface="Segoe UI Light" panose="020B0502040204020203" pitchFamily="34" charset="0"/>
                <a:cs typeface="Segoe UI Light" panose="020B0502040204020203" pitchFamily="34" charset="0"/>
              </a:rPr>
              <a:t>completed</a:t>
            </a:r>
          </a:p>
        </p:txBody>
      </p:sp>
      <p:sp>
        <p:nvSpPr>
          <p:cNvPr id="50" name="textruta 32">
            <a:extLst>
              <a:ext uri="{FF2B5EF4-FFF2-40B4-BE49-F238E27FC236}">
                <a16:creationId xmlns:a16="http://schemas.microsoft.com/office/drawing/2014/main" id="{2289F024-C634-0440-230E-C5A040A9E44A}"/>
              </a:ext>
            </a:extLst>
          </p:cNvPr>
          <p:cNvSpPr txBox="1"/>
          <p:nvPr/>
        </p:nvSpPr>
        <p:spPr>
          <a:xfrm>
            <a:off x="6019438" y="2952611"/>
            <a:ext cx="1242600" cy="830997"/>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Accelerator commissioned (Beam on Dump)</a:t>
            </a:r>
          </a:p>
        </p:txBody>
      </p:sp>
      <p:sp>
        <p:nvSpPr>
          <p:cNvPr id="51" name="textruta 32">
            <a:extLst>
              <a:ext uri="{FF2B5EF4-FFF2-40B4-BE49-F238E27FC236}">
                <a16:creationId xmlns:a16="http://schemas.microsoft.com/office/drawing/2014/main" id="{DA0776E6-6A60-C34C-0AA8-6FF9CC1FD8AD}"/>
              </a:ext>
            </a:extLst>
          </p:cNvPr>
          <p:cNvSpPr txBox="1"/>
          <p:nvPr/>
        </p:nvSpPr>
        <p:spPr>
          <a:xfrm>
            <a:off x="8274526" y="2920008"/>
            <a:ext cx="1061889" cy="1015663"/>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First neutrons –</a:t>
            </a:r>
            <a:r>
              <a:rPr lang="en-GB" sz="1200" dirty="0">
                <a:solidFill>
                  <a:schemeClr val="bg1"/>
                </a:solidFill>
                <a:latin typeface="Segoe UI Light" panose="020B0502040204020203" pitchFamily="34" charset="0"/>
                <a:cs typeface="Segoe UI Light" panose="020B0502040204020203" pitchFamily="34" charset="0"/>
              </a:rPr>
              <a:t> </a:t>
            </a:r>
            <a:r>
              <a:rPr lang="en-GB" sz="1200" kern="1200" dirty="0">
                <a:solidFill>
                  <a:schemeClr val="bg1"/>
                </a:solidFill>
                <a:latin typeface="Segoe UI Light" panose="020B0502040204020203" pitchFamily="34" charset="0"/>
                <a:ea typeface="+mn-ea"/>
                <a:cs typeface="Segoe UI Light" panose="020B0502040204020203" pitchFamily="34" charset="0"/>
              </a:rPr>
              <a:t>the proton beam strikes the target for the first time</a:t>
            </a:r>
          </a:p>
        </p:txBody>
      </p:sp>
      <p:sp>
        <p:nvSpPr>
          <p:cNvPr id="52" name="textruta 32">
            <a:extLst>
              <a:ext uri="{FF2B5EF4-FFF2-40B4-BE49-F238E27FC236}">
                <a16:creationId xmlns:a16="http://schemas.microsoft.com/office/drawing/2014/main" id="{58C33CF2-7A1B-ABBA-927F-4C4BDC6A1FB1}"/>
              </a:ext>
            </a:extLst>
          </p:cNvPr>
          <p:cNvSpPr txBox="1"/>
          <p:nvPr/>
        </p:nvSpPr>
        <p:spPr>
          <a:xfrm>
            <a:off x="8274525" y="3977279"/>
            <a:ext cx="1061889" cy="461665"/>
          </a:xfrm>
          <a:prstGeom prst="rect">
            <a:avLst/>
          </a:prstGeom>
          <a:noFill/>
        </p:spPr>
        <p:txBody>
          <a:bodyPr wrap="square" rtlCol="0">
            <a:spAutoFit/>
          </a:bodyPr>
          <a:lstStyle/>
          <a:p>
            <a:pPr lvl="0">
              <a:defRPr/>
            </a:pPr>
            <a:r>
              <a:rPr lang="en-GB" sz="1200" dirty="0">
                <a:solidFill>
                  <a:schemeClr val="bg1"/>
                </a:solidFill>
                <a:latin typeface="Segoe UI Light" panose="020B0502040204020203" pitchFamily="34" charset="0"/>
                <a:cs typeface="Segoe UI Light" panose="020B0502040204020203" pitchFamily="34" charset="0"/>
              </a:rPr>
              <a:t>First science experiments</a:t>
            </a:r>
          </a:p>
        </p:txBody>
      </p:sp>
      <p:sp>
        <p:nvSpPr>
          <p:cNvPr id="53" name="textruta 32">
            <a:extLst>
              <a:ext uri="{FF2B5EF4-FFF2-40B4-BE49-F238E27FC236}">
                <a16:creationId xmlns:a16="http://schemas.microsoft.com/office/drawing/2014/main" id="{1494174E-7B5E-286F-23B6-2FE994A96D67}"/>
              </a:ext>
            </a:extLst>
          </p:cNvPr>
          <p:cNvSpPr txBox="1"/>
          <p:nvPr/>
        </p:nvSpPr>
        <p:spPr>
          <a:xfrm>
            <a:off x="9631216" y="3976356"/>
            <a:ext cx="1166997" cy="646331"/>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Start of </a:t>
            </a:r>
            <a:br>
              <a:rPr lang="en-GB" sz="1200" kern="1200" dirty="0">
                <a:solidFill>
                  <a:schemeClr val="bg1"/>
                </a:solidFill>
                <a:latin typeface="Segoe UI Light" panose="020B0502040204020203" pitchFamily="34" charset="0"/>
                <a:ea typeface="+mn-ea"/>
                <a:cs typeface="Segoe UI Light" panose="020B0502040204020203" pitchFamily="34" charset="0"/>
              </a:rPr>
            </a:br>
            <a:r>
              <a:rPr lang="en-GB" sz="1200" kern="1200" dirty="0">
                <a:solidFill>
                  <a:schemeClr val="bg1"/>
                </a:solidFill>
                <a:latin typeface="Segoe UI Light" panose="020B0502040204020203" pitchFamily="34" charset="0"/>
                <a:ea typeface="+mn-ea"/>
                <a:cs typeface="Segoe UI Light" panose="020B0502040204020203" pitchFamily="34" charset="0"/>
              </a:rPr>
              <a:t>steady state operations</a:t>
            </a:r>
          </a:p>
        </p:txBody>
      </p:sp>
      <p:sp>
        <p:nvSpPr>
          <p:cNvPr id="54" name="TextBox 53">
            <a:extLst>
              <a:ext uri="{FF2B5EF4-FFF2-40B4-BE49-F238E27FC236}">
                <a16:creationId xmlns:a16="http://schemas.microsoft.com/office/drawing/2014/main" id="{21F68F17-5C72-32F3-6983-220BA31B55F2}"/>
              </a:ext>
            </a:extLst>
          </p:cNvPr>
          <p:cNvSpPr txBox="1"/>
          <p:nvPr/>
        </p:nvSpPr>
        <p:spPr>
          <a:xfrm>
            <a:off x="10971247" y="2325860"/>
            <a:ext cx="1518112" cy="299634"/>
          </a:xfrm>
          <a:prstGeom prst="rect">
            <a:avLst/>
          </a:prstGeom>
          <a:noFill/>
        </p:spPr>
        <p:txBody>
          <a:bodyPr wrap="square" rtlCol="0">
            <a:spAutoFit/>
          </a:bodyPr>
          <a:lstStyle/>
          <a:p>
            <a:pPr algn="l"/>
            <a:r>
              <a:rPr lang="en-GB" sz="1347" b="1">
                <a:solidFill>
                  <a:schemeClr val="bg1"/>
                </a:solidFill>
                <a:latin typeface="Segoe UI Semibold" panose="020B0702040204020203" pitchFamily="34" charset="0"/>
                <a:cs typeface="Segoe UI Semibold" panose="020B0702040204020203" pitchFamily="34" charset="0"/>
              </a:rPr>
              <a:t>2030s onwards</a:t>
            </a:r>
          </a:p>
        </p:txBody>
      </p:sp>
      <p:sp>
        <p:nvSpPr>
          <p:cNvPr id="55" name="TextBox 54">
            <a:extLst>
              <a:ext uri="{FF2B5EF4-FFF2-40B4-BE49-F238E27FC236}">
                <a16:creationId xmlns:a16="http://schemas.microsoft.com/office/drawing/2014/main" id="{667DE1E8-79D7-6ECB-F012-4F0CB5D3A188}"/>
              </a:ext>
            </a:extLst>
          </p:cNvPr>
          <p:cNvSpPr txBox="1"/>
          <p:nvPr/>
        </p:nvSpPr>
        <p:spPr>
          <a:xfrm>
            <a:off x="6054212" y="3848100"/>
            <a:ext cx="1242600" cy="1200329"/>
          </a:xfrm>
          <a:prstGeom prst="rect">
            <a:avLst/>
          </a:prstGeom>
          <a:noFill/>
        </p:spPr>
        <p:txBody>
          <a:bodyPr wrap="square" rtlCol="0">
            <a:spAutoFit/>
          </a:bodyPr>
          <a:lstStyle/>
          <a:p>
            <a:pPr algn="l">
              <a:defRPr/>
            </a:pPr>
            <a:r>
              <a:rPr lang="en-US" sz="1200" dirty="0">
                <a:solidFill>
                  <a:schemeClr val="bg1"/>
                </a:solidFill>
                <a:latin typeface="Segoe UI Light" panose="020B0502040204020203" pitchFamily="34" charset="0"/>
                <a:cs typeface="Segoe UI Light" panose="020B0502040204020203" pitchFamily="34" charset="0"/>
              </a:rPr>
              <a:t>Call for input to instrument roadmap, beyond the 15 currently under construction</a:t>
            </a:r>
            <a:endParaRPr lang="en-US" sz="2000" dirty="0">
              <a:solidFill>
                <a:srgbClr val="666666"/>
              </a:solidFill>
              <a:latin typeface="Segoe UI Light" panose="020B0502040204020203" pitchFamily="34" charset="0"/>
              <a:cs typeface="Segoe UI Light" panose="020B0502040204020203" pitchFamily="34" charset="0"/>
            </a:endParaRPr>
          </a:p>
        </p:txBody>
      </p:sp>
      <p:sp>
        <p:nvSpPr>
          <p:cNvPr id="56" name="textruta 32">
            <a:extLst>
              <a:ext uri="{FF2B5EF4-FFF2-40B4-BE49-F238E27FC236}">
                <a16:creationId xmlns:a16="http://schemas.microsoft.com/office/drawing/2014/main" id="{54311DFD-FDBE-9B51-4C42-56290409E768}"/>
              </a:ext>
            </a:extLst>
          </p:cNvPr>
          <p:cNvSpPr txBox="1"/>
          <p:nvPr/>
        </p:nvSpPr>
        <p:spPr>
          <a:xfrm>
            <a:off x="9576954" y="2991425"/>
            <a:ext cx="1275522" cy="461665"/>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Start of </a:t>
            </a:r>
            <a:br>
              <a:rPr lang="en-GB" sz="1200" kern="1200" dirty="0">
                <a:solidFill>
                  <a:schemeClr val="bg1"/>
                </a:solidFill>
                <a:latin typeface="Segoe UI Light" panose="020B0502040204020203" pitchFamily="34" charset="0"/>
                <a:ea typeface="+mn-ea"/>
                <a:cs typeface="Segoe UI Light" panose="020B0502040204020203" pitchFamily="34" charset="0"/>
              </a:rPr>
            </a:br>
            <a:r>
              <a:rPr lang="en-GB" sz="1200" kern="1200" dirty="0">
                <a:solidFill>
                  <a:schemeClr val="bg1"/>
                </a:solidFill>
                <a:latin typeface="Segoe UI Light" panose="020B0502040204020203" pitchFamily="34" charset="0"/>
                <a:ea typeface="+mn-ea"/>
                <a:cs typeface="Segoe UI Light" panose="020B0502040204020203" pitchFamily="34" charset="0"/>
              </a:rPr>
              <a:t>User programme</a:t>
            </a:r>
          </a:p>
        </p:txBody>
      </p:sp>
      <p:sp>
        <p:nvSpPr>
          <p:cNvPr id="57" name="textruta 32">
            <a:extLst>
              <a:ext uri="{FF2B5EF4-FFF2-40B4-BE49-F238E27FC236}">
                <a16:creationId xmlns:a16="http://schemas.microsoft.com/office/drawing/2014/main" id="{2244776B-7490-27B3-D59E-5DC2B84D415A}"/>
              </a:ext>
            </a:extLst>
          </p:cNvPr>
          <p:cNvSpPr txBox="1"/>
          <p:nvPr/>
        </p:nvSpPr>
        <p:spPr>
          <a:xfrm>
            <a:off x="10982062" y="2987829"/>
            <a:ext cx="1932712" cy="461665"/>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Upgrade to 5MW accelerator</a:t>
            </a:r>
          </a:p>
        </p:txBody>
      </p:sp>
      <p:sp>
        <p:nvSpPr>
          <p:cNvPr id="58" name="textruta 32">
            <a:extLst>
              <a:ext uri="{FF2B5EF4-FFF2-40B4-BE49-F238E27FC236}">
                <a16:creationId xmlns:a16="http://schemas.microsoft.com/office/drawing/2014/main" id="{C5A29DF0-6EE8-40D4-4E03-113165F4D7BF}"/>
              </a:ext>
            </a:extLst>
          </p:cNvPr>
          <p:cNvSpPr txBox="1"/>
          <p:nvPr/>
        </p:nvSpPr>
        <p:spPr>
          <a:xfrm>
            <a:off x="8274525" y="4537679"/>
            <a:ext cx="1106869" cy="646331"/>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Accelerator upgrade to 3MW</a:t>
            </a:r>
          </a:p>
        </p:txBody>
      </p:sp>
      <p:sp>
        <p:nvSpPr>
          <p:cNvPr id="61" name="textruta 32">
            <a:extLst>
              <a:ext uri="{FF2B5EF4-FFF2-40B4-BE49-F238E27FC236}">
                <a16:creationId xmlns:a16="http://schemas.microsoft.com/office/drawing/2014/main" id="{0B65DAF8-D554-CBC2-514D-9024F481CBFF}"/>
              </a:ext>
            </a:extLst>
          </p:cNvPr>
          <p:cNvSpPr txBox="1"/>
          <p:nvPr/>
        </p:nvSpPr>
        <p:spPr>
          <a:xfrm>
            <a:off x="10969199" y="4009511"/>
            <a:ext cx="1932712" cy="461665"/>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New instruments (for suite of 22)</a:t>
            </a:r>
          </a:p>
        </p:txBody>
      </p:sp>
      <p:sp>
        <p:nvSpPr>
          <p:cNvPr id="62" name="textruta 32">
            <a:extLst>
              <a:ext uri="{FF2B5EF4-FFF2-40B4-BE49-F238E27FC236}">
                <a16:creationId xmlns:a16="http://schemas.microsoft.com/office/drawing/2014/main" id="{1A21BE02-5C91-1431-F486-97F7531377B5}"/>
              </a:ext>
            </a:extLst>
          </p:cNvPr>
          <p:cNvSpPr txBox="1"/>
          <p:nvPr/>
        </p:nvSpPr>
        <p:spPr>
          <a:xfrm>
            <a:off x="10982062" y="4622519"/>
            <a:ext cx="1932712" cy="461665"/>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&gt;800 experiments / year; &gt;500 publications</a:t>
            </a:r>
          </a:p>
        </p:txBody>
      </p:sp>
      <p:sp>
        <p:nvSpPr>
          <p:cNvPr id="63" name="textruta 32">
            <a:extLst>
              <a:ext uri="{FF2B5EF4-FFF2-40B4-BE49-F238E27FC236}">
                <a16:creationId xmlns:a16="http://schemas.microsoft.com/office/drawing/2014/main" id="{9C05788C-E928-244D-2CA4-F12E99231583}"/>
              </a:ext>
            </a:extLst>
          </p:cNvPr>
          <p:cNvSpPr txBox="1"/>
          <p:nvPr/>
        </p:nvSpPr>
        <p:spPr>
          <a:xfrm>
            <a:off x="7197302" y="2952610"/>
            <a:ext cx="1242600" cy="830997"/>
          </a:xfrm>
          <a:prstGeom prst="rect">
            <a:avLst/>
          </a:prstGeom>
          <a:noFill/>
        </p:spPr>
        <p:txBody>
          <a:bodyPr wrap="square" rtlCol="0">
            <a:spAutoFit/>
          </a:bodyPr>
          <a:lstStyle/>
          <a:p>
            <a:pPr algn="l" defTabSz="1026140" rtl="0">
              <a:defRPr/>
            </a:pPr>
            <a:r>
              <a:rPr lang="en-GB" sz="1200" kern="1200" dirty="0">
                <a:solidFill>
                  <a:schemeClr val="bg1"/>
                </a:solidFill>
                <a:latin typeface="Segoe UI Light" panose="020B0502040204020203" pitchFamily="34" charset="0"/>
                <a:ea typeface="+mn-ea"/>
                <a:cs typeface="Segoe UI Light" panose="020B0502040204020203" pitchFamily="34" charset="0"/>
              </a:rPr>
              <a:t>Seven instruments ready for neutrons</a:t>
            </a:r>
          </a:p>
        </p:txBody>
      </p:sp>
      <p:pic>
        <p:nvPicPr>
          <p:cNvPr id="2" name="Picture 1" descr="A person walking in a factory&#10;&#10;AI-generated content may be incorrect.">
            <a:extLst>
              <a:ext uri="{FF2B5EF4-FFF2-40B4-BE49-F238E27FC236}">
                <a16:creationId xmlns:a16="http://schemas.microsoft.com/office/drawing/2014/main" id="{C06049A7-399D-B384-1D8B-6674E0F55C51}"/>
              </a:ext>
            </a:extLst>
          </p:cNvPr>
          <p:cNvPicPr>
            <a:picLocks noChangeAspect="1"/>
          </p:cNvPicPr>
          <p:nvPr/>
        </p:nvPicPr>
        <p:blipFill>
          <a:blip r:embed="rId5" cstate="screen">
            <a:extLst>
              <a:ext uri="{28A0092B-C50C-407E-A947-70E740481C1C}">
                <a14:useLocalDpi xmlns:a14="http://schemas.microsoft.com/office/drawing/2010/main"/>
              </a:ext>
            </a:extLst>
          </a:blip>
          <a:srcRect b="-120"/>
          <a:stretch/>
        </p:blipFill>
        <p:spPr>
          <a:xfrm>
            <a:off x="3536491" y="4009511"/>
            <a:ext cx="2471588" cy="2010503"/>
          </a:xfrm>
          <a:prstGeom prst="foldedCorner">
            <a:avLst>
              <a:gd name="adj" fmla="val 0"/>
            </a:avLst>
          </a:prstGeom>
        </p:spPr>
      </p:pic>
      <p:pic>
        <p:nvPicPr>
          <p:cNvPr id="3" name="Picture 2" descr="A blue background with a colorful circle&#10;&#10;AI-generated content may be incorrect.">
            <a:extLst>
              <a:ext uri="{FF2B5EF4-FFF2-40B4-BE49-F238E27FC236}">
                <a16:creationId xmlns:a16="http://schemas.microsoft.com/office/drawing/2014/main" id="{C863768C-943D-579F-366C-708ECB082FF3}"/>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105540" y="5185317"/>
            <a:ext cx="1519111" cy="1386603"/>
          </a:xfrm>
          <a:prstGeom prst="rect">
            <a:avLst/>
          </a:prstGeom>
        </p:spPr>
      </p:pic>
      <p:pic>
        <p:nvPicPr>
          <p:cNvPr id="4" name="Picture 3">
            <a:extLst>
              <a:ext uri="{FF2B5EF4-FFF2-40B4-BE49-F238E27FC236}">
                <a16:creationId xmlns:a16="http://schemas.microsoft.com/office/drawing/2014/main" id="{0006B9CD-B71D-EFBA-C177-954C2F0DAB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65599" y="5461767"/>
            <a:ext cx="2237113" cy="1908125"/>
          </a:xfrm>
          <a:prstGeom prst="rect">
            <a:avLst/>
          </a:prstGeom>
        </p:spPr>
      </p:pic>
    </p:spTree>
    <p:extLst>
      <p:ext uri="{BB962C8B-B14F-4D97-AF65-F5344CB8AC3E}">
        <p14:creationId xmlns:p14="http://schemas.microsoft.com/office/powerpoint/2010/main" val="2923239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8A34EDC4-22CB-45DC-8A24-7050774FD19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l="-121" t="7484" r="123" b="3589"/>
          <a:stretch/>
        </p:blipFill>
        <p:spPr>
          <a:xfrm>
            <a:off x="-16669" y="0"/>
            <a:ext cx="13699332" cy="7696200"/>
          </a:xfrm>
          <a:prstGeom prst="rect">
            <a:avLst/>
          </a:prstGeom>
        </p:spPr>
      </p:pic>
      <p:sp>
        <p:nvSpPr>
          <p:cNvPr id="11" name="textruta 22">
            <a:extLst>
              <a:ext uri="{FF2B5EF4-FFF2-40B4-BE49-F238E27FC236}">
                <a16:creationId xmlns:a16="http://schemas.microsoft.com/office/drawing/2014/main" id="{99F80E63-2A2D-44BD-B4C4-DE1E7E530B77}"/>
              </a:ext>
            </a:extLst>
          </p:cNvPr>
          <p:cNvSpPr txBox="1"/>
          <p:nvPr/>
        </p:nvSpPr>
        <p:spPr>
          <a:xfrm>
            <a:off x="408721" y="3924300"/>
            <a:ext cx="2239214" cy="1477328"/>
          </a:xfrm>
          <a:prstGeom prst="rect">
            <a:avLst/>
          </a:prstGeom>
          <a:noFill/>
        </p:spPr>
        <p:txBody>
          <a:bodyPr wrap="square" rtlCol="0">
            <a:spAutoFit/>
          </a:bodyPr>
          <a:lstStyle/>
          <a:p>
            <a:pPr algn="l"/>
            <a:r>
              <a:rPr lang="en-GB" dirty="0">
                <a:solidFill>
                  <a:schemeClr val="bg1"/>
                </a:solidFill>
                <a:latin typeface="Segoe UI Light" panose="020B0502040204020203" pitchFamily="34" charset="0"/>
                <a:cs typeface="Segoe UI Light" panose="020B0502040204020203" pitchFamily="34" charset="0"/>
              </a:rPr>
              <a:t>Build and operate the most powerful proton accelerator ever built </a:t>
            </a:r>
          </a:p>
          <a:p>
            <a:pPr algn="l"/>
            <a:r>
              <a:rPr lang="en-GB" dirty="0">
                <a:solidFill>
                  <a:schemeClr val="bg1"/>
                </a:solidFill>
                <a:latin typeface="Segoe UI Light" panose="020B0502040204020203" pitchFamily="34" charset="0"/>
                <a:cs typeface="Segoe UI Light" panose="020B0502040204020203" pitchFamily="34" charset="0"/>
              </a:rPr>
              <a:t>5 MW (2MW at start)</a:t>
            </a:r>
          </a:p>
        </p:txBody>
      </p:sp>
      <p:cxnSp>
        <p:nvCxnSpPr>
          <p:cNvPr id="12" name="Rak 32">
            <a:extLst>
              <a:ext uri="{FF2B5EF4-FFF2-40B4-BE49-F238E27FC236}">
                <a16:creationId xmlns:a16="http://schemas.microsoft.com/office/drawing/2014/main" id="{6E88F4DD-B1CB-4F40-A6C1-77D974755E68}"/>
              </a:ext>
            </a:extLst>
          </p:cNvPr>
          <p:cNvCxnSpPr>
            <a:cxnSpLocks/>
          </p:cNvCxnSpPr>
          <p:nvPr/>
        </p:nvCxnSpPr>
        <p:spPr>
          <a:xfrm>
            <a:off x="2802731" y="2914522"/>
            <a:ext cx="0" cy="28385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textruta 20">
            <a:extLst>
              <a:ext uri="{FF2B5EF4-FFF2-40B4-BE49-F238E27FC236}">
                <a16:creationId xmlns:a16="http://schemas.microsoft.com/office/drawing/2014/main" id="{E6BCEDF3-2466-4445-BC8F-DC81B220743D}"/>
              </a:ext>
            </a:extLst>
          </p:cNvPr>
          <p:cNvSpPr txBox="1"/>
          <p:nvPr/>
        </p:nvSpPr>
        <p:spPr>
          <a:xfrm>
            <a:off x="8583095" y="3924300"/>
            <a:ext cx="1767686" cy="1477328"/>
          </a:xfrm>
          <a:prstGeom prst="rect">
            <a:avLst/>
          </a:prstGeom>
          <a:noFill/>
        </p:spPr>
        <p:txBody>
          <a:bodyPr wrap="square" rtlCol="0">
            <a:spAutoFit/>
          </a:bodyPr>
          <a:lstStyle/>
          <a:p>
            <a:pPr algn="l"/>
            <a:r>
              <a:rPr lang="en-GB" dirty="0">
                <a:solidFill>
                  <a:schemeClr val="bg1"/>
                </a:solidFill>
                <a:latin typeface="Segoe UI Light" panose="020B0502040204020203" pitchFamily="34" charset="0"/>
                <a:cs typeface="Segoe UI Light" panose="020B0502040204020203" pitchFamily="34" charset="0"/>
              </a:rPr>
              <a:t>Conduct more than one thousand </a:t>
            </a:r>
          </a:p>
          <a:p>
            <a:pPr algn="l"/>
            <a:r>
              <a:rPr lang="en-GB" dirty="0">
                <a:solidFill>
                  <a:schemeClr val="bg1"/>
                </a:solidFill>
                <a:latin typeface="Segoe UI Light" panose="020B0502040204020203" pitchFamily="34" charset="0"/>
                <a:cs typeface="Segoe UI Light" panose="020B0502040204020203" pitchFamily="34" charset="0"/>
              </a:rPr>
              <a:t>experiments every year</a:t>
            </a:r>
          </a:p>
        </p:txBody>
      </p:sp>
      <p:sp>
        <p:nvSpPr>
          <p:cNvPr id="16" name="textruta 21">
            <a:extLst>
              <a:ext uri="{FF2B5EF4-FFF2-40B4-BE49-F238E27FC236}">
                <a16:creationId xmlns:a16="http://schemas.microsoft.com/office/drawing/2014/main" id="{C372F660-A87F-4713-A760-BC20607FDE80}"/>
              </a:ext>
            </a:extLst>
          </p:cNvPr>
          <p:cNvSpPr txBox="1"/>
          <p:nvPr/>
        </p:nvSpPr>
        <p:spPr>
          <a:xfrm>
            <a:off x="5885188" y="3924300"/>
            <a:ext cx="2075392" cy="1477328"/>
          </a:xfrm>
          <a:prstGeom prst="rect">
            <a:avLst/>
          </a:prstGeom>
          <a:noFill/>
        </p:spPr>
        <p:txBody>
          <a:bodyPr wrap="square" rtlCol="0">
            <a:spAutoFit/>
          </a:bodyPr>
          <a:lstStyle/>
          <a:p>
            <a:pPr algn="l"/>
            <a:r>
              <a:rPr lang="en-GB" dirty="0">
                <a:solidFill>
                  <a:schemeClr val="bg1"/>
                </a:solidFill>
                <a:latin typeface="Segoe UI Light" panose="020B0502040204020203" pitchFamily="34" charset="0"/>
                <a:cs typeface="Segoe UI Light" panose="020B0502040204020203" pitchFamily="34" charset="0"/>
              </a:rPr>
              <a:t>Welcome more than </a:t>
            </a:r>
          </a:p>
          <a:p>
            <a:pPr algn="l"/>
            <a:r>
              <a:rPr lang="en-GB" dirty="0">
                <a:solidFill>
                  <a:schemeClr val="bg1"/>
                </a:solidFill>
                <a:latin typeface="Segoe UI Light" panose="020B0502040204020203" pitchFamily="34" charset="0"/>
                <a:cs typeface="Segoe UI Light" panose="020B0502040204020203" pitchFamily="34" charset="0"/>
              </a:rPr>
              <a:t>one thousand </a:t>
            </a:r>
          </a:p>
          <a:p>
            <a:pPr algn="l"/>
            <a:r>
              <a:rPr lang="en-GB" dirty="0">
                <a:solidFill>
                  <a:schemeClr val="bg1"/>
                </a:solidFill>
                <a:latin typeface="Segoe UI Light" panose="020B0502040204020203" pitchFamily="34" charset="0"/>
                <a:cs typeface="Segoe UI Light" panose="020B0502040204020203" pitchFamily="34" charset="0"/>
              </a:rPr>
              <a:t>guest scientists </a:t>
            </a:r>
          </a:p>
          <a:p>
            <a:pPr algn="l"/>
            <a:r>
              <a:rPr lang="en-GB" dirty="0">
                <a:solidFill>
                  <a:schemeClr val="bg1"/>
                </a:solidFill>
                <a:latin typeface="Segoe UI Light" panose="020B0502040204020203" pitchFamily="34" charset="0"/>
                <a:cs typeface="Segoe UI Light" panose="020B0502040204020203" pitchFamily="34" charset="0"/>
              </a:rPr>
              <a:t>every year</a:t>
            </a:r>
          </a:p>
        </p:txBody>
      </p:sp>
      <p:sp>
        <p:nvSpPr>
          <p:cNvPr id="17" name="textruta 23">
            <a:extLst>
              <a:ext uri="{FF2B5EF4-FFF2-40B4-BE49-F238E27FC236}">
                <a16:creationId xmlns:a16="http://schemas.microsoft.com/office/drawing/2014/main" id="{87917370-A949-4728-97B2-8CF33453AE4F}"/>
              </a:ext>
            </a:extLst>
          </p:cNvPr>
          <p:cNvSpPr txBox="1"/>
          <p:nvPr/>
        </p:nvSpPr>
        <p:spPr>
          <a:xfrm>
            <a:off x="11104277" y="3907852"/>
            <a:ext cx="1993998" cy="1754326"/>
          </a:xfrm>
          <a:prstGeom prst="rect">
            <a:avLst/>
          </a:prstGeom>
          <a:noFill/>
        </p:spPr>
        <p:txBody>
          <a:bodyPr wrap="square" rtlCol="0">
            <a:spAutoFit/>
          </a:bodyPr>
          <a:lstStyle/>
          <a:p>
            <a:pPr algn="l"/>
            <a:r>
              <a:rPr lang="en-GB" dirty="0">
                <a:solidFill>
                  <a:schemeClr val="bg1"/>
                </a:solidFill>
                <a:latin typeface="Segoe UI Light" panose="020B0502040204020203" pitchFamily="34" charset="0"/>
                <a:cs typeface="Segoe UI Light" panose="020B0502040204020203" pitchFamily="34" charset="0"/>
              </a:rPr>
              <a:t>Assure responsible and sustainable operation as well as stewardship of entrusted resources</a:t>
            </a:r>
          </a:p>
        </p:txBody>
      </p:sp>
      <p:sp>
        <p:nvSpPr>
          <p:cNvPr id="29" name="textruta 39">
            <a:extLst>
              <a:ext uri="{FF2B5EF4-FFF2-40B4-BE49-F238E27FC236}">
                <a16:creationId xmlns:a16="http://schemas.microsoft.com/office/drawing/2014/main" id="{FB2AFE68-4D31-4943-ADBD-7B8CFF18DDFC}"/>
              </a:ext>
            </a:extLst>
          </p:cNvPr>
          <p:cNvSpPr txBox="1"/>
          <p:nvPr/>
        </p:nvSpPr>
        <p:spPr>
          <a:xfrm>
            <a:off x="3199509" y="3924300"/>
            <a:ext cx="2006110" cy="1477328"/>
          </a:xfrm>
          <a:prstGeom prst="rect">
            <a:avLst/>
          </a:prstGeom>
          <a:noFill/>
        </p:spPr>
        <p:txBody>
          <a:bodyPr wrap="square" rtlCol="0">
            <a:spAutoFit/>
          </a:bodyPr>
          <a:lstStyle/>
          <a:p>
            <a:pPr algn="l"/>
            <a:r>
              <a:rPr lang="en-GB" dirty="0">
                <a:solidFill>
                  <a:schemeClr val="bg1"/>
                </a:solidFill>
                <a:latin typeface="Segoe UI Light" panose="020B0502040204020203" pitchFamily="34" charset="0"/>
                <a:cs typeface="Segoe UI Light" panose="020B0502040204020203" pitchFamily="34" charset="0"/>
              </a:rPr>
              <a:t>Build and operate a full suite of</a:t>
            </a:r>
          </a:p>
          <a:p>
            <a:pPr algn="l"/>
            <a:r>
              <a:rPr lang="en-GB" dirty="0">
                <a:solidFill>
                  <a:schemeClr val="bg1"/>
                </a:solidFill>
                <a:latin typeface="Segoe UI Light" panose="020B0502040204020203" pitchFamily="34" charset="0"/>
                <a:cs typeface="Segoe UI Light" panose="020B0502040204020203" pitchFamily="34" charset="0"/>
              </a:rPr>
              <a:t>Instruments with unprecedented performance</a:t>
            </a:r>
          </a:p>
        </p:txBody>
      </p:sp>
      <p:cxnSp>
        <p:nvCxnSpPr>
          <p:cNvPr id="33" name="Rak 32">
            <a:extLst>
              <a:ext uri="{FF2B5EF4-FFF2-40B4-BE49-F238E27FC236}">
                <a16:creationId xmlns:a16="http://schemas.microsoft.com/office/drawing/2014/main" id="{71437D91-0137-4150-A7D0-75EDCBA53C07}"/>
              </a:ext>
            </a:extLst>
          </p:cNvPr>
          <p:cNvCxnSpPr>
            <a:cxnSpLocks/>
          </p:cNvCxnSpPr>
          <p:nvPr/>
        </p:nvCxnSpPr>
        <p:spPr>
          <a:xfrm>
            <a:off x="5469731" y="2914522"/>
            <a:ext cx="0" cy="28385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 name="Rak 32">
            <a:extLst>
              <a:ext uri="{FF2B5EF4-FFF2-40B4-BE49-F238E27FC236}">
                <a16:creationId xmlns:a16="http://schemas.microsoft.com/office/drawing/2014/main" id="{BB24B2AE-3A09-4363-AEB0-BC6F2805B2E9}"/>
              </a:ext>
            </a:extLst>
          </p:cNvPr>
          <p:cNvCxnSpPr>
            <a:cxnSpLocks/>
          </p:cNvCxnSpPr>
          <p:nvPr/>
        </p:nvCxnSpPr>
        <p:spPr>
          <a:xfrm>
            <a:off x="8145609" y="2914522"/>
            <a:ext cx="0" cy="28385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Rak 32">
            <a:extLst>
              <a:ext uri="{FF2B5EF4-FFF2-40B4-BE49-F238E27FC236}">
                <a16:creationId xmlns:a16="http://schemas.microsoft.com/office/drawing/2014/main" id="{35F4462F-09E2-4152-8B0E-4CB962F01919}"/>
              </a:ext>
            </a:extLst>
          </p:cNvPr>
          <p:cNvCxnSpPr>
            <a:cxnSpLocks/>
          </p:cNvCxnSpPr>
          <p:nvPr/>
        </p:nvCxnSpPr>
        <p:spPr>
          <a:xfrm>
            <a:off x="10727531" y="2968963"/>
            <a:ext cx="0" cy="28385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AB50005-AB6F-3074-9AA6-7E948F6EA9F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1313" y="2792192"/>
            <a:ext cx="792000" cy="792000"/>
          </a:xfrm>
          <a:prstGeom prst="rect">
            <a:avLst/>
          </a:prstGeom>
        </p:spPr>
      </p:pic>
      <p:pic>
        <p:nvPicPr>
          <p:cNvPr id="5" name="Picture 4">
            <a:extLst>
              <a:ext uri="{FF2B5EF4-FFF2-40B4-BE49-F238E27FC236}">
                <a16:creationId xmlns:a16="http://schemas.microsoft.com/office/drawing/2014/main" id="{057DADBF-FC51-E804-156F-0E0C9E2CEB7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89304" y="2756884"/>
            <a:ext cx="792000" cy="792000"/>
          </a:xfrm>
          <a:prstGeom prst="rect">
            <a:avLst/>
          </a:prstGeom>
        </p:spPr>
      </p:pic>
      <p:pic>
        <p:nvPicPr>
          <p:cNvPr id="7" name="Picture 6">
            <a:extLst>
              <a:ext uri="{FF2B5EF4-FFF2-40B4-BE49-F238E27FC236}">
                <a16:creationId xmlns:a16="http://schemas.microsoft.com/office/drawing/2014/main" id="{AA821900-C46C-1E56-5EE5-A772D7CB226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97295" y="2827500"/>
            <a:ext cx="828000" cy="828000"/>
          </a:xfrm>
          <a:prstGeom prst="rect">
            <a:avLst/>
          </a:prstGeom>
        </p:spPr>
      </p:pic>
      <p:pic>
        <p:nvPicPr>
          <p:cNvPr id="9" name="Picture 8">
            <a:extLst>
              <a:ext uri="{FF2B5EF4-FFF2-40B4-BE49-F238E27FC236}">
                <a16:creationId xmlns:a16="http://schemas.microsoft.com/office/drawing/2014/main" id="{FCE6E81B-EBC6-9A97-041E-C327D5DB021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05286" y="2862808"/>
            <a:ext cx="720000" cy="720000"/>
          </a:xfrm>
          <a:prstGeom prst="rect">
            <a:avLst/>
          </a:prstGeom>
        </p:spPr>
      </p:pic>
      <p:pic>
        <p:nvPicPr>
          <p:cNvPr id="13" name="Picture 12">
            <a:extLst>
              <a:ext uri="{FF2B5EF4-FFF2-40B4-BE49-F238E27FC236}">
                <a16:creationId xmlns:a16="http://schemas.microsoft.com/office/drawing/2014/main" id="{1ED7C5B0-AF2B-2675-B649-2EA90CA0A2E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741276" y="2826117"/>
            <a:ext cx="720000" cy="720000"/>
          </a:xfrm>
          <a:prstGeom prst="rect">
            <a:avLst/>
          </a:prstGeom>
        </p:spPr>
      </p:pic>
    </p:spTree>
    <p:extLst>
      <p:ext uri="{BB962C8B-B14F-4D97-AF65-F5344CB8AC3E}">
        <p14:creationId xmlns:p14="http://schemas.microsoft.com/office/powerpoint/2010/main" val="2595220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11C1383-80EE-6341-96A0-7DE7A57B3EAB}"/>
              </a:ext>
            </a:extLst>
          </p:cNvPr>
          <p:cNvPicPr>
            <a:picLocks noChangeAspect="1"/>
          </p:cNvPicPr>
          <p:nvPr/>
        </p:nvPicPr>
        <p:blipFill>
          <a:blip r:embed="rId3"/>
          <a:stretch>
            <a:fillRect/>
          </a:stretch>
        </p:blipFill>
        <p:spPr>
          <a:xfrm>
            <a:off x="566856" y="1438855"/>
            <a:ext cx="11239814" cy="5817728"/>
          </a:xfrm>
          <a:prstGeom prst="rect">
            <a:avLst/>
          </a:prstGeom>
        </p:spPr>
      </p:pic>
      <p:sp>
        <p:nvSpPr>
          <p:cNvPr id="2" name="Rubrik 1">
            <a:extLst>
              <a:ext uri="{FF2B5EF4-FFF2-40B4-BE49-F238E27FC236}">
                <a16:creationId xmlns:a16="http://schemas.microsoft.com/office/drawing/2014/main" id="{CD0FB8EB-1974-4F1B-9F83-4FDD9AB6C8B2}"/>
              </a:ext>
            </a:extLst>
          </p:cNvPr>
          <p:cNvSpPr>
            <a:spLocks noGrp="1"/>
          </p:cNvSpPr>
          <p:nvPr>
            <p:ph type="title"/>
          </p:nvPr>
        </p:nvSpPr>
        <p:spPr/>
        <p:txBody>
          <a:bodyPr/>
          <a:lstStyle/>
          <a:p>
            <a:r>
              <a:rPr lang="en-US" sz="4489" dirty="0"/>
              <a:t>The ESS technological concept</a:t>
            </a:r>
            <a:endParaRPr lang="sv-SE" sz="4489" dirty="0"/>
          </a:p>
        </p:txBody>
      </p:sp>
      <p:sp>
        <p:nvSpPr>
          <p:cNvPr id="5" name="Platshållare för bildnummer 4">
            <a:extLst>
              <a:ext uri="{FF2B5EF4-FFF2-40B4-BE49-F238E27FC236}">
                <a16:creationId xmlns:a16="http://schemas.microsoft.com/office/drawing/2014/main" id="{4B78B478-BF6B-4F13-BEDC-210D18337E98}"/>
              </a:ext>
            </a:extLst>
          </p:cNvPr>
          <p:cNvSpPr>
            <a:spLocks noGrp="1"/>
          </p:cNvSpPr>
          <p:nvPr>
            <p:ph type="sldNum" sz="quarter" idx="12"/>
          </p:nvPr>
        </p:nvSpPr>
        <p:spPr/>
        <p:txBody>
          <a:bodyPr/>
          <a:lstStyle/>
          <a:p>
            <a:fld id="{F7283078-D760-1647-8B80-66BA8B52336D}" type="slidenum">
              <a:rPr lang="sv-SE" smtClean="0"/>
              <a:t>7</a:t>
            </a:fld>
            <a:endParaRPr lang="sv-SE"/>
          </a:p>
        </p:txBody>
      </p:sp>
      <p:sp>
        <p:nvSpPr>
          <p:cNvPr id="3" name="Rectangle 2">
            <a:extLst>
              <a:ext uri="{FF2B5EF4-FFF2-40B4-BE49-F238E27FC236}">
                <a16:creationId xmlns:a16="http://schemas.microsoft.com/office/drawing/2014/main" id="{45403C3A-046D-B4CA-9378-784848B914DB}"/>
              </a:ext>
            </a:extLst>
          </p:cNvPr>
          <p:cNvSpPr/>
          <p:nvPr/>
        </p:nvSpPr>
        <p:spPr>
          <a:xfrm>
            <a:off x="9146474" y="1438855"/>
            <a:ext cx="1037314" cy="482135"/>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E"/>
          </a:p>
        </p:txBody>
      </p:sp>
      <p:pic>
        <p:nvPicPr>
          <p:cNvPr id="1026" name="Picture 2" descr="Neutron Provision - elena for neutron sources">
            <a:extLst>
              <a:ext uri="{FF2B5EF4-FFF2-40B4-BE49-F238E27FC236}">
                <a16:creationId xmlns:a16="http://schemas.microsoft.com/office/drawing/2014/main" id="{8969FF17-F736-5268-D911-AECE65E1C4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264" y="1607052"/>
            <a:ext cx="2910754" cy="136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33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2B37F-D45E-5644-969B-9126037B2BEA}"/>
              </a:ext>
            </a:extLst>
          </p:cNvPr>
          <p:cNvSpPr>
            <a:spLocks noGrp="1"/>
          </p:cNvSpPr>
          <p:nvPr>
            <p:ph type="title"/>
          </p:nvPr>
        </p:nvSpPr>
        <p:spPr/>
        <p:txBody>
          <a:bodyPr/>
          <a:lstStyle/>
          <a:p>
            <a:r>
              <a:rPr lang="en-SE" dirty="0">
                <a:latin typeface="+mj-lt"/>
              </a:rPr>
              <a:t>ESS linear accelerator layout </a:t>
            </a:r>
          </a:p>
        </p:txBody>
      </p:sp>
      <p:sp>
        <p:nvSpPr>
          <p:cNvPr id="4" name="Slide Number Placeholder 3">
            <a:extLst>
              <a:ext uri="{FF2B5EF4-FFF2-40B4-BE49-F238E27FC236}">
                <a16:creationId xmlns:a16="http://schemas.microsoft.com/office/drawing/2014/main" id="{F7AA367F-D61A-5142-9291-1B9BD575618A}"/>
              </a:ext>
            </a:extLst>
          </p:cNvPr>
          <p:cNvSpPr>
            <a:spLocks noGrp="1"/>
          </p:cNvSpPr>
          <p:nvPr>
            <p:ph type="sldNum" sz="quarter" idx="12"/>
          </p:nvPr>
        </p:nvSpPr>
        <p:spPr/>
        <p:txBody>
          <a:bodyPr/>
          <a:lstStyle/>
          <a:p>
            <a:fld id="{F7283078-D760-1647-8B80-66BA8B52336D}" type="slidenum">
              <a:rPr lang="sv-SE" smtClean="0"/>
              <a:t>8</a:t>
            </a:fld>
            <a:endParaRPr lang="sv-SE"/>
          </a:p>
        </p:txBody>
      </p:sp>
      <p:pic>
        <p:nvPicPr>
          <p:cNvPr id="35" name="Picture 34">
            <a:extLst>
              <a:ext uri="{FF2B5EF4-FFF2-40B4-BE49-F238E27FC236}">
                <a16:creationId xmlns:a16="http://schemas.microsoft.com/office/drawing/2014/main" id="{B8F87BF3-EF75-2E4C-B5B5-3B49008859D1}"/>
              </a:ext>
            </a:extLst>
          </p:cNvPr>
          <p:cNvPicPr>
            <a:picLocks noChangeAspect="1"/>
          </p:cNvPicPr>
          <p:nvPr/>
        </p:nvPicPr>
        <p:blipFill>
          <a:blip r:embed="rId2"/>
          <a:stretch>
            <a:fillRect/>
          </a:stretch>
        </p:blipFill>
        <p:spPr>
          <a:xfrm>
            <a:off x="870284" y="1305913"/>
            <a:ext cx="10043947" cy="235536"/>
          </a:xfrm>
          <a:prstGeom prst="rect">
            <a:avLst/>
          </a:prstGeom>
        </p:spPr>
      </p:pic>
      <p:grpSp>
        <p:nvGrpSpPr>
          <p:cNvPr id="36" name="Group 10">
            <a:extLst>
              <a:ext uri="{FF2B5EF4-FFF2-40B4-BE49-F238E27FC236}">
                <a16:creationId xmlns:a16="http://schemas.microsoft.com/office/drawing/2014/main" id="{3BB92AF7-5DBA-D949-9864-828B5435FCB3}"/>
              </a:ext>
            </a:extLst>
          </p:cNvPr>
          <p:cNvGrpSpPr>
            <a:grpSpLocks/>
          </p:cNvGrpSpPr>
          <p:nvPr/>
        </p:nvGrpSpPr>
        <p:grpSpPr bwMode="auto">
          <a:xfrm>
            <a:off x="870284" y="1734446"/>
            <a:ext cx="9991064" cy="1222583"/>
            <a:chOff x="0" y="0"/>
            <a:chExt cx="12556879" cy="1759972"/>
          </a:xfrm>
        </p:grpSpPr>
        <p:sp>
          <p:nvSpPr>
            <p:cNvPr id="37" name="AutoShape 11">
              <a:extLst>
                <a:ext uri="{FF2B5EF4-FFF2-40B4-BE49-F238E27FC236}">
                  <a16:creationId xmlns:a16="http://schemas.microsoft.com/office/drawing/2014/main" id="{E37EB379-6631-4E45-9DB3-8E6E652F6E16}"/>
                </a:ext>
              </a:extLst>
            </p:cNvPr>
            <p:cNvSpPr>
              <a:spLocks/>
            </p:cNvSpPr>
            <p:nvPr/>
          </p:nvSpPr>
          <p:spPr bwMode="auto">
            <a:xfrm>
              <a:off x="5461443" y="648846"/>
              <a:ext cx="964541" cy="469322"/>
            </a:xfrm>
            <a:prstGeom prst="roundRect">
              <a:avLst>
                <a:gd name="adj" fmla="val 29731"/>
              </a:avLst>
            </a:prstGeom>
            <a:solidFill>
              <a:srgbClr val="66A1DD">
                <a:alpha val="79999"/>
              </a:srgbClr>
            </a:solidFill>
            <a:ln w="25400" cap="flat" cmpd="sng">
              <a:solidFill>
                <a:srgbClr val="606060">
                  <a:alpha val="7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00" dirty="0">
                  <a:solidFill>
                    <a:srgbClr val="FFFFFF"/>
                  </a:solidFill>
                  <a:effectLst>
                    <a:outerShdw blurRad="38100" dist="38100" dir="2700000" algn="tl">
                      <a:srgbClr val="000000"/>
                    </a:outerShdw>
                  </a:effectLst>
                  <a:cs typeface="Gill Sans" charset="0"/>
                </a:rPr>
                <a:t>Spokes</a:t>
              </a:r>
              <a:endParaRPr lang="en-US" sz="1600" dirty="0">
                <a:cs typeface="Gill Sans Light" charset="0"/>
              </a:endParaRPr>
            </a:p>
          </p:txBody>
        </p:sp>
        <p:sp>
          <p:nvSpPr>
            <p:cNvPr id="38" name="AutoShape 12">
              <a:extLst>
                <a:ext uri="{FF2B5EF4-FFF2-40B4-BE49-F238E27FC236}">
                  <a16:creationId xmlns:a16="http://schemas.microsoft.com/office/drawing/2014/main" id="{D46E1A1D-072F-0B45-81C2-42C06D3D54A8}"/>
                </a:ext>
              </a:extLst>
            </p:cNvPr>
            <p:cNvSpPr>
              <a:spLocks/>
            </p:cNvSpPr>
            <p:nvPr/>
          </p:nvSpPr>
          <p:spPr bwMode="auto">
            <a:xfrm>
              <a:off x="6616749" y="648846"/>
              <a:ext cx="1406084" cy="469322"/>
            </a:xfrm>
            <a:prstGeom prst="roundRect">
              <a:avLst>
                <a:gd name="adj" fmla="val 27028"/>
              </a:avLst>
            </a:prstGeom>
            <a:solidFill>
              <a:srgbClr val="4180FC">
                <a:alpha val="79999"/>
              </a:srgbClr>
            </a:solidFill>
            <a:ln w="25400" cap="flat" cmpd="sng">
              <a:solidFill>
                <a:srgbClr val="606060">
                  <a:alpha val="7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dirty="0">
                  <a:solidFill>
                    <a:srgbClr val="FFFFFF"/>
                  </a:solidFill>
                  <a:effectLst>
                    <a:outerShdw blurRad="38100" dist="38100" dir="2700000" algn="tl">
                      <a:srgbClr val="000000"/>
                    </a:outerShdw>
                  </a:effectLst>
                  <a:cs typeface="Gill Sans" charset="0"/>
                </a:rPr>
                <a:t>Medium β</a:t>
              </a:r>
              <a:endParaRPr lang="en-US" dirty="0">
                <a:cs typeface="Gill Sans Light" charset="0"/>
              </a:endParaRPr>
            </a:p>
          </p:txBody>
        </p:sp>
        <p:sp>
          <p:nvSpPr>
            <p:cNvPr id="39" name="AutoShape 13">
              <a:extLst>
                <a:ext uri="{FF2B5EF4-FFF2-40B4-BE49-F238E27FC236}">
                  <a16:creationId xmlns:a16="http://schemas.microsoft.com/office/drawing/2014/main" id="{9494110F-CB06-0240-9E35-D581F976BA1B}"/>
                </a:ext>
              </a:extLst>
            </p:cNvPr>
            <p:cNvSpPr>
              <a:spLocks/>
            </p:cNvSpPr>
            <p:nvPr/>
          </p:nvSpPr>
          <p:spPr bwMode="auto">
            <a:xfrm>
              <a:off x="8095710" y="642432"/>
              <a:ext cx="1271049" cy="482147"/>
            </a:xfrm>
            <a:prstGeom prst="roundRect">
              <a:avLst>
                <a:gd name="adj" fmla="val 26315"/>
              </a:avLst>
            </a:prstGeom>
            <a:solidFill>
              <a:srgbClr val="0196FC">
                <a:alpha val="79999"/>
              </a:srgbClr>
            </a:solidFill>
            <a:ln w="25400" cap="flat" cmpd="sng">
              <a:solidFill>
                <a:srgbClr val="606060">
                  <a:alpha val="7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dirty="0">
                  <a:solidFill>
                    <a:srgbClr val="FFFFFF"/>
                  </a:solidFill>
                  <a:effectLst>
                    <a:outerShdw blurRad="38100" dist="38100" dir="2700000" algn="tl">
                      <a:srgbClr val="000000"/>
                    </a:outerShdw>
                  </a:effectLst>
                  <a:cs typeface="Gill Sans" charset="0"/>
                </a:rPr>
                <a:t>High β</a:t>
              </a:r>
              <a:endParaRPr lang="en-US" dirty="0">
                <a:cs typeface="Gill Sans Light" charset="0"/>
              </a:endParaRPr>
            </a:p>
          </p:txBody>
        </p:sp>
        <p:sp>
          <p:nvSpPr>
            <p:cNvPr id="40" name="AutoShape 14">
              <a:extLst>
                <a:ext uri="{FF2B5EF4-FFF2-40B4-BE49-F238E27FC236}">
                  <a16:creationId xmlns:a16="http://schemas.microsoft.com/office/drawing/2014/main" id="{869B5214-7483-DB4B-BDFE-5D95CF20B06E}"/>
                </a:ext>
              </a:extLst>
            </p:cNvPr>
            <p:cNvSpPr>
              <a:spLocks/>
            </p:cNvSpPr>
            <p:nvPr/>
          </p:nvSpPr>
          <p:spPr bwMode="auto">
            <a:xfrm>
              <a:off x="4342576" y="648846"/>
              <a:ext cx="775919" cy="469322"/>
            </a:xfrm>
            <a:prstGeom prst="roundRect">
              <a:avLst>
                <a:gd name="adj" fmla="val 21620"/>
              </a:avLst>
            </a:prstGeom>
            <a:solidFill>
              <a:srgbClr val="FFD479">
                <a:alpha val="89999"/>
              </a:srgbClr>
            </a:soli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dirty="0">
                  <a:solidFill>
                    <a:srgbClr val="FFFFFF"/>
                  </a:solidFill>
                  <a:effectLst>
                    <a:outerShdw blurRad="38100" dist="38100" dir="2700000" algn="tl">
                      <a:srgbClr val="000000"/>
                    </a:outerShdw>
                  </a:effectLst>
                  <a:cs typeface="Gill Sans" charset="0"/>
                </a:rPr>
                <a:t>DTL</a:t>
              </a:r>
              <a:endParaRPr lang="en-US" dirty="0">
                <a:cs typeface="Gill Sans Light" charset="0"/>
              </a:endParaRPr>
            </a:p>
          </p:txBody>
        </p:sp>
        <p:sp>
          <p:nvSpPr>
            <p:cNvPr id="41" name="AutoShape 15">
              <a:extLst>
                <a:ext uri="{FF2B5EF4-FFF2-40B4-BE49-F238E27FC236}">
                  <a16:creationId xmlns:a16="http://schemas.microsoft.com/office/drawing/2014/main" id="{E48A108E-18C9-2F46-886A-19C91B558B1B}"/>
                </a:ext>
              </a:extLst>
            </p:cNvPr>
            <p:cNvSpPr>
              <a:spLocks/>
            </p:cNvSpPr>
            <p:nvPr/>
          </p:nvSpPr>
          <p:spPr bwMode="auto">
            <a:xfrm>
              <a:off x="3303016" y="648846"/>
              <a:ext cx="861656" cy="469322"/>
            </a:xfrm>
            <a:prstGeom prst="roundRect">
              <a:avLst>
                <a:gd name="adj" fmla="val 29731"/>
              </a:avLst>
            </a:prstGeom>
            <a:solidFill>
              <a:srgbClr val="FE7C1A">
                <a:alpha val="89999"/>
              </a:srgbClr>
            </a:soli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dirty="0">
                  <a:solidFill>
                    <a:srgbClr val="FFFFFF"/>
                  </a:solidFill>
                  <a:effectLst>
                    <a:outerShdw blurRad="38100" dist="38100" dir="2700000" algn="tl">
                      <a:srgbClr val="000000"/>
                    </a:outerShdw>
                  </a:effectLst>
                  <a:cs typeface="Gill Sans" charset="0"/>
                </a:rPr>
                <a:t>MEBT</a:t>
              </a:r>
              <a:endParaRPr lang="en-US" dirty="0">
                <a:cs typeface="Gill Sans Light" charset="0"/>
              </a:endParaRPr>
            </a:p>
          </p:txBody>
        </p:sp>
        <p:sp>
          <p:nvSpPr>
            <p:cNvPr id="42" name="AutoShape 16">
              <a:extLst>
                <a:ext uri="{FF2B5EF4-FFF2-40B4-BE49-F238E27FC236}">
                  <a16:creationId xmlns:a16="http://schemas.microsoft.com/office/drawing/2014/main" id="{C3DCA90B-7A89-0A49-8823-EE252E536F36}"/>
                </a:ext>
              </a:extLst>
            </p:cNvPr>
            <p:cNvSpPr>
              <a:spLocks/>
            </p:cNvSpPr>
            <p:nvPr/>
          </p:nvSpPr>
          <p:spPr bwMode="auto">
            <a:xfrm>
              <a:off x="2235591" y="648846"/>
              <a:ext cx="870230" cy="469322"/>
            </a:xfrm>
            <a:prstGeom prst="roundRect">
              <a:avLst>
                <a:gd name="adj" fmla="val 29731"/>
              </a:avLst>
            </a:prstGeom>
            <a:solidFill>
              <a:srgbClr val="FD2612">
                <a:alpha val="89999"/>
              </a:srgbClr>
            </a:soli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dirty="0">
                  <a:solidFill>
                    <a:srgbClr val="FFFFFF"/>
                  </a:solidFill>
                  <a:effectLst>
                    <a:outerShdw blurRad="38100" dist="38100" dir="2700000" algn="tl">
                      <a:srgbClr val="000000"/>
                    </a:outerShdw>
                  </a:effectLst>
                  <a:cs typeface="Gill Sans" charset="0"/>
                </a:rPr>
                <a:t>RFQ</a:t>
              </a:r>
              <a:endParaRPr lang="en-US" dirty="0">
                <a:cs typeface="Gill Sans Light" charset="0"/>
              </a:endParaRPr>
            </a:p>
          </p:txBody>
        </p:sp>
        <p:sp>
          <p:nvSpPr>
            <p:cNvPr id="43" name="AutoShape 17">
              <a:extLst>
                <a:ext uri="{FF2B5EF4-FFF2-40B4-BE49-F238E27FC236}">
                  <a16:creationId xmlns:a16="http://schemas.microsoft.com/office/drawing/2014/main" id="{2B6F303A-B64E-6746-9C9A-D1D66189B75A}"/>
                </a:ext>
              </a:extLst>
            </p:cNvPr>
            <p:cNvSpPr>
              <a:spLocks/>
            </p:cNvSpPr>
            <p:nvPr/>
          </p:nvSpPr>
          <p:spPr bwMode="auto">
            <a:xfrm>
              <a:off x="1219609" y="648846"/>
              <a:ext cx="870230" cy="469322"/>
            </a:xfrm>
            <a:prstGeom prst="roundRect">
              <a:avLst>
                <a:gd name="adj" fmla="val 27028"/>
              </a:avLst>
            </a:prstGeom>
            <a:solidFill>
              <a:srgbClr val="FE7E78">
                <a:alpha val="89999"/>
              </a:srgbClr>
            </a:soli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a:solidFill>
                    <a:srgbClr val="FFFFFF"/>
                  </a:solidFill>
                  <a:effectLst>
                    <a:outerShdw blurRad="38100" dist="38100" dir="2700000" algn="tl">
                      <a:srgbClr val="000000"/>
                    </a:outerShdw>
                  </a:effectLst>
                  <a:cs typeface="Gill Sans" charset="0"/>
                </a:rPr>
                <a:t>LEBT</a:t>
              </a:r>
              <a:endParaRPr lang="en-US">
                <a:cs typeface="Gill Sans Light" charset="0"/>
              </a:endParaRPr>
            </a:p>
          </p:txBody>
        </p:sp>
        <p:sp>
          <p:nvSpPr>
            <p:cNvPr id="44" name="AutoShape 18">
              <a:extLst>
                <a:ext uri="{FF2B5EF4-FFF2-40B4-BE49-F238E27FC236}">
                  <a16:creationId xmlns:a16="http://schemas.microsoft.com/office/drawing/2014/main" id="{C8579E71-B8BB-C742-BFDE-BB0DD770FD69}"/>
                </a:ext>
              </a:extLst>
            </p:cNvPr>
            <p:cNvSpPr>
              <a:spLocks/>
            </p:cNvSpPr>
            <p:nvPr/>
          </p:nvSpPr>
          <p:spPr bwMode="auto">
            <a:xfrm>
              <a:off x="0" y="648846"/>
              <a:ext cx="1054564" cy="469322"/>
            </a:xfrm>
            <a:prstGeom prst="roundRect">
              <a:avLst>
                <a:gd name="adj" fmla="val 24324"/>
              </a:avLst>
            </a:prstGeom>
            <a:solidFill>
              <a:srgbClr val="EB811A">
                <a:alpha val="89999"/>
              </a:srgbClr>
            </a:soli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683">
                  <a:solidFill>
                    <a:srgbClr val="FFFFFF"/>
                  </a:solidFill>
                  <a:effectLst>
                    <a:outerShdw blurRad="38100" dist="38100" dir="2700000" algn="tl">
                      <a:srgbClr val="000000"/>
                    </a:outerShdw>
                  </a:effectLst>
                  <a:cs typeface="Gill Sans" charset="0"/>
                </a:rPr>
                <a:t>Source</a:t>
              </a:r>
              <a:endParaRPr lang="en-US">
                <a:cs typeface="Gill Sans Light" charset="0"/>
              </a:endParaRPr>
            </a:p>
          </p:txBody>
        </p:sp>
        <p:sp>
          <p:nvSpPr>
            <p:cNvPr id="45" name="AutoShape 19">
              <a:extLst>
                <a:ext uri="{FF2B5EF4-FFF2-40B4-BE49-F238E27FC236}">
                  <a16:creationId xmlns:a16="http://schemas.microsoft.com/office/drawing/2014/main" id="{5AA65904-D498-F644-A55A-27EA8A208B89}"/>
                </a:ext>
              </a:extLst>
            </p:cNvPr>
            <p:cNvSpPr>
              <a:spLocks/>
            </p:cNvSpPr>
            <p:nvPr/>
          </p:nvSpPr>
          <p:spPr bwMode="auto">
            <a:xfrm>
              <a:off x="9587533" y="648845"/>
              <a:ext cx="1804763" cy="469322"/>
            </a:xfrm>
            <a:prstGeom prst="roundRect">
              <a:avLst>
                <a:gd name="adj" fmla="val 18917"/>
              </a:avLst>
            </a:prstGeom>
            <a:gradFill rotWithShape="0">
              <a:gsLst>
                <a:gs pos="0">
                  <a:srgbClr val="C1B3D1">
                    <a:alpha val="89999"/>
                  </a:srgbClr>
                </a:gs>
                <a:gs pos="50990">
                  <a:srgbClr val="DEBFBA">
                    <a:alpha val="89999"/>
                  </a:srgbClr>
                </a:gs>
                <a:gs pos="81346">
                  <a:srgbClr val="FACBA3">
                    <a:alpha val="89999"/>
                  </a:srgbClr>
                </a:gs>
                <a:gs pos="91818">
                  <a:srgbClr val="FCA58F">
                    <a:alpha val="89999"/>
                  </a:srgbClr>
                </a:gs>
                <a:gs pos="100000">
                  <a:srgbClr val="FE7E7B">
                    <a:alpha val="89999"/>
                  </a:srgbClr>
                </a:gs>
              </a:gsLst>
              <a:lin ang="0"/>
            </a:gradFill>
            <a:ln w="25400" cap="flat" cmpd="sng">
              <a:solidFill>
                <a:srgbClr val="606060">
                  <a:alpha val="8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100" dirty="0">
                  <a:solidFill>
                    <a:srgbClr val="FFFFFF"/>
                  </a:solidFill>
                  <a:effectLst>
                    <a:outerShdw blurRad="38100" dist="38100" dir="2700000" algn="tl">
                      <a:srgbClr val="000000"/>
                    </a:outerShdw>
                  </a:effectLst>
                  <a:cs typeface="Gill Sans" charset="0"/>
                </a:rPr>
                <a:t>HEBT &amp; Contingency</a:t>
              </a:r>
              <a:endParaRPr lang="en-US" sz="1400" dirty="0">
                <a:cs typeface="Gill Sans Light" charset="0"/>
              </a:endParaRPr>
            </a:p>
          </p:txBody>
        </p:sp>
        <p:sp>
          <p:nvSpPr>
            <p:cNvPr id="46" name="AutoShape 20">
              <a:extLst>
                <a:ext uri="{FF2B5EF4-FFF2-40B4-BE49-F238E27FC236}">
                  <a16:creationId xmlns:a16="http://schemas.microsoft.com/office/drawing/2014/main" id="{5F903180-EB7C-B743-9BEB-C9DB3225CCCE}"/>
                </a:ext>
              </a:extLst>
            </p:cNvPr>
            <p:cNvSpPr>
              <a:spLocks/>
            </p:cNvSpPr>
            <p:nvPr/>
          </p:nvSpPr>
          <p:spPr bwMode="auto">
            <a:xfrm>
              <a:off x="11592338" y="415026"/>
              <a:ext cx="964541" cy="966856"/>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1"/>
                  </a:moveTo>
                  <a:cubicBezTo>
                    <a:pt x="20639" y="6724"/>
                    <a:pt x="20639" y="12953"/>
                    <a:pt x="16796" y="16796"/>
                  </a:cubicBezTo>
                  <a:cubicBezTo>
                    <a:pt x="12953" y="20639"/>
                    <a:pt x="6724" y="20639"/>
                    <a:pt x="2881" y="16796"/>
                  </a:cubicBezTo>
                  <a:cubicBezTo>
                    <a:pt x="-961" y="12953"/>
                    <a:pt x="-961" y="6724"/>
                    <a:pt x="2881" y="2881"/>
                  </a:cubicBezTo>
                  <a:cubicBezTo>
                    <a:pt x="6724" y="-961"/>
                    <a:pt x="12953" y="-961"/>
                    <a:pt x="16796" y="2881"/>
                  </a:cubicBezTo>
                </a:path>
              </a:pathLst>
            </a:custGeom>
            <a:solidFill>
              <a:srgbClr val="FE7E78">
                <a:alpha val="79999"/>
              </a:srgbClr>
            </a:solidFill>
            <a:ln w="25400" cap="flat" cmpd="sng">
              <a:solidFill>
                <a:srgbClr val="7A7A7A">
                  <a:alpha val="79999"/>
                </a:srgbClr>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lnSpc>
                  <a:spcPct val="120000"/>
                </a:lnSpc>
                <a:defRPr/>
              </a:pPr>
              <a:r>
                <a:rPr lang="en-US" sz="1683" dirty="0">
                  <a:solidFill>
                    <a:srgbClr val="FFFFFF"/>
                  </a:solidFill>
                  <a:effectLst>
                    <a:outerShdw blurRad="38100" dist="38100" dir="2700000" algn="tl">
                      <a:srgbClr val="000000"/>
                    </a:outerShdw>
                  </a:effectLst>
                  <a:cs typeface="Gill Sans" charset="0"/>
                </a:rPr>
                <a:t>Target</a:t>
              </a:r>
              <a:endParaRPr lang="en-US" dirty="0">
                <a:cs typeface="Gill Sans Light" charset="0"/>
              </a:endParaRPr>
            </a:p>
          </p:txBody>
        </p:sp>
        <p:sp>
          <p:nvSpPr>
            <p:cNvPr id="47" name="Line 21">
              <a:extLst>
                <a:ext uri="{FF2B5EF4-FFF2-40B4-BE49-F238E27FC236}">
                  <a16:creationId xmlns:a16="http://schemas.microsoft.com/office/drawing/2014/main" id="{39564CDE-94A0-1A4F-9316-CD2A8B7B6C1D}"/>
                </a:ext>
              </a:extLst>
            </p:cNvPr>
            <p:cNvSpPr>
              <a:spLocks noChangeShapeType="1"/>
            </p:cNvSpPr>
            <p:nvPr/>
          </p:nvSpPr>
          <p:spPr bwMode="auto">
            <a:xfrm flipH="1">
              <a:off x="1041704" y="889918"/>
              <a:ext cx="190765"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48" name="Line 22">
              <a:extLst>
                <a:ext uri="{FF2B5EF4-FFF2-40B4-BE49-F238E27FC236}">
                  <a16:creationId xmlns:a16="http://schemas.microsoft.com/office/drawing/2014/main" id="{CAEF6EBC-B752-484B-AFAD-11A11B14B0C2}"/>
                </a:ext>
              </a:extLst>
            </p:cNvPr>
            <p:cNvSpPr>
              <a:spLocks noChangeShapeType="1"/>
            </p:cNvSpPr>
            <p:nvPr/>
          </p:nvSpPr>
          <p:spPr bwMode="auto">
            <a:xfrm flipH="1">
              <a:off x="2083408" y="889918"/>
              <a:ext cx="190765"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49" name="Line 23">
              <a:extLst>
                <a:ext uri="{FF2B5EF4-FFF2-40B4-BE49-F238E27FC236}">
                  <a16:creationId xmlns:a16="http://schemas.microsoft.com/office/drawing/2014/main" id="{5D9918B8-B02D-3947-8BBF-170647A2FFBC}"/>
                </a:ext>
              </a:extLst>
            </p:cNvPr>
            <p:cNvSpPr>
              <a:spLocks noChangeShapeType="1"/>
            </p:cNvSpPr>
            <p:nvPr/>
          </p:nvSpPr>
          <p:spPr bwMode="auto">
            <a:xfrm flipH="1">
              <a:off x="3112251" y="889918"/>
              <a:ext cx="190765"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0" name="Line 24">
              <a:extLst>
                <a:ext uri="{FF2B5EF4-FFF2-40B4-BE49-F238E27FC236}">
                  <a16:creationId xmlns:a16="http://schemas.microsoft.com/office/drawing/2014/main" id="{7C1AF4A7-A5D6-A146-A09E-36C5BE851AA9}"/>
                </a:ext>
              </a:extLst>
            </p:cNvPr>
            <p:cNvSpPr>
              <a:spLocks noChangeShapeType="1"/>
            </p:cNvSpPr>
            <p:nvPr/>
          </p:nvSpPr>
          <p:spPr bwMode="auto">
            <a:xfrm flipH="1">
              <a:off x="4164672" y="889918"/>
              <a:ext cx="190764"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1" name="Line 25">
              <a:extLst>
                <a:ext uri="{FF2B5EF4-FFF2-40B4-BE49-F238E27FC236}">
                  <a16:creationId xmlns:a16="http://schemas.microsoft.com/office/drawing/2014/main" id="{094E5A77-52D1-5447-86D9-F649E5CAE28C}"/>
                </a:ext>
              </a:extLst>
            </p:cNvPr>
            <p:cNvSpPr>
              <a:spLocks noChangeShapeType="1"/>
            </p:cNvSpPr>
            <p:nvPr/>
          </p:nvSpPr>
          <p:spPr bwMode="auto">
            <a:xfrm flipH="1">
              <a:off x="5131356" y="889918"/>
              <a:ext cx="317227" cy="0"/>
            </a:xfrm>
            <a:prstGeom prst="line">
              <a:avLst/>
            </a:prstGeom>
            <a:noFill/>
            <a:ln w="50800" cap="flat" cmpd="sng">
              <a:solidFill>
                <a:srgbClr val="7B219F"/>
              </a:solidFill>
              <a:prstDash val="solid"/>
              <a:round/>
              <a:headEnd type="stealth"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52" name="Line 26">
              <a:extLst>
                <a:ext uri="{FF2B5EF4-FFF2-40B4-BE49-F238E27FC236}">
                  <a16:creationId xmlns:a16="http://schemas.microsoft.com/office/drawing/2014/main" id="{754EE0BD-7C41-984F-81F6-689CC3DD95CF}"/>
                </a:ext>
              </a:extLst>
            </p:cNvPr>
            <p:cNvSpPr>
              <a:spLocks noChangeShapeType="1"/>
            </p:cNvSpPr>
            <p:nvPr/>
          </p:nvSpPr>
          <p:spPr bwMode="auto">
            <a:xfrm flipH="1">
              <a:off x="6438844" y="889918"/>
              <a:ext cx="190765"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3" name="Line 27">
              <a:extLst>
                <a:ext uri="{FF2B5EF4-FFF2-40B4-BE49-F238E27FC236}">
                  <a16:creationId xmlns:a16="http://schemas.microsoft.com/office/drawing/2014/main" id="{3B9BBB60-D8E9-3F46-8C07-5E3C4D8D01EA}"/>
                </a:ext>
              </a:extLst>
            </p:cNvPr>
            <p:cNvSpPr>
              <a:spLocks noChangeShapeType="1"/>
            </p:cNvSpPr>
            <p:nvPr/>
          </p:nvSpPr>
          <p:spPr bwMode="auto">
            <a:xfrm flipH="1">
              <a:off x="7836356" y="889918"/>
              <a:ext cx="242208"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4" name="Line 28">
              <a:extLst>
                <a:ext uri="{FF2B5EF4-FFF2-40B4-BE49-F238E27FC236}">
                  <a16:creationId xmlns:a16="http://schemas.microsoft.com/office/drawing/2014/main" id="{0F9CEDA4-945A-FC48-A838-70D22F72CAAA}"/>
                </a:ext>
              </a:extLst>
            </p:cNvPr>
            <p:cNvSpPr>
              <a:spLocks noChangeShapeType="1"/>
            </p:cNvSpPr>
            <p:nvPr/>
          </p:nvSpPr>
          <p:spPr bwMode="auto">
            <a:xfrm flipH="1">
              <a:off x="9398913" y="889918"/>
              <a:ext cx="188621"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5" name="Line 29">
              <a:extLst>
                <a:ext uri="{FF2B5EF4-FFF2-40B4-BE49-F238E27FC236}">
                  <a16:creationId xmlns:a16="http://schemas.microsoft.com/office/drawing/2014/main" id="{AE0CE37E-13E5-E147-850B-14772D00104A}"/>
                </a:ext>
              </a:extLst>
            </p:cNvPr>
            <p:cNvSpPr>
              <a:spLocks noChangeShapeType="1"/>
            </p:cNvSpPr>
            <p:nvPr/>
          </p:nvSpPr>
          <p:spPr bwMode="auto">
            <a:xfrm flipH="1">
              <a:off x="11392296" y="889918"/>
              <a:ext cx="190764" cy="0"/>
            </a:xfrm>
            <a:prstGeom prst="line">
              <a:avLst/>
            </a:prstGeom>
            <a:noFill/>
            <a:ln w="25400" cap="flat" cmpd="sng">
              <a:solidFill>
                <a:srgbClr val="000000"/>
              </a:solidFill>
              <a:prstDash val="solid"/>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defTabSz="409382">
                <a:defRPr/>
              </a:pPr>
              <a:endParaRPr lang="en-US" sz="1122">
                <a:latin typeface="Helvetica" charset="0"/>
                <a:cs typeface="Helvetica" charset="0"/>
                <a:sym typeface="Helvetica" charset="0"/>
              </a:endParaRPr>
            </a:p>
          </p:txBody>
        </p:sp>
        <p:sp>
          <p:nvSpPr>
            <p:cNvPr id="56" name="Line 30">
              <a:extLst>
                <a:ext uri="{FF2B5EF4-FFF2-40B4-BE49-F238E27FC236}">
                  <a16:creationId xmlns:a16="http://schemas.microsoft.com/office/drawing/2014/main" id="{499D3BD0-FB1F-7043-984A-A806B3852972}"/>
                </a:ext>
              </a:extLst>
            </p:cNvPr>
            <p:cNvSpPr>
              <a:spLocks noChangeShapeType="1"/>
            </p:cNvSpPr>
            <p:nvPr/>
          </p:nvSpPr>
          <p:spPr bwMode="auto">
            <a:xfrm flipH="1">
              <a:off x="1892644" y="482146"/>
              <a:ext cx="190764"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57" name="Line 31">
              <a:extLst>
                <a:ext uri="{FF2B5EF4-FFF2-40B4-BE49-F238E27FC236}">
                  <a16:creationId xmlns:a16="http://schemas.microsoft.com/office/drawing/2014/main" id="{6C57F048-7C69-EE4F-857C-1953B0282ABD}"/>
                </a:ext>
              </a:extLst>
            </p:cNvPr>
            <p:cNvSpPr>
              <a:spLocks noChangeShapeType="1"/>
            </p:cNvSpPr>
            <p:nvPr/>
          </p:nvSpPr>
          <p:spPr bwMode="auto">
            <a:xfrm flipH="1">
              <a:off x="1124227" y="511351"/>
              <a:ext cx="190764"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58" name="AutoShape 32">
              <a:extLst>
                <a:ext uri="{FF2B5EF4-FFF2-40B4-BE49-F238E27FC236}">
                  <a16:creationId xmlns:a16="http://schemas.microsoft.com/office/drawing/2014/main" id="{D0833A46-CA8F-794E-B2C5-6590CB3EA8C3}"/>
                </a:ext>
              </a:extLst>
            </p:cNvPr>
            <p:cNvSpPr>
              <a:spLocks/>
            </p:cNvSpPr>
            <p:nvPr/>
          </p:nvSpPr>
          <p:spPr bwMode="auto">
            <a:xfrm>
              <a:off x="1386795" y="334394"/>
              <a:ext cx="544430"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dirty="0">
                  <a:solidFill>
                    <a:schemeClr val="tx2">
                      <a:lumMod val="65000"/>
                      <a:lumOff val="35000"/>
                    </a:schemeClr>
                  </a:solidFill>
                  <a:cs typeface="Gill Sans" charset="0"/>
                </a:rPr>
                <a:t>2.4 m</a:t>
              </a:r>
              <a:endParaRPr lang="en-US" sz="1908" dirty="0">
                <a:solidFill>
                  <a:schemeClr val="tx2">
                    <a:lumMod val="65000"/>
                    <a:lumOff val="35000"/>
                  </a:schemeClr>
                </a:solidFill>
                <a:cs typeface="Gill Sans Light" charset="0"/>
              </a:endParaRPr>
            </a:p>
          </p:txBody>
        </p:sp>
        <p:sp>
          <p:nvSpPr>
            <p:cNvPr id="59" name="Line 33">
              <a:extLst>
                <a:ext uri="{FF2B5EF4-FFF2-40B4-BE49-F238E27FC236}">
                  <a16:creationId xmlns:a16="http://schemas.microsoft.com/office/drawing/2014/main" id="{3ABC0903-BD12-3D4C-AEA1-B855E2F7FFDB}"/>
                </a:ext>
              </a:extLst>
            </p:cNvPr>
            <p:cNvSpPr>
              <a:spLocks noChangeShapeType="1"/>
            </p:cNvSpPr>
            <p:nvPr/>
          </p:nvSpPr>
          <p:spPr bwMode="auto">
            <a:xfrm flipH="1">
              <a:off x="2934347" y="482146"/>
              <a:ext cx="177903"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0" name="Line 34">
              <a:extLst>
                <a:ext uri="{FF2B5EF4-FFF2-40B4-BE49-F238E27FC236}">
                  <a16:creationId xmlns:a16="http://schemas.microsoft.com/office/drawing/2014/main" id="{4F9E05BE-2F52-0645-B2F6-D70B9C1E76CD}"/>
                </a:ext>
              </a:extLst>
            </p:cNvPr>
            <p:cNvSpPr>
              <a:spLocks noChangeShapeType="1"/>
            </p:cNvSpPr>
            <p:nvPr/>
          </p:nvSpPr>
          <p:spPr bwMode="auto">
            <a:xfrm flipH="1">
              <a:off x="2191651" y="482147"/>
              <a:ext cx="165043"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1" name="AutoShape 35">
              <a:extLst>
                <a:ext uri="{FF2B5EF4-FFF2-40B4-BE49-F238E27FC236}">
                  <a16:creationId xmlns:a16="http://schemas.microsoft.com/office/drawing/2014/main" id="{1CA33975-7265-4046-BCE7-B46A4DA3619C}"/>
                </a:ext>
              </a:extLst>
            </p:cNvPr>
            <p:cNvSpPr>
              <a:spLocks/>
            </p:cNvSpPr>
            <p:nvPr/>
          </p:nvSpPr>
          <p:spPr bwMode="auto">
            <a:xfrm>
              <a:off x="2409207" y="334394"/>
              <a:ext cx="546575"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a:solidFill>
                    <a:schemeClr val="tx2">
                      <a:lumMod val="65000"/>
                      <a:lumOff val="35000"/>
                    </a:schemeClr>
                  </a:solidFill>
                  <a:cs typeface="Gill Sans" charset="0"/>
                </a:rPr>
                <a:t>4.6 m</a:t>
              </a:r>
              <a:endParaRPr lang="en-US" sz="1908">
                <a:solidFill>
                  <a:schemeClr val="tx2">
                    <a:lumMod val="65000"/>
                    <a:lumOff val="35000"/>
                  </a:schemeClr>
                </a:solidFill>
                <a:cs typeface="Gill Sans Light" charset="0"/>
              </a:endParaRPr>
            </a:p>
          </p:txBody>
        </p:sp>
        <p:sp>
          <p:nvSpPr>
            <p:cNvPr id="62" name="Line 36">
              <a:extLst>
                <a:ext uri="{FF2B5EF4-FFF2-40B4-BE49-F238E27FC236}">
                  <a16:creationId xmlns:a16="http://schemas.microsoft.com/office/drawing/2014/main" id="{B41334B6-804D-E444-BCDF-273D7C4ADAC7}"/>
                </a:ext>
              </a:extLst>
            </p:cNvPr>
            <p:cNvSpPr>
              <a:spLocks noChangeShapeType="1"/>
            </p:cNvSpPr>
            <p:nvPr/>
          </p:nvSpPr>
          <p:spPr bwMode="auto">
            <a:xfrm flipH="1">
              <a:off x="4023208" y="482147"/>
              <a:ext cx="177905"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3" name="Line 37">
              <a:extLst>
                <a:ext uri="{FF2B5EF4-FFF2-40B4-BE49-F238E27FC236}">
                  <a16:creationId xmlns:a16="http://schemas.microsoft.com/office/drawing/2014/main" id="{5DF59644-325E-534E-B769-441B4B7FAEA1}"/>
                </a:ext>
              </a:extLst>
            </p:cNvPr>
            <p:cNvSpPr>
              <a:spLocks noChangeShapeType="1"/>
            </p:cNvSpPr>
            <p:nvPr/>
          </p:nvSpPr>
          <p:spPr bwMode="auto">
            <a:xfrm flipH="1">
              <a:off x="3256005" y="482147"/>
              <a:ext cx="165044"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4" name="AutoShape 38">
              <a:extLst>
                <a:ext uri="{FF2B5EF4-FFF2-40B4-BE49-F238E27FC236}">
                  <a16:creationId xmlns:a16="http://schemas.microsoft.com/office/drawing/2014/main" id="{22E956D1-2F7E-214E-BBE4-0C8D5F23456E}"/>
                </a:ext>
              </a:extLst>
            </p:cNvPr>
            <p:cNvSpPr>
              <a:spLocks/>
            </p:cNvSpPr>
            <p:nvPr/>
          </p:nvSpPr>
          <p:spPr bwMode="auto">
            <a:xfrm>
              <a:off x="3476633" y="334394"/>
              <a:ext cx="546575"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a:solidFill>
                    <a:schemeClr val="tx2">
                      <a:lumMod val="65000"/>
                      <a:lumOff val="35000"/>
                    </a:schemeClr>
                  </a:solidFill>
                  <a:cs typeface="Gill Sans" charset="0"/>
                </a:rPr>
                <a:t>3.8 m</a:t>
              </a:r>
              <a:endParaRPr lang="en-US" sz="1908">
                <a:solidFill>
                  <a:schemeClr val="tx2">
                    <a:lumMod val="65000"/>
                    <a:lumOff val="35000"/>
                  </a:schemeClr>
                </a:solidFill>
                <a:cs typeface="Gill Sans Light" charset="0"/>
              </a:endParaRPr>
            </a:p>
          </p:txBody>
        </p:sp>
        <p:sp>
          <p:nvSpPr>
            <p:cNvPr id="65" name="Line 39">
              <a:extLst>
                <a:ext uri="{FF2B5EF4-FFF2-40B4-BE49-F238E27FC236}">
                  <a16:creationId xmlns:a16="http://schemas.microsoft.com/office/drawing/2014/main" id="{CC3017BC-AB85-BB41-8DF8-B0C31D0E29E5}"/>
                </a:ext>
              </a:extLst>
            </p:cNvPr>
            <p:cNvSpPr>
              <a:spLocks noChangeShapeType="1"/>
            </p:cNvSpPr>
            <p:nvPr/>
          </p:nvSpPr>
          <p:spPr bwMode="auto">
            <a:xfrm flipH="1">
              <a:off x="5015611" y="482146"/>
              <a:ext cx="141466"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6" name="Line 40">
              <a:extLst>
                <a:ext uri="{FF2B5EF4-FFF2-40B4-BE49-F238E27FC236}">
                  <a16:creationId xmlns:a16="http://schemas.microsoft.com/office/drawing/2014/main" id="{5EA21573-43ED-7B4A-93A7-E63E95DF0919}"/>
                </a:ext>
              </a:extLst>
            </p:cNvPr>
            <p:cNvSpPr>
              <a:spLocks noChangeShapeType="1"/>
            </p:cNvSpPr>
            <p:nvPr/>
          </p:nvSpPr>
          <p:spPr bwMode="auto">
            <a:xfrm flipH="1">
              <a:off x="4329715" y="482146"/>
              <a:ext cx="128605"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7" name="AutoShape 41">
              <a:extLst>
                <a:ext uri="{FF2B5EF4-FFF2-40B4-BE49-F238E27FC236}">
                  <a16:creationId xmlns:a16="http://schemas.microsoft.com/office/drawing/2014/main" id="{3622DC8D-2181-2946-8362-62AEE6CAABAD}"/>
                </a:ext>
              </a:extLst>
            </p:cNvPr>
            <p:cNvSpPr>
              <a:spLocks/>
            </p:cNvSpPr>
            <p:nvPr/>
          </p:nvSpPr>
          <p:spPr bwMode="auto">
            <a:xfrm>
              <a:off x="4488328" y="334394"/>
              <a:ext cx="503705"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a:solidFill>
                    <a:schemeClr val="tx2">
                      <a:lumMod val="65000"/>
                      <a:lumOff val="35000"/>
                    </a:schemeClr>
                  </a:solidFill>
                  <a:cs typeface="Gill Sans" charset="0"/>
                </a:rPr>
                <a:t>39 m</a:t>
              </a:r>
              <a:endParaRPr lang="en-US" sz="1908">
                <a:solidFill>
                  <a:schemeClr val="tx2">
                    <a:lumMod val="65000"/>
                    <a:lumOff val="35000"/>
                  </a:schemeClr>
                </a:solidFill>
                <a:cs typeface="Gill Sans Light" charset="0"/>
              </a:endParaRPr>
            </a:p>
          </p:txBody>
        </p:sp>
        <p:sp>
          <p:nvSpPr>
            <p:cNvPr id="68" name="Line 42">
              <a:extLst>
                <a:ext uri="{FF2B5EF4-FFF2-40B4-BE49-F238E27FC236}">
                  <a16:creationId xmlns:a16="http://schemas.microsoft.com/office/drawing/2014/main" id="{84D21975-3718-6C45-94AC-B74E6E6C8A5E}"/>
                </a:ext>
              </a:extLst>
            </p:cNvPr>
            <p:cNvSpPr>
              <a:spLocks noChangeShapeType="1"/>
            </p:cNvSpPr>
            <p:nvPr/>
          </p:nvSpPr>
          <p:spPr bwMode="auto">
            <a:xfrm flipH="1">
              <a:off x="6235220" y="482146"/>
              <a:ext cx="177903"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69" name="Line 43">
              <a:extLst>
                <a:ext uri="{FF2B5EF4-FFF2-40B4-BE49-F238E27FC236}">
                  <a16:creationId xmlns:a16="http://schemas.microsoft.com/office/drawing/2014/main" id="{E1DEEFF7-1A1E-5648-A2C3-7206E96885B0}"/>
                </a:ext>
              </a:extLst>
            </p:cNvPr>
            <p:cNvSpPr>
              <a:spLocks noChangeShapeType="1"/>
            </p:cNvSpPr>
            <p:nvPr/>
          </p:nvSpPr>
          <p:spPr bwMode="auto">
            <a:xfrm flipH="1">
              <a:off x="5487164" y="482146"/>
              <a:ext cx="165044"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70" name="AutoShape 44">
              <a:extLst>
                <a:ext uri="{FF2B5EF4-FFF2-40B4-BE49-F238E27FC236}">
                  <a16:creationId xmlns:a16="http://schemas.microsoft.com/office/drawing/2014/main" id="{891E4A40-A379-AE45-9177-72863C6F150E}"/>
                </a:ext>
              </a:extLst>
            </p:cNvPr>
            <p:cNvSpPr>
              <a:spLocks/>
            </p:cNvSpPr>
            <p:nvPr/>
          </p:nvSpPr>
          <p:spPr bwMode="auto">
            <a:xfrm>
              <a:off x="5695077" y="334394"/>
              <a:ext cx="503703"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a:solidFill>
                    <a:schemeClr val="tx2">
                      <a:lumMod val="65000"/>
                      <a:lumOff val="35000"/>
                    </a:schemeClr>
                  </a:solidFill>
                  <a:cs typeface="Gill Sans" charset="0"/>
                </a:rPr>
                <a:t>56 m</a:t>
              </a:r>
              <a:endParaRPr lang="en-US" sz="1908">
                <a:solidFill>
                  <a:schemeClr val="tx2">
                    <a:lumMod val="65000"/>
                    <a:lumOff val="35000"/>
                  </a:schemeClr>
                </a:solidFill>
                <a:cs typeface="Gill Sans Light" charset="0"/>
              </a:endParaRPr>
            </a:p>
          </p:txBody>
        </p:sp>
        <p:sp>
          <p:nvSpPr>
            <p:cNvPr id="71" name="Line 45">
              <a:extLst>
                <a:ext uri="{FF2B5EF4-FFF2-40B4-BE49-F238E27FC236}">
                  <a16:creationId xmlns:a16="http://schemas.microsoft.com/office/drawing/2014/main" id="{61866EDA-D0A7-4048-837B-211860E1E013}"/>
                </a:ext>
              </a:extLst>
            </p:cNvPr>
            <p:cNvSpPr>
              <a:spLocks noChangeShapeType="1"/>
            </p:cNvSpPr>
            <p:nvPr/>
          </p:nvSpPr>
          <p:spPr bwMode="auto">
            <a:xfrm flipH="1">
              <a:off x="7544851" y="482146"/>
              <a:ext cx="252924"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72" name="Line 46">
              <a:extLst>
                <a:ext uri="{FF2B5EF4-FFF2-40B4-BE49-F238E27FC236}">
                  <a16:creationId xmlns:a16="http://schemas.microsoft.com/office/drawing/2014/main" id="{F5E68DB7-F8A0-2149-ADCF-0B2AA8FE23E6}"/>
                </a:ext>
              </a:extLst>
            </p:cNvPr>
            <p:cNvSpPr>
              <a:spLocks noChangeShapeType="1"/>
            </p:cNvSpPr>
            <p:nvPr/>
          </p:nvSpPr>
          <p:spPr bwMode="auto">
            <a:xfrm flipH="1">
              <a:off x="6629609" y="482146"/>
              <a:ext cx="291506"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73" name="AutoShape 47">
              <a:extLst>
                <a:ext uri="{FF2B5EF4-FFF2-40B4-BE49-F238E27FC236}">
                  <a16:creationId xmlns:a16="http://schemas.microsoft.com/office/drawing/2014/main" id="{0AFF61DB-D254-BA4F-90AB-38D3377336DA}"/>
                </a:ext>
              </a:extLst>
            </p:cNvPr>
            <p:cNvSpPr>
              <a:spLocks/>
            </p:cNvSpPr>
            <p:nvPr/>
          </p:nvSpPr>
          <p:spPr bwMode="auto">
            <a:xfrm>
              <a:off x="6972557" y="334394"/>
              <a:ext cx="503703"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a:solidFill>
                    <a:schemeClr val="tx2">
                      <a:lumMod val="65000"/>
                      <a:lumOff val="35000"/>
                    </a:schemeClr>
                  </a:solidFill>
                  <a:cs typeface="Gill Sans" charset="0"/>
                </a:rPr>
                <a:t>77 m</a:t>
              </a:r>
              <a:endParaRPr lang="en-US" sz="1908">
                <a:solidFill>
                  <a:schemeClr val="tx2">
                    <a:lumMod val="65000"/>
                    <a:lumOff val="35000"/>
                  </a:schemeClr>
                </a:solidFill>
                <a:cs typeface="Gill Sans Light" charset="0"/>
              </a:endParaRPr>
            </a:p>
          </p:txBody>
        </p:sp>
        <p:sp>
          <p:nvSpPr>
            <p:cNvPr id="74" name="Line 48">
              <a:extLst>
                <a:ext uri="{FF2B5EF4-FFF2-40B4-BE49-F238E27FC236}">
                  <a16:creationId xmlns:a16="http://schemas.microsoft.com/office/drawing/2014/main" id="{28895C2C-ECB6-BF44-AA8C-0B0C255414AB}"/>
                </a:ext>
              </a:extLst>
            </p:cNvPr>
            <p:cNvSpPr>
              <a:spLocks noChangeShapeType="1"/>
            </p:cNvSpPr>
            <p:nvPr/>
          </p:nvSpPr>
          <p:spPr bwMode="auto">
            <a:xfrm flipH="1">
              <a:off x="9073111" y="483055"/>
              <a:ext cx="293650" cy="0"/>
            </a:xfrm>
            <a:prstGeom prst="line">
              <a:avLst/>
            </a:prstGeom>
            <a:noFill/>
            <a:ln w="19050" cap="flat" cmpd="sng">
              <a:solidFill>
                <a:schemeClr val="tx2">
                  <a:lumMod val="65000"/>
                  <a:lumOff val="35000"/>
                </a:schemeClr>
              </a:solidFill>
              <a:prstDash val="solid"/>
              <a:round/>
              <a:headEnd type="arrow"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75" name="Line 49">
              <a:extLst>
                <a:ext uri="{FF2B5EF4-FFF2-40B4-BE49-F238E27FC236}">
                  <a16:creationId xmlns:a16="http://schemas.microsoft.com/office/drawing/2014/main" id="{E0EBE815-3004-AA49-BF44-6C8139CA5F93}"/>
                </a:ext>
              </a:extLst>
            </p:cNvPr>
            <p:cNvSpPr>
              <a:spLocks noChangeShapeType="1"/>
            </p:cNvSpPr>
            <p:nvPr/>
          </p:nvSpPr>
          <p:spPr bwMode="auto">
            <a:xfrm flipH="1">
              <a:off x="8089280" y="482146"/>
              <a:ext cx="229347" cy="0"/>
            </a:xfrm>
            <a:prstGeom prst="line">
              <a:avLst/>
            </a:prstGeom>
            <a:noFill/>
            <a:ln w="19050" cap="flat" cmpd="sng">
              <a:solidFill>
                <a:schemeClr val="tx2">
                  <a:lumMod val="65000"/>
                  <a:lumOff val="35000"/>
                </a:schemeClr>
              </a:solidFill>
              <a:prstDash val="solid"/>
              <a:round/>
              <a:headEnd/>
              <a:tailEnd type="arrow"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lstStyle/>
            <a:p>
              <a:pPr defTabSz="409382">
                <a:defRPr/>
              </a:pPr>
              <a:endParaRPr lang="en-US" sz="1122">
                <a:latin typeface="Helvetica" charset="0"/>
                <a:cs typeface="Helvetica" charset="0"/>
                <a:sym typeface="Helvetica" charset="0"/>
              </a:endParaRPr>
            </a:p>
          </p:txBody>
        </p:sp>
        <p:sp>
          <p:nvSpPr>
            <p:cNvPr id="76" name="AutoShape 50">
              <a:extLst>
                <a:ext uri="{FF2B5EF4-FFF2-40B4-BE49-F238E27FC236}">
                  <a16:creationId xmlns:a16="http://schemas.microsoft.com/office/drawing/2014/main" id="{FC837FED-5A4E-B24E-8105-398E50BC36C5}"/>
                </a:ext>
              </a:extLst>
            </p:cNvPr>
            <p:cNvSpPr>
              <a:spLocks/>
            </p:cNvSpPr>
            <p:nvPr/>
          </p:nvSpPr>
          <p:spPr bwMode="auto">
            <a:xfrm>
              <a:off x="8410794" y="334394"/>
              <a:ext cx="726620"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347" dirty="0">
                  <a:solidFill>
                    <a:schemeClr val="tx2">
                      <a:lumMod val="65000"/>
                      <a:lumOff val="35000"/>
                    </a:schemeClr>
                  </a:solidFill>
                  <a:cs typeface="Gill Sans" charset="0"/>
                </a:rPr>
                <a:t>179 m</a:t>
              </a:r>
              <a:endParaRPr lang="en-US" sz="1908" dirty="0">
                <a:solidFill>
                  <a:schemeClr val="tx2">
                    <a:lumMod val="65000"/>
                    <a:lumOff val="35000"/>
                  </a:schemeClr>
                </a:solidFill>
                <a:cs typeface="Gill Sans Light" charset="0"/>
              </a:endParaRPr>
            </a:p>
          </p:txBody>
        </p:sp>
        <p:sp>
          <p:nvSpPr>
            <p:cNvPr id="77" name="AutoShape 51">
              <a:extLst>
                <a:ext uri="{FF2B5EF4-FFF2-40B4-BE49-F238E27FC236}">
                  <a16:creationId xmlns:a16="http://schemas.microsoft.com/office/drawing/2014/main" id="{7189594F-0796-0947-AA8C-D8A5045AC1EF}"/>
                </a:ext>
              </a:extLst>
            </p:cNvPr>
            <p:cNvSpPr>
              <a:spLocks/>
            </p:cNvSpPr>
            <p:nvPr/>
          </p:nvSpPr>
          <p:spPr bwMode="auto">
            <a:xfrm rot="16200000">
              <a:off x="1010251"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78" name="AutoShape 52">
              <a:extLst>
                <a:ext uri="{FF2B5EF4-FFF2-40B4-BE49-F238E27FC236}">
                  <a16:creationId xmlns:a16="http://schemas.microsoft.com/office/drawing/2014/main" id="{32EE0D8A-4EC4-7948-9C6A-26C990DE1540}"/>
                </a:ext>
              </a:extLst>
            </p:cNvPr>
            <p:cNvSpPr>
              <a:spLocks/>
            </p:cNvSpPr>
            <p:nvPr/>
          </p:nvSpPr>
          <p:spPr bwMode="auto">
            <a:xfrm rot="16200000">
              <a:off x="3042216"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79" name="AutoShape 53">
              <a:extLst>
                <a:ext uri="{FF2B5EF4-FFF2-40B4-BE49-F238E27FC236}">
                  <a16:creationId xmlns:a16="http://schemas.microsoft.com/office/drawing/2014/main" id="{203E2103-10FF-D14C-8F31-B07E0430B1CB}"/>
                </a:ext>
              </a:extLst>
            </p:cNvPr>
            <p:cNvSpPr>
              <a:spLocks/>
            </p:cNvSpPr>
            <p:nvPr/>
          </p:nvSpPr>
          <p:spPr bwMode="auto">
            <a:xfrm rot="16200000">
              <a:off x="5087042"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80" name="AutoShape 54">
              <a:extLst>
                <a:ext uri="{FF2B5EF4-FFF2-40B4-BE49-F238E27FC236}">
                  <a16:creationId xmlns:a16="http://schemas.microsoft.com/office/drawing/2014/main" id="{BAE7DF02-3512-264C-87B5-0E45D2BE2DAF}"/>
                </a:ext>
              </a:extLst>
            </p:cNvPr>
            <p:cNvSpPr>
              <a:spLocks/>
            </p:cNvSpPr>
            <p:nvPr/>
          </p:nvSpPr>
          <p:spPr bwMode="auto">
            <a:xfrm rot="16200000">
              <a:off x="6381670"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81" name="AutoShape 55">
              <a:extLst>
                <a:ext uri="{FF2B5EF4-FFF2-40B4-BE49-F238E27FC236}">
                  <a16:creationId xmlns:a16="http://schemas.microsoft.com/office/drawing/2014/main" id="{440A010E-3480-754B-AD31-55535C6C3F71}"/>
                </a:ext>
              </a:extLst>
            </p:cNvPr>
            <p:cNvSpPr>
              <a:spLocks/>
            </p:cNvSpPr>
            <p:nvPr/>
          </p:nvSpPr>
          <p:spPr bwMode="auto">
            <a:xfrm rot="16200000">
              <a:off x="7792043"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82" name="AutoShape 56">
              <a:extLst>
                <a:ext uri="{FF2B5EF4-FFF2-40B4-BE49-F238E27FC236}">
                  <a16:creationId xmlns:a16="http://schemas.microsoft.com/office/drawing/2014/main" id="{B7ED2600-86F1-D94D-B1CE-98DD767386EC}"/>
                </a:ext>
              </a:extLst>
            </p:cNvPr>
            <p:cNvSpPr>
              <a:spLocks/>
            </p:cNvSpPr>
            <p:nvPr/>
          </p:nvSpPr>
          <p:spPr bwMode="auto">
            <a:xfrm rot="16200000">
              <a:off x="9339594" y="1136948"/>
              <a:ext cx="330833" cy="165044"/>
            </a:xfrm>
            <a:prstGeom prst="rightArrow">
              <a:avLst>
                <a:gd name="adj1" fmla="val 40000"/>
                <a:gd name="adj2" fmla="val 107694"/>
              </a:avLst>
            </a:prstGeom>
            <a:solidFill>
              <a:srgbClr val="FFFFFF"/>
            </a:solidFill>
            <a:ln w="12700" cap="flat" cmpd="sng">
              <a:solidFill>
                <a:srgbClr val="000000"/>
              </a:solidFill>
              <a:prstDash val="solid"/>
              <a:miter lim="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DDDDDD"/>
                  </a:outerShdw>
                </a:effectLst>
                <a:cs typeface="Gill Sans" charset="0"/>
              </a:endParaRPr>
            </a:p>
          </p:txBody>
        </p:sp>
        <p:sp>
          <p:nvSpPr>
            <p:cNvPr id="83" name="AutoShape 57">
              <a:extLst>
                <a:ext uri="{FF2B5EF4-FFF2-40B4-BE49-F238E27FC236}">
                  <a16:creationId xmlns:a16="http://schemas.microsoft.com/office/drawing/2014/main" id="{F10A27A7-D38D-D548-AD33-1438D09B36C2}"/>
                </a:ext>
              </a:extLst>
            </p:cNvPr>
            <p:cNvSpPr>
              <a:spLocks/>
            </p:cNvSpPr>
            <p:nvPr/>
          </p:nvSpPr>
          <p:spPr bwMode="auto">
            <a:xfrm>
              <a:off x="803783" y="1401268"/>
              <a:ext cx="805928" cy="3436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75 keV</a:t>
              </a:r>
              <a:endParaRPr lang="en-US" dirty="0">
                <a:solidFill>
                  <a:schemeClr val="tx2">
                    <a:lumMod val="65000"/>
                    <a:lumOff val="35000"/>
                  </a:schemeClr>
                </a:solidFill>
                <a:cs typeface="Gill Sans Light" charset="0"/>
              </a:endParaRPr>
            </a:p>
          </p:txBody>
        </p:sp>
        <p:sp>
          <p:nvSpPr>
            <p:cNvPr id="84" name="AutoShape 58">
              <a:extLst>
                <a:ext uri="{FF2B5EF4-FFF2-40B4-BE49-F238E27FC236}">
                  <a16:creationId xmlns:a16="http://schemas.microsoft.com/office/drawing/2014/main" id="{7260C880-32A7-E44C-8434-3097CAEB10DE}"/>
                </a:ext>
              </a:extLst>
            </p:cNvPr>
            <p:cNvSpPr>
              <a:spLocks/>
            </p:cNvSpPr>
            <p:nvPr/>
          </p:nvSpPr>
          <p:spPr bwMode="auto">
            <a:xfrm>
              <a:off x="2855040" y="1406397"/>
              <a:ext cx="908813" cy="3436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3.6 MeV</a:t>
              </a:r>
              <a:endParaRPr lang="en-US" dirty="0">
                <a:solidFill>
                  <a:schemeClr val="tx2">
                    <a:lumMod val="65000"/>
                    <a:lumOff val="35000"/>
                  </a:schemeClr>
                </a:solidFill>
                <a:cs typeface="Gill Sans Light" charset="0"/>
              </a:endParaRPr>
            </a:p>
          </p:txBody>
        </p:sp>
        <p:sp>
          <p:nvSpPr>
            <p:cNvPr id="85" name="AutoShape 59">
              <a:extLst>
                <a:ext uri="{FF2B5EF4-FFF2-40B4-BE49-F238E27FC236}">
                  <a16:creationId xmlns:a16="http://schemas.microsoft.com/office/drawing/2014/main" id="{FCAAB4DB-DB42-4D40-B32E-BBA87B7EAA3D}"/>
                </a:ext>
              </a:extLst>
            </p:cNvPr>
            <p:cNvSpPr>
              <a:spLocks/>
            </p:cNvSpPr>
            <p:nvPr/>
          </p:nvSpPr>
          <p:spPr bwMode="auto">
            <a:xfrm>
              <a:off x="4856998" y="1406397"/>
              <a:ext cx="902383" cy="3436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90 MeV</a:t>
              </a:r>
              <a:endParaRPr lang="en-US" dirty="0">
                <a:solidFill>
                  <a:schemeClr val="tx2">
                    <a:lumMod val="65000"/>
                    <a:lumOff val="35000"/>
                  </a:schemeClr>
                </a:solidFill>
                <a:cs typeface="Gill Sans Light" charset="0"/>
              </a:endParaRPr>
            </a:p>
          </p:txBody>
        </p:sp>
        <p:sp>
          <p:nvSpPr>
            <p:cNvPr id="86" name="AutoShape 60">
              <a:extLst>
                <a:ext uri="{FF2B5EF4-FFF2-40B4-BE49-F238E27FC236}">
                  <a16:creationId xmlns:a16="http://schemas.microsoft.com/office/drawing/2014/main" id="{B1F631F5-2C3B-9E4B-9A00-C2C81EA9CE90}"/>
                </a:ext>
              </a:extLst>
            </p:cNvPr>
            <p:cNvSpPr>
              <a:spLocks/>
            </p:cNvSpPr>
            <p:nvPr/>
          </p:nvSpPr>
          <p:spPr bwMode="auto">
            <a:xfrm>
              <a:off x="6068033" y="1416315"/>
              <a:ext cx="979541" cy="3436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216 MeV</a:t>
              </a:r>
              <a:endParaRPr lang="en-US" dirty="0">
                <a:solidFill>
                  <a:schemeClr val="tx2">
                    <a:lumMod val="65000"/>
                    <a:lumOff val="35000"/>
                  </a:schemeClr>
                </a:solidFill>
                <a:cs typeface="Gill Sans Light" charset="0"/>
              </a:endParaRPr>
            </a:p>
          </p:txBody>
        </p:sp>
        <p:sp>
          <p:nvSpPr>
            <p:cNvPr id="87" name="AutoShape 61">
              <a:extLst>
                <a:ext uri="{FF2B5EF4-FFF2-40B4-BE49-F238E27FC236}">
                  <a16:creationId xmlns:a16="http://schemas.microsoft.com/office/drawing/2014/main" id="{FAF9C0F5-1FCF-ED41-BDEA-B8B73B50B84F}"/>
                </a:ext>
              </a:extLst>
            </p:cNvPr>
            <p:cNvSpPr>
              <a:spLocks/>
            </p:cNvSpPr>
            <p:nvPr/>
          </p:nvSpPr>
          <p:spPr bwMode="auto">
            <a:xfrm>
              <a:off x="7471973" y="1416315"/>
              <a:ext cx="979540" cy="3436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571 MeV</a:t>
              </a:r>
              <a:endParaRPr lang="en-US" dirty="0">
                <a:solidFill>
                  <a:schemeClr val="tx2">
                    <a:lumMod val="65000"/>
                    <a:lumOff val="35000"/>
                  </a:schemeClr>
                </a:solidFill>
                <a:cs typeface="Gill Sans Light" charset="0"/>
              </a:endParaRPr>
            </a:p>
          </p:txBody>
        </p:sp>
        <p:sp>
          <p:nvSpPr>
            <p:cNvPr id="88" name="AutoShape 62">
              <a:extLst>
                <a:ext uri="{FF2B5EF4-FFF2-40B4-BE49-F238E27FC236}">
                  <a16:creationId xmlns:a16="http://schemas.microsoft.com/office/drawing/2014/main" id="{2711E48E-F458-1D4C-BC91-8871976EDD76}"/>
                </a:ext>
              </a:extLst>
            </p:cNvPr>
            <p:cNvSpPr>
              <a:spLocks/>
            </p:cNvSpPr>
            <p:nvPr/>
          </p:nvSpPr>
          <p:spPr bwMode="auto">
            <a:xfrm>
              <a:off x="8977730" y="1467262"/>
              <a:ext cx="1425496" cy="23724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459" dirty="0">
                  <a:solidFill>
                    <a:schemeClr val="tx2">
                      <a:lumMod val="65000"/>
                      <a:lumOff val="35000"/>
                    </a:schemeClr>
                  </a:solidFill>
                  <a:cs typeface="Gill Sans" charset="0"/>
                </a:rPr>
                <a:t>2000 MeV</a:t>
              </a:r>
              <a:endParaRPr lang="en-US" dirty="0">
                <a:solidFill>
                  <a:schemeClr val="tx2">
                    <a:lumMod val="65000"/>
                    <a:lumOff val="35000"/>
                  </a:schemeClr>
                </a:solidFill>
                <a:cs typeface="Gill Sans Light" charset="0"/>
              </a:endParaRPr>
            </a:p>
          </p:txBody>
        </p:sp>
        <p:sp>
          <p:nvSpPr>
            <p:cNvPr id="89" name="AutoShape 63">
              <a:extLst>
                <a:ext uri="{FF2B5EF4-FFF2-40B4-BE49-F238E27FC236}">
                  <a16:creationId xmlns:a16="http://schemas.microsoft.com/office/drawing/2014/main" id="{325BB083-8033-CD47-9A5B-D4754BDE8015}"/>
                </a:ext>
              </a:extLst>
            </p:cNvPr>
            <p:cNvSpPr>
              <a:spLocks/>
            </p:cNvSpPr>
            <p:nvPr/>
          </p:nvSpPr>
          <p:spPr bwMode="auto">
            <a:xfrm>
              <a:off x="3802433" y="0"/>
              <a:ext cx="1052422"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200" dirty="0">
                  <a:solidFill>
                    <a:schemeClr val="tx2">
                      <a:lumMod val="65000"/>
                      <a:lumOff val="35000"/>
                    </a:schemeClr>
                  </a:solidFill>
                  <a:cs typeface="Gill Sans" charset="0"/>
                </a:rPr>
                <a:t>352.21 MHz</a:t>
              </a:r>
              <a:endParaRPr lang="en-US" dirty="0">
                <a:solidFill>
                  <a:schemeClr val="tx2">
                    <a:lumMod val="65000"/>
                    <a:lumOff val="35000"/>
                  </a:schemeClr>
                </a:solidFill>
                <a:cs typeface="Gill Sans Light" charset="0"/>
              </a:endParaRPr>
            </a:p>
          </p:txBody>
        </p:sp>
        <p:sp>
          <p:nvSpPr>
            <p:cNvPr id="90" name="AutoShape 64">
              <a:extLst>
                <a:ext uri="{FF2B5EF4-FFF2-40B4-BE49-F238E27FC236}">
                  <a16:creationId xmlns:a16="http://schemas.microsoft.com/office/drawing/2014/main" id="{AA7CB3A6-9941-BF4A-97FB-93CEE0582F43}"/>
                </a:ext>
              </a:extLst>
            </p:cNvPr>
            <p:cNvSpPr>
              <a:spLocks/>
            </p:cNvSpPr>
            <p:nvPr/>
          </p:nvSpPr>
          <p:spPr bwMode="auto">
            <a:xfrm>
              <a:off x="7480548" y="0"/>
              <a:ext cx="1052422" cy="31801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r>
                <a:rPr lang="en-US" sz="1200" dirty="0">
                  <a:solidFill>
                    <a:schemeClr val="tx2">
                      <a:lumMod val="65000"/>
                      <a:lumOff val="35000"/>
                    </a:schemeClr>
                  </a:solidFill>
                  <a:cs typeface="Gill Sans" charset="0"/>
                </a:rPr>
                <a:t>704.42 MHz</a:t>
              </a:r>
              <a:endParaRPr lang="en-US" dirty="0">
                <a:solidFill>
                  <a:schemeClr val="tx2">
                    <a:lumMod val="65000"/>
                    <a:lumOff val="35000"/>
                  </a:schemeClr>
                </a:solidFill>
                <a:cs typeface="Gill Sans Light" charset="0"/>
              </a:endParaRPr>
            </a:p>
          </p:txBody>
        </p:sp>
        <p:sp>
          <p:nvSpPr>
            <p:cNvPr id="91" name="AutoShape 65">
              <a:extLst>
                <a:ext uri="{FF2B5EF4-FFF2-40B4-BE49-F238E27FC236}">
                  <a16:creationId xmlns:a16="http://schemas.microsoft.com/office/drawing/2014/main" id="{914B33D8-A112-5340-B4BC-79659D152111}"/>
                </a:ext>
              </a:extLst>
            </p:cNvPr>
            <p:cNvSpPr>
              <a:spLocks/>
            </p:cNvSpPr>
            <p:nvPr/>
          </p:nvSpPr>
          <p:spPr bwMode="auto">
            <a:xfrm flipH="1">
              <a:off x="2222731" y="64116"/>
              <a:ext cx="1588276" cy="189781"/>
            </a:xfrm>
            <a:prstGeom prst="rightArrow">
              <a:avLst>
                <a:gd name="adj1" fmla="val 50824"/>
                <a:gd name="adj2" fmla="val 213349"/>
              </a:avLst>
            </a:prstGeom>
            <a:solidFill>
              <a:srgbClr val="919191"/>
            </a:solidFill>
            <a:ln>
              <a:noFill/>
            </a:ln>
            <a:effectLst/>
            <a:extLs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000000"/>
                  </a:outerShdw>
                </a:effectLst>
                <a:cs typeface="Gill Sans" charset="0"/>
              </a:endParaRPr>
            </a:p>
          </p:txBody>
        </p:sp>
        <p:sp>
          <p:nvSpPr>
            <p:cNvPr id="92" name="AutoShape 66">
              <a:extLst>
                <a:ext uri="{FF2B5EF4-FFF2-40B4-BE49-F238E27FC236}">
                  <a16:creationId xmlns:a16="http://schemas.microsoft.com/office/drawing/2014/main" id="{37C134D5-7C69-394B-A47F-1E797526FE43}"/>
                </a:ext>
              </a:extLst>
            </p:cNvPr>
            <p:cNvSpPr>
              <a:spLocks/>
            </p:cNvSpPr>
            <p:nvPr/>
          </p:nvSpPr>
          <p:spPr bwMode="auto">
            <a:xfrm>
              <a:off x="8588698" y="64116"/>
              <a:ext cx="778064" cy="223092"/>
            </a:xfrm>
            <a:prstGeom prst="rightArrow">
              <a:avLst>
                <a:gd name="adj1" fmla="val 50824"/>
                <a:gd name="adj2" fmla="val 213322"/>
              </a:avLst>
            </a:prstGeom>
            <a:solidFill>
              <a:srgbClr val="919191"/>
            </a:solidFill>
            <a:ln>
              <a:noFill/>
            </a:ln>
            <a:effectLst/>
            <a:extLs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000000"/>
                  </a:outerShdw>
                </a:effectLst>
                <a:cs typeface="Gill Sans" charset="0"/>
              </a:endParaRPr>
            </a:p>
          </p:txBody>
        </p:sp>
        <p:sp>
          <p:nvSpPr>
            <p:cNvPr id="93" name="AutoShape 67">
              <a:extLst>
                <a:ext uri="{FF2B5EF4-FFF2-40B4-BE49-F238E27FC236}">
                  <a16:creationId xmlns:a16="http://schemas.microsoft.com/office/drawing/2014/main" id="{04FF832A-EA97-AE42-A970-4B8E5507E5BD}"/>
                </a:ext>
              </a:extLst>
            </p:cNvPr>
            <p:cNvSpPr>
              <a:spLocks/>
            </p:cNvSpPr>
            <p:nvPr/>
          </p:nvSpPr>
          <p:spPr bwMode="auto">
            <a:xfrm flipH="1">
              <a:off x="6629607" y="79835"/>
              <a:ext cx="850468" cy="199701"/>
            </a:xfrm>
            <a:prstGeom prst="rightArrow">
              <a:avLst>
                <a:gd name="adj1" fmla="val 50824"/>
                <a:gd name="adj2" fmla="val 213344"/>
              </a:avLst>
            </a:prstGeom>
            <a:solidFill>
              <a:srgbClr val="919191"/>
            </a:solidFill>
            <a:ln>
              <a:noFill/>
            </a:ln>
            <a:effectLst/>
            <a:extLs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000000"/>
                  </a:outerShdw>
                </a:effectLst>
                <a:cs typeface="Gill Sans" charset="0"/>
              </a:endParaRPr>
            </a:p>
          </p:txBody>
        </p:sp>
        <p:sp>
          <p:nvSpPr>
            <p:cNvPr id="94" name="AutoShape 68">
              <a:extLst>
                <a:ext uri="{FF2B5EF4-FFF2-40B4-BE49-F238E27FC236}">
                  <a16:creationId xmlns:a16="http://schemas.microsoft.com/office/drawing/2014/main" id="{FFADDE5C-77EA-524A-9241-2794E1AFDC29}"/>
                </a:ext>
              </a:extLst>
            </p:cNvPr>
            <p:cNvSpPr>
              <a:spLocks/>
            </p:cNvSpPr>
            <p:nvPr/>
          </p:nvSpPr>
          <p:spPr bwMode="auto">
            <a:xfrm>
              <a:off x="4826990" y="64116"/>
              <a:ext cx="1598994" cy="189781"/>
            </a:xfrm>
            <a:prstGeom prst="rightArrow">
              <a:avLst>
                <a:gd name="adj1" fmla="val 50824"/>
                <a:gd name="adj2" fmla="val 213344"/>
              </a:avLst>
            </a:prstGeom>
            <a:solidFill>
              <a:srgbClr val="919191"/>
            </a:solidFill>
            <a:ln>
              <a:noFill/>
            </a:ln>
            <a:effectLst/>
            <a:extLst>
              <a:ext uri="{91240B29-F687-4f45-9708-019B960494DF}">
                <a14:hiddenLine xmlns="" xmlns:a14="http://schemas.microsoft.com/office/drawing/2010/main" w="12700" cap="flat" cmpd="sng">
                  <a:solidFill>
                    <a:srgbClr val="000000"/>
                  </a:solidFill>
                  <a:prstDash val="solid"/>
                  <a:miter lim="0"/>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p>
              <a:pPr>
                <a:defRPr/>
              </a:pPr>
              <a:endParaRPr lang="en-US" sz="3815">
                <a:solidFill>
                  <a:srgbClr val="FFFFFF"/>
                </a:solidFill>
                <a:effectLst>
                  <a:outerShdw blurRad="38100" dist="38100" dir="2700000" algn="tl">
                    <a:srgbClr val="000000"/>
                  </a:outerShdw>
                </a:effectLst>
                <a:cs typeface="Gill Sans" charset="0"/>
              </a:endParaRPr>
            </a:p>
          </p:txBody>
        </p:sp>
      </p:grpSp>
      <p:sp>
        <p:nvSpPr>
          <p:cNvPr id="95" name="Content Placeholder 2">
            <a:extLst>
              <a:ext uri="{FF2B5EF4-FFF2-40B4-BE49-F238E27FC236}">
                <a16:creationId xmlns:a16="http://schemas.microsoft.com/office/drawing/2014/main" id="{609AAE98-78CB-124E-81A3-37631D81F420}"/>
              </a:ext>
            </a:extLst>
          </p:cNvPr>
          <p:cNvSpPr txBox="1">
            <a:spLocks/>
          </p:cNvSpPr>
          <p:nvPr/>
        </p:nvSpPr>
        <p:spPr>
          <a:xfrm>
            <a:off x="163307" y="3232178"/>
            <a:ext cx="4683534" cy="2716765"/>
          </a:xfrm>
          <a:prstGeom prst="rect">
            <a:avLst/>
          </a:prstGeom>
          <a:noFill/>
          <a:ln>
            <a:noFill/>
          </a:ln>
        </p:spPr>
        <p:txBody>
          <a:bodyPr lIns="81627" tIns="40812" rIns="81627" bIns="40812"/>
          <a:lstStyle/>
          <a:p>
            <a:pPr marL="410456" defTabSz="1161108" eaLnBrk="0" hangingPunct="0">
              <a:defRPr/>
            </a:pPr>
            <a:r>
              <a:rPr lang="en-US" b="1" u="sng" kern="0" dirty="0">
                <a:solidFill>
                  <a:schemeClr val="tx2">
                    <a:lumMod val="65000"/>
                    <a:lumOff val="35000"/>
                  </a:schemeClr>
                </a:solidFill>
                <a:latin typeface="+mn-lt"/>
                <a:cs typeface="Arial"/>
                <a:sym typeface="Futura Condensed" charset="0"/>
              </a:rPr>
              <a:t>Key parameters:</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Long term goal:</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5 MW average beam power</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2 GeV</a:t>
            </a:r>
          </a:p>
          <a:p>
            <a:pPr marL="410456" lvl="2" defTabSz="1161108" eaLnBrk="0" hangingPunct="0">
              <a:defRPr/>
            </a:pPr>
            <a:endParaRPr lang="en-US" sz="1010" dirty="0">
              <a:solidFill>
                <a:schemeClr val="tx2">
                  <a:lumMod val="65000"/>
                  <a:lumOff val="35000"/>
                </a:schemeClr>
              </a:solidFill>
              <a:latin typeface="+mn-lt"/>
              <a:cs typeface="Arial"/>
              <a:sym typeface="Futura Condensed" charset="0"/>
            </a:endParaRP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62.5 mA peak</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2.86 </a:t>
            </a:r>
            <a:r>
              <a:rPr lang="en-US" kern="0" dirty="0" err="1">
                <a:solidFill>
                  <a:schemeClr val="tx2">
                    <a:lumMod val="65000"/>
                    <a:lumOff val="35000"/>
                  </a:schemeClr>
                </a:solidFill>
                <a:latin typeface="+mn-lt"/>
                <a:cs typeface="Arial"/>
                <a:sym typeface="Futura Condensed" charset="0"/>
              </a:rPr>
              <a:t>ms</a:t>
            </a:r>
            <a:r>
              <a:rPr lang="en-US" kern="0" dirty="0">
                <a:solidFill>
                  <a:schemeClr val="tx2">
                    <a:lumMod val="65000"/>
                    <a:lumOff val="35000"/>
                  </a:schemeClr>
                </a:solidFill>
                <a:latin typeface="+mn-lt"/>
                <a:cs typeface="Arial"/>
                <a:sym typeface="Futura Condensed" charset="0"/>
              </a:rPr>
              <a:t> long pulses</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14 Hz</a:t>
            </a:r>
          </a:p>
          <a:p>
            <a:pPr marL="410456" lvl="2" defTabSz="1161108" eaLnBrk="0" hangingPunct="0">
              <a:defRPr/>
            </a:pPr>
            <a:r>
              <a:rPr lang="en-US" kern="0" dirty="0">
                <a:solidFill>
                  <a:schemeClr val="tx2">
                    <a:lumMod val="65000"/>
                    <a:lumOff val="35000"/>
                  </a:schemeClr>
                </a:solidFill>
                <a:latin typeface="+mn-lt"/>
                <a:cs typeface="Arial"/>
                <a:sym typeface="Futura Condensed" charset="0"/>
              </a:rPr>
              <a:t>4 % duty cycle</a:t>
            </a:r>
          </a:p>
          <a:p>
            <a:pPr marL="410456" lvl="2" defTabSz="1161108" eaLnBrk="0" hangingPunct="0">
              <a:defRPr/>
            </a:pPr>
            <a:endParaRPr lang="en-US" kern="0" dirty="0">
              <a:solidFill>
                <a:schemeClr val="tx2">
                  <a:lumMod val="65000"/>
                  <a:lumOff val="35000"/>
                </a:schemeClr>
              </a:solidFill>
              <a:latin typeface="+mn-lt"/>
              <a:cs typeface="Arial"/>
              <a:sym typeface="Futura Condensed" charset="0"/>
            </a:endParaRPr>
          </a:p>
          <a:p>
            <a:pPr marL="410456" lvl="2" defTabSz="1161108" eaLnBrk="0" hangingPunct="0">
              <a:defRPr/>
            </a:pPr>
            <a:r>
              <a:rPr lang="en-US" b="1" u="sng" kern="0" dirty="0">
                <a:solidFill>
                  <a:schemeClr val="tx2">
                    <a:lumMod val="65000"/>
                    <a:lumOff val="35000"/>
                  </a:schemeClr>
                </a:solidFill>
                <a:latin typeface="+mn-lt"/>
                <a:cs typeface="Arial"/>
                <a:sym typeface="Futura Condensed" charset="0"/>
              </a:rPr>
              <a:t>Staged approach: </a:t>
            </a:r>
          </a:p>
          <a:p>
            <a:pPr marL="410456" lvl="2" defTabSz="1161108" eaLnBrk="0" hangingPunct="0">
              <a:defRPr/>
            </a:pPr>
            <a:r>
              <a:rPr lang="en-US" kern="0" dirty="0">
                <a:solidFill>
                  <a:schemeClr val="tx2">
                    <a:lumMod val="65000"/>
                    <a:lumOff val="35000"/>
                  </a:schemeClr>
                </a:solidFill>
                <a:latin typeface="+mn-lt"/>
                <a:cs typeface="Arial"/>
                <a:sym typeface="Wingdings" pitchFamily="2" charset="2"/>
              </a:rPr>
              <a:t></a:t>
            </a:r>
            <a:r>
              <a:rPr lang="en-US" kern="0" dirty="0">
                <a:solidFill>
                  <a:schemeClr val="tx2">
                    <a:lumMod val="65000"/>
                    <a:lumOff val="35000"/>
                  </a:schemeClr>
                </a:solidFill>
                <a:latin typeface="+mn-lt"/>
                <a:cs typeface="Arial"/>
                <a:sym typeface="Futura Condensed" charset="0"/>
              </a:rPr>
              <a:t> 2 MW, 15 instruments</a:t>
            </a:r>
          </a:p>
          <a:p>
            <a:pPr marL="410456" lvl="2" defTabSz="1161108" eaLnBrk="0" hangingPunct="0">
              <a:defRPr/>
            </a:pPr>
            <a:endParaRPr lang="en-US" kern="0" dirty="0">
              <a:solidFill>
                <a:schemeClr val="tx2">
                  <a:lumMod val="65000"/>
                  <a:lumOff val="35000"/>
                </a:schemeClr>
              </a:solidFill>
              <a:latin typeface="+mn-lt"/>
              <a:cs typeface="Arial"/>
              <a:sym typeface="Futura Condensed" charset="0"/>
            </a:endParaRPr>
          </a:p>
        </p:txBody>
      </p:sp>
      <p:sp>
        <p:nvSpPr>
          <p:cNvPr id="96" name="Rectangle 95">
            <a:extLst>
              <a:ext uri="{FF2B5EF4-FFF2-40B4-BE49-F238E27FC236}">
                <a16:creationId xmlns:a16="http://schemas.microsoft.com/office/drawing/2014/main" id="{703D17A1-E313-934A-B8F5-488C88D3DA27}"/>
              </a:ext>
            </a:extLst>
          </p:cNvPr>
          <p:cNvSpPr/>
          <p:nvPr/>
        </p:nvSpPr>
        <p:spPr>
          <a:xfrm>
            <a:off x="556258" y="7016786"/>
            <a:ext cx="13083349" cy="369332"/>
          </a:xfrm>
          <a:prstGeom prst="rect">
            <a:avLst/>
          </a:prstGeom>
        </p:spPr>
        <p:txBody>
          <a:bodyPr wrap="square">
            <a:spAutoFit/>
          </a:bodyPr>
          <a:lstStyle/>
          <a:p>
            <a:r>
              <a:rPr lang="en-US" kern="0" dirty="0">
                <a:solidFill>
                  <a:schemeClr val="tx2">
                    <a:lumMod val="65000"/>
                    <a:lumOff val="35000"/>
                  </a:schemeClr>
                </a:solidFill>
                <a:latin typeface="+mn-lt"/>
                <a:cs typeface="Arial" panose="020B0604020202020204" pitchFamily="34" charset="0"/>
              </a:rPr>
              <a:t>96% of acceleration will be provided by superconducting cavities supplied by</a:t>
            </a:r>
            <a:r>
              <a:rPr lang="en-GB" kern="0" dirty="0">
                <a:solidFill>
                  <a:schemeClr val="tx2">
                    <a:lumMod val="65000"/>
                    <a:lumOff val="35000"/>
                  </a:schemeClr>
                </a:solidFill>
                <a:latin typeface="+mn-lt"/>
                <a:cs typeface="Arial" panose="020B0604020202020204" pitchFamily="34" charset="0"/>
              </a:rPr>
              <a:t> dedicated high power RF sources</a:t>
            </a:r>
            <a:endParaRPr lang="en-US" dirty="0">
              <a:solidFill>
                <a:schemeClr val="tx2">
                  <a:lumMod val="65000"/>
                  <a:lumOff val="35000"/>
                </a:schemeClr>
              </a:solidFill>
              <a:latin typeface="+mn-lt"/>
            </a:endParaRPr>
          </a:p>
        </p:txBody>
      </p:sp>
      <p:graphicFrame>
        <p:nvGraphicFramePr>
          <p:cNvPr id="97" name="Chart 96">
            <a:extLst>
              <a:ext uri="{FF2B5EF4-FFF2-40B4-BE49-F238E27FC236}">
                <a16:creationId xmlns:a16="http://schemas.microsoft.com/office/drawing/2014/main" id="{A28BB9D7-8001-B843-8FFF-357D3E29A93D}"/>
              </a:ext>
            </a:extLst>
          </p:cNvPr>
          <p:cNvGraphicFramePr/>
          <p:nvPr/>
        </p:nvGraphicFramePr>
        <p:xfrm>
          <a:off x="3905034" y="3341202"/>
          <a:ext cx="4929348" cy="3636404"/>
        </p:xfrm>
        <a:graphic>
          <a:graphicData uri="http://schemas.openxmlformats.org/drawingml/2006/chart">
            <c:chart xmlns:c="http://schemas.openxmlformats.org/drawingml/2006/chart" xmlns:r="http://schemas.openxmlformats.org/officeDocument/2006/relationships" r:id="rId3"/>
          </a:graphicData>
        </a:graphic>
      </p:graphicFrame>
      <p:pic>
        <p:nvPicPr>
          <p:cNvPr id="98" name="Picture 97">
            <a:extLst>
              <a:ext uri="{FF2B5EF4-FFF2-40B4-BE49-F238E27FC236}">
                <a16:creationId xmlns:a16="http://schemas.microsoft.com/office/drawing/2014/main" id="{6A27BCE7-2276-1545-9A8A-5416CF0950B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105339" y="3493964"/>
            <a:ext cx="3859258" cy="2408378"/>
          </a:xfrm>
          <a:prstGeom prst="rect">
            <a:avLst/>
          </a:prstGeom>
        </p:spPr>
      </p:pic>
      <p:sp>
        <p:nvSpPr>
          <p:cNvPr id="99" name="Accolade fermante 11">
            <a:extLst>
              <a:ext uri="{FF2B5EF4-FFF2-40B4-BE49-F238E27FC236}">
                <a16:creationId xmlns:a16="http://schemas.microsoft.com/office/drawing/2014/main" id="{4677A42F-2A71-2D42-A106-1787CA57C53C}"/>
              </a:ext>
            </a:extLst>
          </p:cNvPr>
          <p:cNvSpPr/>
          <p:nvPr/>
        </p:nvSpPr>
        <p:spPr>
          <a:xfrm rot="5400000">
            <a:off x="6238988" y="1576515"/>
            <a:ext cx="484855" cy="3407954"/>
          </a:xfrm>
          <a:prstGeom prst="rightBrace">
            <a:avLst/>
          </a:prstGeom>
          <a:solidFill>
            <a:schemeClr val="bg1"/>
          </a:solidFill>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Tree>
    <p:extLst>
      <p:ext uri="{BB962C8B-B14F-4D97-AF65-F5344CB8AC3E}">
        <p14:creationId xmlns:p14="http://schemas.microsoft.com/office/powerpoint/2010/main" val="2836933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2B37F-D45E-5644-969B-9126037B2BEA}"/>
              </a:ext>
            </a:extLst>
          </p:cNvPr>
          <p:cNvSpPr>
            <a:spLocks noGrp="1"/>
          </p:cNvSpPr>
          <p:nvPr>
            <p:ph type="title"/>
          </p:nvPr>
        </p:nvSpPr>
        <p:spPr/>
        <p:txBody>
          <a:bodyPr/>
          <a:lstStyle/>
          <a:p>
            <a:r>
              <a:rPr lang="en-SE" dirty="0"/>
              <a:t>ESS Target layout	</a:t>
            </a:r>
          </a:p>
        </p:txBody>
      </p:sp>
      <p:sp>
        <p:nvSpPr>
          <p:cNvPr id="4" name="Slide Number Placeholder 3">
            <a:extLst>
              <a:ext uri="{FF2B5EF4-FFF2-40B4-BE49-F238E27FC236}">
                <a16:creationId xmlns:a16="http://schemas.microsoft.com/office/drawing/2014/main" id="{F7AA367F-D61A-5142-9291-1B9BD575618A}"/>
              </a:ext>
            </a:extLst>
          </p:cNvPr>
          <p:cNvSpPr>
            <a:spLocks noGrp="1"/>
          </p:cNvSpPr>
          <p:nvPr>
            <p:ph type="sldNum" sz="quarter" idx="12"/>
          </p:nvPr>
        </p:nvSpPr>
        <p:spPr/>
        <p:txBody>
          <a:bodyPr/>
          <a:lstStyle/>
          <a:p>
            <a:fld id="{F7283078-D760-1647-8B80-66BA8B52336D}" type="slidenum">
              <a:rPr lang="sv-SE" smtClean="0"/>
              <a:t>9</a:t>
            </a:fld>
            <a:endParaRPr lang="sv-SE" dirty="0"/>
          </a:p>
        </p:txBody>
      </p:sp>
      <p:sp>
        <p:nvSpPr>
          <p:cNvPr id="11" name="Shape 362">
            <a:extLst>
              <a:ext uri="{FF2B5EF4-FFF2-40B4-BE49-F238E27FC236}">
                <a16:creationId xmlns:a16="http://schemas.microsoft.com/office/drawing/2014/main" id="{3B0D7B5C-38B0-5048-9943-D9F62B7FC20C}"/>
              </a:ext>
            </a:extLst>
          </p:cNvPr>
          <p:cNvSpPr txBox="1">
            <a:spLocks/>
          </p:cNvSpPr>
          <p:nvPr/>
        </p:nvSpPr>
        <p:spPr>
          <a:xfrm>
            <a:off x="974123" y="1613870"/>
            <a:ext cx="5414202" cy="5575819"/>
          </a:xfrm>
          <a:prstGeom prst="rect">
            <a:avLst/>
          </a:prstGeom>
        </p:spPr>
        <p:txBody>
          <a:bodyPr vert="horz" lIns="0" tIns="51308" rIns="102616" bIns="51308" rtlCol="0">
            <a:noAutofit/>
          </a:bodyPr>
          <a:lstStyle>
            <a:lvl1pPr marL="101600" indent="-101600" algn="l" defTabSz="914400" rtl="0" eaLnBrk="1" latinLnBrk="0" hangingPunct="1">
              <a:lnSpc>
                <a:spcPct val="100000"/>
              </a:lnSpc>
              <a:spcBef>
                <a:spcPts val="1000"/>
              </a:spcBef>
              <a:buClr>
                <a:srgbClr val="666666"/>
              </a:buClr>
              <a:buFont typeface="Segoe UI" panose="020B0502040204020203" pitchFamily="34" charset="0"/>
              <a:buChar char=" "/>
              <a:defRPr sz="2000" kern="1200">
                <a:solidFill>
                  <a:srgbClr val="666666"/>
                </a:solidFill>
                <a:latin typeface="+mn-lt"/>
                <a:ea typeface="+mn-ea"/>
                <a:cs typeface="+mn-cs"/>
              </a:defRPr>
            </a:lvl1pPr>
            <a:lvl2pPr marL="315913" indent="-233363" algn="l" defTabSz="914400" rtl="0" eaLnBrk="1" latinLnBrk="0" hangingPunct="1">
              <a:lnSpc>
                <a:spcPct val="100000"/>
              </a:lnSpc>
              <a:spcBef>
                <a:spcPts val="1000"/>
              </a:spcBef>
              <a:buClr>
                <a:srgbClr val="666666"/>
              </a:buClr>
              <a:buFont typeface="Wingdings" panose="05000000000000000000" pitchFamily="2" charset="2"/>
              <a:buChar char=""/>
              <a:defRPr sz="2000" kern="1200">
                <a:solidFill>
                  <a:srgbClr val="666666"/>
                </a:solidFill>
                <a:latin typeface="+mn-lt"/>
                <a:ea typeface="+mn-ea"/>
                <a:cs typeface="+mn-cs"/>
              </a:defRPr>
            </a:lvl2pPr>
            <a:lvl3pPr marL="582613" indent="-250825" algn="l" defTabSz="914400" rtl="0" eaLnBrk="1" latinLnBrk="0" hangingPunct="1">
              <a:lnSpc>
                <a:spcPct val="100000"/>
              </a:lnSpc>
              <a:spcBef>
                <a:spcPts val="1000"/>
              </a:spcBef>
              <a:buClr>
                <a:srgbClr val="666666"/>
              </a:buClr>
              <a:buFont typeface="Arial" panose="020B0604020202020204" pitchFamily="34" charset="0"/>
              <a:buChar char="−"/>
              <a:defRPr sz="1800" kern="1200">
                <a:solidFill>
                  <a:srgbClr val="666666"/>
                </a:solidFill>
                <a:latin typeface="+mn-lt"/>
                <a:ea typeface="+mn-ea"/>
                <a:cs typeface="+mn-cs"/>
              </a:defRPr>
            </a:lvl3pPr>
            <a:lvl4pPr marL="839788" indent="-233363" algn="l" defTabSz="914400" rtl="0" eaLnBrk="1" latinLnBrk="0" hangingPunct="1">
              <a:lnSpc>
                <a:spcPct val="100000"/>
              </a:lnSpc>
              <a:spcBef>
                <a:spcPts val="1000"/>
              </a:spcBef>
              <a:buClr>
                <a:srgbClr val="666666"/>
              </a:buClr>
              <a:buFont typeface="Arial" panose="020B0604020202020204" pitchFamily="34" charset="0"/>
              <a:buChar char="−"/>
              <a:defRPr sz="1600" kern="1200">
                <a:solidFill>
                  <a:srgbClr val="666666"/>
                </a:solidFill>
                <a:latin typeface="+mn-lt"/>
                <a:ea typeface="+mn-ea"/>
                <a:cs typeface="+mn-cs"/>
              </a:defRPr>
            </a:lvl4pPr>
            <a:lvl5pPr marL="1055688" indent="-200025" algn="l" defTabSz="914400" rtl="0" eaLnBrk="1" latinLnBrk="0" hangingPunct="1">
              <a:lnSpc>
                <a:spcPct val="100000"/>
              </a:lnSpc>
              <a:spcBef>
                <a:spcPts val="1000"/>
              </a:spcBef>
              <a:buClr>
                <a:srgbClr val="666666"/>
              </a:buClr>
              <a:buFont typeface="Arial" panose="020B0604020202020204" pitchFamily="34" charset="0"/>
              <a:buChar char="−"/>
              <a:defRPr sz="1400" kern="1200">
                <a:solidFill>
                  <a:srgbClr val="66666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endParaRPr lang="en-GB" sz="2020" dirty="0">
              <a:latin typeface="Arial" charset="0"/>
              <a:ea typeface="Arial" charset="0"/>
              <a:cs typeface="Arial" charset="0"/>
            </a:endParaRPr>
          </a:p>
        </p:txBody>
      </p:sp>
      <p:grpSp>
        <p:nvGrpSpPr>
          <p:cNvPr id="8" name="Group 10">
            <a:extLst>
              <a:ext uri="{FF2B5EF4-FFF2-40B4-BE49-F238E27FC236}">
                <a16:creationId xmlns:a16="http://schemas.microsoft.com/office/drawing/2014/main" id="{99B2BE9B-CA3D-6444-B5A3-79C799ACD460}"/>
              </a:ext>
            </a:extLst>
          </p:cNvPr>
          <p:cNvGrpSpPr>
            <a:grpSpLocks noChangeAspect="1"/>
          </p:cNvGrpSpPr>
          <p:nvPr/>
        </p:nvGrpSpPr>
        <p:grpSpPr bwMode="auto">
          <a:xfrm>
            <a:off x="26078" y="1434433"/>
            <a:ext cx="6625296" cy="6037134"/>
            <a:chOff x="3980687" y="1484783"/>
            <a:chExt cx="4865620" cy="5321491"/>
          </a:xfrm>
        </p:grpSpPr>
        <p:pic>
          <p:nvPicPr>
            <p:cNvPr id="9" name="Content Placeholder 4">
              <a:extLst>
                <a:ext uri="{FF2B5EF4-FFF2-40B4-BE49-F238E27FC236}">
                  <a16:creationId xmlns:a16="http://schemas.microsoft.com/office/drawing/2014/main" id="{8DEBB250-9D42-E048-B8B6-FABF9AC0157A}"/>
                </a:ext>
              </a:extLst>
            </p:cNvPr>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4368550" y="1484783"/>
              <a:ext cx="3963170" cy="5321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 name="Group 12">
              <a:extLst>
                <a:ext uri="{FF2B5EF4-FFF2-40B4-BE49-F238E27FC236}">
                  <a16:creationId xmlns:a16="http://schemas.microsoft.com/office/drawing/2014/main" id="{37250D51-5154-614F-BF85-1283AC6B71F5}"/>
                </a:ext>
              </a:extLst>
            </p:cNvPr>
            <p:cNvGrpSpPr>
              <a:grpSpLocks/>
            </p:cNvGrpSpPr>
            <p:nvPr/>
          </p:nvGrpSpPr>
          <p:grpSpPr bwMode="auto">
            <a:xfrm>
              <a:off x="3980687" y="4853190"/>
              <a:ext cx="936104" cy="446842"/>
              <a:chOff x="3887462" y="4874356"/>
              <a:chExt cx="936104" cy="446842"/>
            </a:xfrm>
          </p:grpSpPr>
          <p:cxnSp>
            <p:nvCxnSpPr>
              <p:cNvPr id="24" name="Straight Arrow Connector 23">
                <a:extLst>
                  <a:ext uri="{FF2B5EF4-FFF2-40B4-BE49-F238E27FC236}">
                    <a16:creationId xmlns:a16="http://schemas.microsoft.com/office/drawing/2014/main" id="{2BE27DD4-D0FC-5F44-835C-684207D3B29B}"/>
                  </a:ext>
                </a:extLst>
              </p:cNvPr>
              <p:cNvCxnSpPr>
                <a:cxnSpLocks noChangeShapeType="1"/>
              </p:cNvCxnSpPr>
              <p:nvPr/>
            </p:nvCxnSpPr>
            <p:spPr bwMode="auto">
              <a:xfrm flipV="1">
                <a:off x="4152526" y="5013176"/>
                <a:ext cx="576064" cy="140400"/>
              </a:xfrm>
              <a:prstGeom prst="straightConnector1">
                <a:avLst/>
              </a:prstGeom>
              <a:noFill/>
              <a:ln w="25400">
                <a:solidFill>
                  <a:srgbClr val="FF0000"/>
                </a:solidFill>
                <a:round/>
                <a:headEnd/>
                <a:tailEnd type="arrow" w="med" len="med"/>
              </a:ln>
              <a:effectLst>
                <a:outerShdw blurRad="40005" dist="19939" dir="5400000" algn="tl" rotWithShape="0">
                  <a:srgbClr val="000000">
                    <a:alpha val="37999"/>
                  </a:srgbClr>
                </a:outerShdw>
              </a:effectLst>
              <a:extLst>
                <a:ext uri="{909E8E84-426E-40DD-AFC4-6F175D3DCCD1}">
                  <a14:hiddenFill xmlns:a14="http://schemas.microsoft.com/office/drawing/2010/main">
                    <a:noFill/>
                  </a14:hiddenFill>
                </a:ext>
              </a:extLst>
            </p:spPr>
          </p:cxnSp>
          <p:sp>
            <p:nvSpPr>
              <p:cNvPr id="25" name="TextBox 28">
                <a:extLst>
                  <a:ext uri="{FF2B5EF4-FFF2-40B4-BE49-F238E27FC236}">
                    <a16:creationId xmlns:a16="http://schemas.microsoft.com/office/drawing/2014/main" id="{943E46FF-0670-6B4F-B0FA-D9B3D8775F8B}"/>
                  </a:ext>
                </a:extLst>
              </p:cNvPr>
              <p:cNvSpPr txBox="1">
                <a:spLocks noChangeArrowheads="1"/>
              </p:cNvSpPr>
              <p:nvPr/>
            </p:nvSpPr>
            <p:spPr bwMode="auto">
              <a:xfrm rot="20791870">
                <a:off x="3887462" y="4874356"/>
                <a:ext cx="936104"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latin typeface="+mn-lt"/>
                    <a:cs typeface="Arial" panose="020B0604020202020204" pitchFamily="34" charset="0"/>
                  </a:rPr>
                  <a:t>proton</a:t>
                </a:r>
                <a:br>
                  <a:rPr lang="en-US" altLang="x-none" sz="1347" dirty="0">
                    <a:latin typeface="+mn-lt"/>
                    <a:cs typeface="Arial" panose="020B0604020202020204" pitchFamily="34" charset="0"/>
                  </a:rPr>
                </a:br>
                <a:r>
                  <a:rPr lang="en-US" altLang="x-none" sz="1347" dirty="0">
                    <a:latin typeface="+mn-lt"/>
                    <a:cs typeface="Arial" panose="020B0604020202020204" pitchFamily="34" charset="0"/>
                  </a:rPr>
                  <a:t>beam</a:t>
                </a:r>
              </a:p>
            </p:txBody>
          </p:sp>
        </p:grpSp>
        <p:sp>
          <p:nvSpPr>
            <p:cNvPr id="12" name="TextBox 13">
              <a:extLst>
                <a:ext uri="{FF2B5EF4-FFF2-40B4-BE49-F238E27FC236}">
                  <a16:creationId xmlns:a16="http://schemas.microsoft.com/office/drawing/2014/main" id="{8FAC1F56-1AD3-444D-998F-C42AA23473EF}"/>
                </a:ext>
              </a:extLst>
            </p:cNvPr>
            <p:cNvSpPr txBox="1">
              <a:spLocks noChangeArrowheads="1"/>
            </p:cNvSpPr>
            <p:nvPr/>
          </p:nvSpPr>
          <p:spPr bwMode="auto">
            <a:xfrm>
              <a:off x="5051339" y="5322374"/>
              <a:ext cx="936105"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latin typeface="+mn-lt"/>
                  <a:cs typeface="Arial" panose="020B0604020202020204" pitchFamily="34" charset="0"/>
                </a:rPr>
                <a:t>proton</a:t>
              </a:r>
              <a:br>
                <a:rPr lang="en-US" altLang="x-none" sz="1347" dirty="0">
                  <a:latin typeface="+mn-lt"/>
                  <a:cs typeface="Arial" panose="020B0604020202020204" pitchFamily="34" charset="0"/>
                </a:rPr>
              </a:br>
              <a:r>
                <a:rPr lang="en-US" altLang="x-none" sz="1347" dirty="0">
                  <a:latin typeface="+mn-lt"/>
                  <a:cs typeface="Arial" panose="020B0604020202020204" pitchFamily="34" charset="0"/>
                </a:rPr>
                <a:t>beam window</a:t>
              </a:r>
            </a:p>
          </p:txBody>
        </p:sp>
        <p:sp>
          <p:nvSpPr>
            <p:cNvPr id="14" name="TextBox 14">
              <a:extLst>
                <a:ext uri="{FF2B5EF4-FFF2-40B4-BE49-F238E27FC236}">
                  <a16:creationId xmlns:a16="http://schemas.microsoft.com/office/drawing/2014/main" id="{47EA5A2E-2F5D-B74E-872A-57804B3597F2}"/>
                </a:ext>
              </a:extLst>
            </p:cNvPr>
            <p:cNvSpPr txBox="1">
              <a:spLocks noChangeArrowheads="1"/>
            </p:cNvSpPr>
            <p:nvPr/>
          </p:nvSpPr>
          <p:spPr bwMode="auto">
            <a:xfrm>
              <a:off x="4929610" y="1902293"/>
              <a:ext cx="1465432"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solidFill>
                    <a:schemeClr val="bg1"/>
                  </a:solidFill>
                  <a:latin typeface="+mn-lt"/>
                  <a:cs typeface="Arial" panose="020B0604020202020204" pitchFamily="34" charset="0"/>
                </a:rPr>
                <a:t>proton beam instrumentation plu</a:t>
              </a:r>
              <a:r>
                <a:rPr lang="en-US" altLang="x-none" sz="1347" dirty="0">
                  <a:solidFill>
                    <a:schemeClr val="bg1"/>
                  </a:solidFill>
                  <a:latin typeface="Arial" panose="020B0604020202020204" pitchFamily="34" charset="0"/>
                  <a:cs typeface="Arial" panose="020B0604020202020204" pitchFamily="34" charset="0"/>
                </a:rPr>
                <a:t>g</a:t>
              </a:r>
            </a:p>
          </p:txBody>
        </p:sp>
        <p:sp>
          <p:nvSpPr>
            <p:cNvPr id="15" name="TextBox 15">
              <a:extLst>
                <a:ext uri="{FF2B5EF4-FFF2-40B4-BE49-F238E27FC236}">
                  <a16:creationId xmlns:a16="http://schemas.microsoft.com/office/drawing/2014/main" id="{7E66DB9E-194A-A548-BB5A-918F8CCA7808}"/>
                </a:ext>
              </a:extLst>
            </p:cNvPr>
            <p:cNvSpPr txBox="1">
              <a:spLocks noChangeArrowheads="1"/>
            </p:cNvSpPr>
            <p:nvPr/>
          </p:nvSpPr>
          <p:spPr bwMode="auto">
            <a:xfrm>
              <a:off x="6118273" y="1526536"/>
              <a:ext cx="1228523"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solidFill>
                    <a:schemeClr val="bg1"/>
                  </a:solidFill>
                  <a:latin typeface="+mn-lt"/>
                  <a:cs typeface="Arial" panose="020B0604020202020204" pitchFamily="34" charset="0"/>
                </a:rPr>
                <a:t>Moderator and reflector</a:t>
              </a:r>
            </a:p>
          </p:txBody>
        </p:sp>
        <p:sp>
          <p:nvSpPr>
            <p:cNvPr id="16" name="TextBox 16">
              <a:extLst>
                <a:ext uri="{FF2B5EF4-FFF2-40B4-BE49-F238E27FC236}">
                  <a16:creationId xmlns:a16="http://schemas.microsoft.com/office/drawing/2014/main" id="{7D629A23-0FA4-8C48-8E1C-C16DBBA11FD9}"/>
                </a:ext>
              </a:extLst>
            </p:cNvPr>
            <p:cNvSpPr txBox="1">
              <a:spLocks noChangeArrowheads="1"/>
            </p:cNvSpPr>
            <p:nvPr/>
          </p:nvSpPr>
          <p:spPr bwMode="auto">
            <a:xfrm>
              <a:off x="6676928" y="5027869"/>
              <a:ext cx="682014"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latin typeface="+mn-lt"/>
                  <a:cs typeface="Arial" panose="020B0604020202020204" pitchFamily="34" charset="0"/>
                </a:rPr>
                <a:t>target wheel </a:t>
              </a:r>
            </a:p>
          </p:txBody>
        </p:sp>
        <p:sp>
          <p:nvSpPr>
            <p:cNvPr id="17" name="TextBox 17">
              <a:extLst>
                <a:ext uri="{FF2B5EF4-FFF2-40B4-BE49-F238E27FC236}">
                  <a16:creationId xmlns:a16="http://schemas.microsoft.com/office/drawing/2014/main" id="{EA299818-10FE-C146-B656-1F0A99E3197C}"/>
                </a:ext>
              </a:extLst>
            </p:cNvPr>
            <p:cNvSpPr txBox="1">
              <a:spLocks noChangeArrowheads="1"/>
            </p:cNvSpPr>
            <p:nvPr/>
          </p:nvSpPr>
          <p:spPr bwMode="auto">
            <a:xfrm>
              <a:off x="7663266" y="3776267"/>
              <a:ext cx="1183041" cy="446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solidFill>
                    <a:schemeClr val="bg1"/>
                  </a:solidFill>
                  <a:latin typeface="Arial" panose="020B0604020202020204" pitchFamily="34" charset="0"/>
                  <a:cs typeface="Arial" panose="020B0604020202020204" pitchFamily="34" charset="0"/>
                </a:rPr>
                <a:t>neutron beam extraction port</a:t>
              </a:r>
            </a:p>
          </p:txBody>
        </p:sp>
        <p:sp>
          <p:nvSpPr>
            <p:cNvPr id="18" name="TextBox 18">
              <a:extLst>
                <a:ext uri="{FF2B5EF4-FFF2-40B4-BE49-F238E27FC236}">
                  <a16:creationId xmlns:a16="http://schemas.microsoft.com/office/drawing/2014/main" id="{674CA3B0-B266-E348-8415-916F4FE48EF1}"/>
                </a:ext>
              </a:extLst>
            </p:cNvPr>
            <p:cNvSpPr txBox="1">
              <a:spLocks noChangeArrowheads="1"/>
            </p:cNvSpPr>
            <p:nvPr/>
          </p:nvSpPr>
          <p:spPr bwMode="auto">
            <a:xfrm>
              <a:off x="7100130" y="2094926"/>
              <a:ext cx="1080121" cy="264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US" altLang="x-none" sz="1347" dirty="0">
                  <a:solidFill>
                    <a:schemeClr val="bg1"/>
                  </a:solidFill>
                  <a:latin typeface="+mn-lt"/>
                  <a:cs typeface="Arial" panose="020B0604020202020204" pitchFamily="34" charset="0"/>
                </a:rPr>
                <a:t>monolith vessel</a:t>
              </a:r>
            </a:p>
          </p:txBody>
        </p:sp>
        <p:cxnSp>
          <p:nvCxnSpPr>
            <p:cNvPr id="19" name="Straight Connector 18">
              <a:extLst>
                <a:ext uri="{FF2B5EF4-FFF2-40B4-BE49-F238E27FC236}">
                  <a16:creationId xmlns:a16="http://schemas.microsoft.com/office/drawing/2014/main" id="{652922C6-BE4E-3647-A120-821B58D9CB3F}"/>
                </a:ext>
              </a:extLst>
            </p:cNvPr>
            <p:cNvCxnSpPr/>
            <p:nvPr/>
          </p:nvCxnSpPr>
          <p:spPr>
            <a:xfrm flipV="1">
              <a:off x="5399669" y="4904133"/>
              <a:ext cx="101372" cy="326725"/>
            </a:xfrm>
            <a:prstGeom prst="line">
              <a:avLst/>
            </a:prstGeom>
            <a:ln w="15875">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4D12E41-8E89-4B47-9647-01037E05B07D}"/>
                </a:ext>
              </a:extLst>
            </p:cNvPr>
            <p:cNvCxnSpPr/>
            <p:nvPr/>
          </p:nvCxnSpPr>
          <p:spPr>
            <a:xfrm flipH="1" flipV="1">
              <a:off x="5450354" y="2617056"/>
              <a:ext cx="555667" cy="1704980"/>
            </a:xfrm>
            <a:prstGeom prst="line">
              <a:avLst/>
            </a:prstGeom>
            <a:ln w="15875">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14CB3B6D-4B97-8A4F-84D6-22EA04330BEF}"/>
                </a:ext>
              </a:extLst>
            </p:cNvPr>
            <p:cNvCxnSpPr/>
            <p:nvPr/>
          </p:nvCxnSpPr>
          <p:spPr>
            <a:xfrm flipH="1">
              <a:off x="6439668" y="2072514"/>
              <a:ext cx="103248" cy="2486116"/>
            </a:xfrm>
            <a:prstGeom prst="line">
              <a:avLst/>
            </a:prstGeom>
            <a:ln w="15875">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8BD3450-8358-4A45-AE1D-2EBD82DF28DD}"/>
                </a:ext>
              </a:extLst>
            </p:cNvPr>
            <p:cNvCxnSpPr>
              <a:stCxn id="16" idx="0"/>
            </p:cNvCxnSpPr>
            <p:nvPr/>
          </p:nvCxnSpPr>
          <p:spPr>
            <a:xfrm flipH="1" flipV="1">
              <a:off x="6923005" y="4652001"/>
              <a:ext cx="94930" cy="375868"/>
            </a:xfrm>
            <a:prstGeom prst="line">
              <a:avLst/>
            </a:prstGeom>
            <a:ln w="15875">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749B430-FEB2-454D-A395-A3A0EDA9FC02}"/>
                </a:ext>
              </a:extLst>
            </p:cNvPr>
            <p:cNvCxnSpPr/>
            <p:nvPr/>
          </p:nvCxnSpPr>
          <p:spPr>
            <a:xfrm flipH="1">
              <a:off x="7320099" y="2639588"/>
              <a:ext cx="245921" cy="501354"/>
            </a:xfrm>
            <a:prstGeom prst="line">
              <a:avLst/>
            </a:prstGeom>
            <a:ln w="15875">
              <a:solidFill>
                <a:schemeClr val="bg1"/>
              </a:solidFill>
            </a:ln>
            <a:effectLst/>
          </p:spPr>
          <p:style>
            <a:lnRef idx="2">
              <a:schemeClr val="accent1"/>
            </a:lnRef>
            <a:fillRef idx="0">
              <a:schemeClr val="accent1"/>
            </a:fillRef>
            <a:effectRef idx="1">
              <a:schemeClr val="accent1"/>
            </a:effectRef>
            <a:fontRef idx="minor">
              <a:schemeClr val="tx1"/>
            </a:fontRef>
          </p:style>
        </p:cxnSp>
      </p:grpSp>
      <p:sp>
        <p:nvSpPr>
          <p:cNvPr id="26" name="Content Placeholder 25">
            <a:extLst>
              <a:ext uri="{FF2B5EF4-FFF2-40B4-BE49-F238E27FC236}">
                <a16:creationId xmlns:a16="http://schemas.microsoft.com/office/drawing/2014/main" id="{BD01BE9A-1EB7-504D-B1DF-D9175ECFA7A0}"/>
              </a:ext>
            </a:extLst>
          </p:cNvPr>
          <p:cNvSpPr>
            <a:spLocks noGrp="1"/>
          </p:cNvSpPr>
          <p:nvPr>
            <p:ph idx="1"/>
          </p:nvPr>
        </p:nvSpPr>
        <p:spPr>
          <a:xfrm>
            <a:off x="6092384" y="1639701"/>
            <a:ext cx="6864266" cy="1429857"/>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a:lstStyle/>
          <a:p>
            <a:pPr algn="ctr">
              <a:spcBef>
                <a:spcPts val="449"/>
              </a:spcBef>
              <a:defRPr/>
            </a:pPr>
            <a:r>
              <a:rPr lang="en-GB" dirty="0">
                <a:cs typeface="Arial" panose="020B0604020202020204" pitchFamily="34" charset="0"/>
              </a:rPr>
              <a:t>Rotating solid tungsten target</a:t>
            </a:r>
          </a:p>
          <a:p>
            <a:pPr marL="320669" indent="-320669" algn="ctr">
              <a:spcBef>
                <a:spcPts val="449"/>
              </a:spcBef>
              <a:buFont typeface="Wingdings" charset="2"/>
              <a:buChar char="Ø"/>
              <a:defRPr/>
            </a:pPr>
            <a:r>
              <a:rPr lang="en-GB" sz="1571" dirty="0">
                <a:cs typeface="Arial" panose="020B0604020202020204" pitchFamily="34" charset="0"/>
              </a:rPr>
              <a:t>36 sectors</a:t>
            </a:r>
          </a:p>
          <a:p>
            <a:pPr marL="320669" indent="-320669" algn="ctr">
              <a:spcBef>
                <a:spcPts val="449"/>
              </a:spcBef>
              <a:buFont typeface="Wingdings" charset="2"/>
              <a:buChar char="Ø"/>
              <a:defRPr/>
            </a:pPr>
            <a:r>
              <a:rPr lang="en-GB" sz="1571" dirty="0">
                <a:cs typeface="Arial" panose="020B0604020202020204" pitchFamily="34" charset="0"/>
              </a:rPr>
              <a:t>Mass, total 11 tonnes, whereof 3 tonnes of W</a:t>
            </a:r>
          </a:p>
          <a:p>
            <a:pPr marL="320669" indent="-320669" algn="ctr">
              <a:spcBef>
                <a:spcPts val="449"/>
              </a:spcBef>
              <a:buFont typeface="Wingdings" charset="2"/>
              <a:buChar char="Ø"/>
              <a:defRPr/>
            </a:pPr>
            <a:r>
              <a:rPr lang="en-GB" sz="1571" dirty="0">
                <a:cs typeface="Arial" panose="020B0604020202020204" pitchFamily="34" charset="0"/>
              </a:rPr>
              <a:t>Rotates 23.3 rpm, synchronised with pulsed proton beam 14 Hz</a:t>
            </a:r>
          </a:p>
        </p:txBody>
      </p:sp>
      <p:sp>
        <p:nvSpPr>
          <p:cNvPr id="27" name="Rounded Rectangle 26">
            <a:extLst>
              <a:ext uri="{FF2B5EF4-FFF2-40B4-BE49-F238E27FC236}">
                <a16:creationId xmlns:a16="http://schemas.microsoft.com/office/drawing/2014/main" id="{FDA1D446-0DD8-354F-986C-D70C58EC93BC}"/>
              </a:ext>
            </a:extLst>
          </p:cNvPr>
          <p:cNvSpPr/>
          <p:nvPr/>
        </p:nvSpPr>
        <p:spPr>
          <a:xfrm>
            <a:off x="9966607" y="3312836"/>
            <a:ext cx="2990043" cy="1881293"/>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a:lstStyle/>
          <a:p>
            <a:pPr algn="ctr">
              <a:defRPr/>
            </a:pPr>
            <a:r>
              <a:rPr lang="en-GB" dirty="0">
                <a:latin typeface="Arial" panose="020B0604020202020204" pitchFamily="34" charset="0"/>
                <a:cs typeface="Arial" panose="020B0604020202020204" pitchFamily="34" charset="0"/>
              </a:rPr>
              <a:t>Helium cooling of target material</a:t>
            </a:r>
          </a:p>
          <a:p>
            <a:pPr marL="320669" indent="-320669" algn="ctr">
              <a:buFont typeface="Wingdings" charset="2"/>
              <a:buChar char="Ø"/>
              <a:defRPr/>
            </a:pPr>
            <a:r>
              <a:rPr lang="en-GB" sz="1571" dirty="0">
                <a:latin typeface="Arial" panose="020B0604020202020204" pitchFamily="34" charset="0"/>
                <a:cs typeface="Arial" panose="020B0604020202020204" pitchFamily="34" charset="0"/>
              </a:rPr>
              <a:t>Mass flow 3 kg/s</a:t>
            </a:r>
          </a:p>
          <a:p>
            <a:pPr marL="320669" indent="-320669" algn="ctr">
              <a:buFont typeface="Wingdings" charset="2"/>
              <a:buChar char="Ø"/>
              <a:defRPr/>
            </a:pPr>
            <a:r>
              <a:rPr lang="en-GB" sz="1571" dirty="0">
                <a:latin typeface="Arial" panose="020B0604020202020204" pitchFamily="34" charset="0"/>
                <a:cs typeface="Arial" panose="020B0604020202020204" pitchFamily="34" charset="0"/>
              </a:rPr>
              <a:t>Pressure 11 bar</a:t>
            </a:r>
          </a:p>
          <a:p>
            <a:pPr marL="320669" indent="-320669" algn="ctr">
              <a:buFont typeface="Wingdings" charset="2"/>
              <a:buChar char="Ø"/>
              <a:defRPr/>
            </a:pPr>
            <a:r>
              <a:rPr lang="en-GB" sz="1571" dirty="0">
                <a:latin typeface="Arial" panose="020B0604020202020204" pitchFamily="34" charset="0"/>
                <a:cs typeface="Arial" panose="020B0604020202020204" pitchFamily="34" charset="0"/>
              </a:rPr>
              <a:t>Temperature inlet/outlet 40 °C/240 °C</a:t>
            </a:r>
          </a:p>
        </p:txBody>
      </p:sp>
      <p:grpSp>
        <p:nvGrpSpPr>
          <p:cNvPr id="28" name="Group 27">
            <a:extLst>
              <a:ext uri="{FF2B5EF4-FFF2-40B4-BE49-F238E27FC236}">
                <a16:creationId xmlns:a16="http://schemas.microsoft.com/office/drawing/2014/main" id="{DDB89ACD-222B-FF43-879C-E97690119FC3}"/>
              </a:ext>
            </a:extLst>
          </p:cNvPr>
          <p:cNvGrpSpPr>
            <a:grpSpLocks noChangeAspect="1"/>
          </p:cNvGrpSpPr>
          <p:nvPr/>
        </p:nvGrpSpPr>
        <p:grpSpPr>
          <a:xfrm>
            <a:off x="5360676" y="4014864"/>
            <a:ext cx="4402266" cy="2796907"/>
            <a:chOff x="587376" y="1905243"/>
            <a:chExt cx="8556624" cy="4859530"/>
          </a:xfrm>
        </p:grpSpPr>
        <p:pic>
          <p:nvPicPr>
            <p:cNvPr id="29" name="Picture 28">
              <a:extLst>
                <a:ext uri="{FF2B5EF4-FFF2-40B4-BE49-F238E27FC236}">
                  <a16:creationId xmlns:a16="http://schemas.microsoft.com/office/drawing/2014/main" id="{229BACDF-4E4D-EA43-A1E2-607D78730390}"/>
                </a:ext>
              </a:extLst>
            </p:cNvPr>
            <p:cNvPicPr>
              <a:picLocks noChangeAspect="1"/>
            </p:cNvPicPr>
            <p:nvPr/>
          </p:nvPicPr>
          <p:blipFill>
            <a:blip r:embed="rId3"/>
            <a:stretch>
              <a:fillRect/>
            </a:stretch>
          </p:blipFill>
          <p:spPr>
            <a:xfrm>
              <a:off x="1403648" y="2074673"/>
              <a:ext cx="7740352" cy="4690100"/>
            </a:xfrm>
            <a:prstGeom prst="rect">
              <a:avLst/>
            </a:prstGeom>
          </p:spPr>
        </p:pic>
        <p:grpSp>
          <p:nvGrpSpPr>
            <p:cNvPr id="30" name="Group 29">
              <a:extLst>
                <a:ext uri="{FF2B5EF4-FFF2-40B4-BE49-F238E27FC236}">
                  <a16:creationId xmlns:a16="http://schemas.microsoft.com/office/drawing/2014/main" id="{BA25237F-16B3-8B40-A5C9-96472C2DB2EF}"/>
                </a:ext>
              </a:extLst>
            </p:cNvPr>
            <p:cNvGrpSpPr/>
            <p:nvPr/>
          </p:nvGrpSpPr>
          <p:grpSpPr>
            <a:xfrm>
              <a:off x="1771230" y="3069297"/>
              <a:ext cx="1549820" cy="1340266"/>
              <a:chOff x="1771230" y="2987709"/>
              <a:chExt cx="1549820" cy="1340266"/>
            </a:xfrm>
          </p:grpSpPr>
          <p:cxnSp>
            <p:nvCxnSpPr>
              <p:cNvPr id="45" name="Straight Connector 44">
                <a:extLst>
                  <a:ext uri="{FF2B5EF4-FFF2-40B4-BE49-F238E27FC236}">
                    <a16:creationId xmlns:a16="http://schemas.microsoft.com/office/drawing/2014/main" id="{57F8C26C-3375-1E4F-BA45-7A3C6BB5FBBC}"/>
                  </a:ext>
                </a:extLst>
              </p:cNvPr>
              <p:cNvCxnSpPr/>
              <p:nvPr/>
            </p:nvCxnSpPr>
            <p:spPr>
              <a:xfrm flipH="1" flipV="1">
                <a:off x="1825684" y="3254251"/>
                <a:ext cx="1368152" cy="792088"/>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18D93DC8-25D3-324E-8BCC-73962201FA73}"/>
                  </a:ext>
                </a:extLst>
              </p:cNvPr>
              <p:cNvCxnSpPr/>
              <p:nvPr/>
            </p:nvCxnSpPr>
            <p:spPr>
              <a:xfrm flipH="1" flipV="1">
                <a:off x="1955937" y="3151478"/>
                <a:ext cx="1285223" cy="836835"/>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CED39938-9A3D-7548-8ACA-84FACE03BD43}"/>
                  </a:ext>
                </a:extLst>
              </p:cNvPr>
              <p:cNvCxnSpPr/>
              <p:nvPr/>
            </p:nvCxnSpPr>
            <p:spPr>
              <a:xfrm flipH="1" flipV="1">
                <a:off x="2096869" y="3055279"/>
                <a:ext cx="1182906" cy="865846"/>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F950EBA-DC52-104A-8F76-B75C2A17E430}"/>
                  </a:ext>
                </a:extLst>
              </p:cNvPr>
              <p:cNvCxnSpPr/>
              <p:nvPr/>
            </p:nvCxnSpPr>
            <p:spPr>
              <a:xfrm flipH="1" flipV="1">
                <a:off x="2221135" y="2987709"/>
                <a:ext cx="1099915" cy="892141"/>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A9217AA2-8247-EC4C-8D77-22C5900C9F23}"/>
                  </a:ext>
                </a:extLst>
              </p:cNvPr>
              <p:cNvCxnSpPr/>
              <p:nvPr/>
            </p:nvCxnSpPr>
            <p:spPr>
              <a:xfrm flipH="1" flipV="1">
                <a:off x="1771230" y="3535887"/>
                <a:ext cx="1368152" cy="792088"/>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grpSp>
        <p:grpSp>
          <p:nvGrpSpPr>
            <p:cNvPr id="31" name="Group 30">
              <a:extLst>
                <a:ext uri="{FF2B5EF4-FFF2-40B4-BE49-F238E27FC236}">
                  <a16:creationId xmlns:a16="http://schemas.microsoft.com/office/drawing/2014/main" id="{F1F96179-10E8-BF44-8595-B37E5A92AC4B}"/>
                </a:ext>
              </a:extLst>
            </p:cNvPr>
            <p:cNvGrpSpPr/>
            <p:nvPr/>
          </p:nvGrpSpPr>
          <p:grpSpPr>
            <a:xfrm>
              <a:off x="1761530" y="3419530"/>
              <a:ext cx="1427413" cy="907529"/>
              <a:chOff x="1761530" y="3337942"/>
              <a:chExt cx="1427413" cy="907529"/>
            </a:xfrm>
          </p:grpSpPr>
          <p:cxnSp>
            <p:nvCxnSpPr>
              <p:cNvPr id="43" name="Straight Connector 42">
                <a:extLst>
                  <a:ext uri="{FF2B5EF4-FFF2-40B4-BE49-F238E27FC236}">
                    <a16:creationId xmlns:a16="http://schemas.microsoft.com/office/drawing/2014/main" id="{FDE2CC09-04F6-C94C-8E84-5E2BD33D2B17}"/>
                  </a:ext>
                </a:extLst>
              </p:cNvPr>
              <p:cNvCxnSpPr/>
              <p:nvPr/>
            </p:nvCxnSpPr>
            <p:spPr>
              <a:xfrm>
                <a:off x="1820791" y="3453383"/>
                <a:ext cx="1368152" cy="792088"/>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F6A71DD1-3D34-D140-9BCB-81614650D949}"/>
                  </a:ext>
                </a:extLst>
              </p:cNvPr>
              <p:cNvCxnSpPr/>
              <p:nvPr/>
            </p:nvCxnSpPr>
            <p:spPr>
              <a:xfrm>
                <a:off x="1761530" y="3337942"/>
                <a:ext cx="1368152" cy="792088"/>
              </a:xfrm>
              <a:prstGeom prst="line">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cxnSp>
        </p:grpSp>
        <p:grpSp>
          <p:nvGrpSpPr>
            <p:cNvPr id="32" name="Group 31">
              <a:extLst>
                <a:ext uri="{FF2B5EF4-FFF2-40B4-BE49-F238E27FC236}">
                  <a16:creationId xmlns:a16="http://schemas.microsoft.com/office/drawing/2014/main" id="{7862BDE9-D718-ED48-B558-33C639A070AD}"/>
                </a:ext>
              </a:extLst>
            </p:cNvPr>
            <p:cNvGrpSpPr/>
            <p:nvPr/>
          </p:nvGrpSpPr>
          <p:grpSpPr>
            <a:xfrm>
              <a:off x="1625397" y="3333935"/>
              <a:ext cx="290205" cy="269785"/>
              <a:chOff x="1625397" y="3252347"/>
              <a:chExt cx="290205" cy="269785"/>
            </a:xfrm>
          </p:grpSpPr>
          <p:sp>
            <p:nvSpPr>
              <p:cNvPr id="41" name="Arc 40">
                <a:extLst>
                  <a:ext uri="{FF2B5EF4-FFF2-40B4-BE49-F238E27FC236}">
                    <a16:creationId xmlns:a16="http://schemas.microsoft.com/office/drawing/2014/main" id="{B0029760-2732-4A41-9BD7-22631F2FCC98}"/>
                  </a:ext>
                </a:extLst>
              </p:cNvPr>
              <p:cNvSpPr/>
              <p:nvPr/>
            </p:nvSpPr>
            <p:spPr>
              <a:xfrm rot="18420000">
                <a:off x="1724413" y="3333116"/>
                <a:ext cx="90000" cy="288032"/>
              </a:xfrm>
              <a:prstGeom prst="arc">
                <a:avLst>
                  <a:gd name="adj1" fmla="val 10445541"/>
                  <a:gd name="adj2" fmla="val 0"/>
                </a:avLst>
              </a:prstGeom>
              <a:ln>
                <a:solidFill>
                  <a:srgbClr val="FF0000"/>
                </a:solidFill>
                <a:tailEnd type="triangl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prstClr val="black"/>
                  </a:solidFill>
                </a:endParaRPr>
              </a:p>
            </p:txBody>
          </p:sp>
          <p:sp>
            <p:nvSpPr>
              <p:cNvPr id="42" name="Arc 41">
                <a:extLst>
                  <a:ext uri="{FF2B5EF4-FFF2-40B4-BE49-F238E27FC236}">
                    <a16:creationId xmlns:a16="http://schemas.microsoft.com/office/drawing/2014/main" id="{10F4B168-985B-9941-A0AB-623FFF0EB73D}"/>
                  </a:ext>
                </a:extLst>
              </p:cNvPr>
              <p:cNvSpPr/>
              <p:nvPr/>
            </p:nvSpPr>
            <p:spPr>
              <a:xfrm rot="7620000" flipH="1" flipV="1">
                <a:off x="1726586" y="3153331"/>
                <a:ext cx="90000" cy="288032"/>
              </a:xfrm>
              <a:prstGeom prst="arc">
                <a:avLst>
                  <a:gd name="adj1" fmla="val 10445541"/>
                  <a:gd name="adj2" fmla="val 0"/>
                </a:avLst>
              </a:prstGeom>
              <a:ln>
                <a:solidFill>
                  <a:srgbClr val="FF0000"/>
                </a:solidFill>
                <a:headEnd type="triangle"/>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prstClr val="black"/>
                  </a:solidFill>
                </a:endParaRPr>
              </a:p>
            </p:txBody>
          </p:sp>
        </p:grpSp>
        <p:grpSp>
          <p:nvGrpSpPr>
            <p:cNvPr id="33" name="Group 32">
              <a:extLst>
                <a:ext uri="{FF2B5EF4-FFF2-40B4-BE49-F238E27FC236}">
                  <a16:creationId xmlns:a16="http://schemas.microsoft.com/office/drawing/2014/main" id="{58B54DBA-3228-6543-8EE9-7EC4D39438D2}"/>
                </a:ext>
              </a:extLst>
            </p:cNvPr>
            <p:cNvGrpSpPr/>
            <p:nvPr/>
          </p:nvGrpSpPr>
          <p:grpSpPr>
            <a:xfrm>
              <a:off x="587376" y="1905243"/>
              <a:ext cx="2350925" cy="2624869"/>
              <a:chOff x="587376" y="1905243"/>
              <a:chExt cx="2350925" cy="2624869"/>
            </a:xfrm>
          </p:grpSpPr>
          <p:cxnSp>
            <p:nvCxnSpPr>
              <p:cNvPr id="35" name="Straight Connector 34">
                <a:extLst>
                  <a:ext uri="{FF2B5EF4-FFF2-40B4-BE49-F238E27FC236}">
                    <a16:creationId xmlns:a16="http://schemas.microsoft.com/office/drawing/2014/main" id="{A50C04C5-33E9-C741-8D41-2E909C1CED87}"/>
                  </a:ext>
                </a:extLst>
              </p:cNvPr>
              <p:cNvCxnSpPr/>
              <p:nvPr/>
            </p:nvCxnSpPr>
            <p:spPr>
              <a:xfrm>
                <a:off x="1742698" y="3645024"/>
                <a:ext cx="0" cy="216024"/>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AE762A1E-A6C7-4D41-8AA5-DFD62E9C2006}"/>
                  </a:ext>
                </a:extLst>
              </p:cNvPr>
              <p:cNvCxnSpPr/>
              <p:nvPr/>
            </p:nvCxnSpPr>
            <p:spPr>
              <a:xfrm>
                <a:off x="2885788" y="4314088"/>
                <a:ext cx="0" cy="216024"/>
              </a:xfrm>
              <a:prstGeom prst="line">
                <a:avLst/>
              </a:prstGeom>
              <a:ln w="190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5B132652-E316-E34D-B2CD-7C0E022A9772}"/>
                  </a:ext>
                </a:extLst>
              </p:cNvPr>
              <p:cNvCxnSpPr/>
              <p:nvPr/>
            </p:nvCxnSpPr>
            <p:spPr>
              <a:xfrm>
                <a:off x="1747813" y="3816077"/>
                <a:ext cx="1131912" cy="677168"/>
              </a:xfrm>
              <a:prstGeom prst="line">
                <a:avLst/>
              </a:prstGeom>
              <a:ln w="19050">
                <a:solidFill>
                  <a:schemeClr val="tx1"/>
                </a:solidFill>
                <a:headEnd type="arrow"/>
                <a:tailEnd type="arrow"/>
              </a:ln>
              <a:effectLst/>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45C770D5-ABFA-D142-8EC0-30E5D293AA38}"/>
                  </a:ext>
                </a:extLst>
              </p:cNvPr>
              <p:cNvSpPr txBox="1"/>
              <p:nvPr/>
            </p:nvSpPr>
            <p:spPr>
              <a:xfrm rot="1811177">
                <a:off x="1590828" y="3937610"/>
                <a:ext cx="1347473" cy="547839"/>
              </a:xfrm>
              <a:prstGeom prst="rect">
                <a:avLst/>
              </a:prstGeom>
              <a:solidFill>
                <a:schemeClr val="bg1"/>
              </a:solidFill>
            </p:spPr>
            <p:txBody>
              <a:bodyPr wrap="none" rtlCol="0">
                <a:spAutoFit/>
              </a:bodyPr>
              <a:lstStyle/>
              <a:p>
                <a:r>
                  <a:rPr lang="en-US" sz="1571" dirty="0">
                    <a:solidFill>
                      <a:prstClr val="black"/>
                    </a:solidFill>
                  </a:rPr>
                  <a:t>48 cm</a:t>
                </a:r>
              </a:p>
            </p:txBody>
          </p:sp>
          <p:sp>
            <p:nvSpPr>
              <p:cNvPr id="39" name="TextBox 38">
                <a:extLst>
                  <a:ext uri="{FF2B5EF4-FFF2-40B4-BE49-F238E27FC236}">
                    <a16:creationId xmlns:a16="http://schemas.microsoft.com/office/drawing/2014/main" id="{648C73F6-8E31-5945-89B0-FD1F3EBEAD14}"/>
                  </a:ext>
                </a:extLst>
              </p:cNvPr>
              <p:cNvSpPr txBox="1"/>
              <p:nvPr/>
            </p:nvSpPr>
            <p:spPr>
              <a:xfrm rot="1811177">
                <a:off x="651088" y="1905243"/>
                <a:ext cx="1558135" cy="1036162"/>
              </a:xfrm>
              <a:prstGeom prst="rect">
                <a:avLst/>
              </a:prstGeom>
              <a:solidFill>
                <a:schemeClr val="bg2"/>
              </a:solidFill>
            </p:spPr>
            <p:txBody>
              <a:bodyPr wrap="square" rtlCol="0">
                <a:spAutoFit/>
              </a:bodyPr>
              <a:lstStyle/>
              <a:p>
                <a:pPr>
                  <a:lnSpc>
                    <a:spcPts val="2244"/>
                  </a:lnSpc>
                </a:pPr>
                <a:r>
                  <a:rPr lang="en-US" sz="1571" dirty="0">
                    <a:solidFill>
                      <a:schemeClr val="accent1"/>
                    </a:solidFill>
                  </a:rPr>
                  <a:t>proton</a:t>
                </a:r>
                <a:br>
                  <a:rPr lang="en-US" sz="1571" dirty="0">
                    <a:solidFill>
                      <a:schemeClr val="accent1"/>
                    </a:solidFill>
                  </a:rPr>
                </a:br>
                <a:r>
                  <a:rPr lang="en-US" sz="1571" dirty="0">
                    <a:solidFill>
                      <a:schemeClr val="accent1"/>
                    </a:solidFill>
                  </a:rPr>
                  <a:t>beam</a:t>
                </a:r>
              </a:p>
            </p:txBody>
          </p:sp>
          <p:cxnSp>
            <p:nvCxnSpPr>
              <p:cNvPr id="40" name="Straight Connector 39">
                <a:extLst>
                  <a:ext uri="{FF2B5EF4-FFF2-40B4-BE49-F238E27FC236}">
                    <a16:creationId xmlns:a16="http://schemas.microsoft.com/office/drawing/2014/main" id="{810F221A-19FB-CF48-971D-094423866AB5}"/>
                  </a:ext>
                </a:extLst>
              </p:cNvPr>
              <p:cNvCxnSpPr/>
              <p:nvPr/>
            </p:nvCxnSpPr>
            <p:spPr>
              <a:xfrm>
                <a:off x="587376" y="2788268"/>
                <a:ext cx="940074" cy="561355"/>
              </a:xfrm>
              <a:prstGeom prst="line">
                <a:avLst/>
              </a:prstGeom>
              <a:ln w="50800">
                <a:solidFill>
                  <a:srgbClr val="3366FF"/>
                </a:solidFill>
                <a:headEnd type="none"/>
                <a:tailEnd type="triangle"/>
              </a:ln>
              <a:effectLst/>
            </p:spPr>
            <p:style>
              <a:lnRef idx="2">
                <a:schemeClr val="accent1"/>
              </a:lnRef>
              <a:fillRef idx="0">
                <a:schemeClr val="accent1"/>
              </a:fillRef>
              <a:effectRef idx="1">
                <a:schemeClr val="accent1"/>
              </a:effectRef>
              <a:fontRef idx="minor">
                <a:schemeClr val="tx1"/>
              </a:fontRef>
            </p:style>
          </p:cxnSp>
        </p:grpSp>
        <p:pic>
          <p:nvPicPr>
            <p:cNvPr id="34" name="Picture 33">
              <a:extLst>
                <a:ext uri="{FF2B5EF4-FFF2-40B4-BE49-F238E27FC236}">
                  <a16:creationId xmlns:a16="http://schemas.microsoft.com/office/drawing/2014/main" id="{CBA4C29B-584F-0248-A006-E02FABE0C7D5}"/>
                </a:ext>
              </a:extLst>
            </p:cNvPr>
            <p:cNvPicPr>
              <a:picLocks noChangeAspect="1"/>
            </p:cNvPicPr>
            <p:nvPr/>
          </p:nvPicPr>
          <p:blipFill>
            <a:blip r:embed="rId4"/>
            <a:stretch>
              <a:fillRect/>
            </a:stretch>
          </p:blipFill>
          <p:spPr>
            <a:xfrm>
              <a:off x="6876256" y="2060848"/>
              <a:ext cx="2068699" cy="793205"/>
            </a:xfrm>
            <a:prstGeom prst="rect">
              <a:avLst/>
            </a:prstGeom>
          </p:spPr>
        </p:pic>
      </p:grpSp>
      <p:pic>
        <p:nvPicPr>
          <p:cNvPr id="50" name="Picture 49">
            <a:extLst>
              <a:ext uri="{FF2B5EF4-FFF2-40B4-BE49-F238E27FC236}">
                <a16:creationId xmlns:a16="http://schemas.microsoft.com/office/drawing/2014/main" id="{FB5DA61C-4E9A-624E-B968-008BED6615EA}"/>
              </a:ext>
            </a:extLst>
          </p:cNvPr>
          <p:cNvPicPr>
            <a:picLocks noChangeAspect="1"/>
          </p:cNvPicPr>
          <p:nvPr/>
        </p:nvPicPr>
        <p:blipFill>
          <a:blip r:embed="rId5"/>
          <a:stretch>
            <a:fillRect/>
          </a:stretch>
        </p:blipFill>
        <p:spPr>
          <a:xfrm>
            <a:off x="10862255" y="5460139"/>
            <a:ext cx="2019663" cy="1616000"/>
          </a:xfrm>
          <a:prstGeom prst="rect">
            <a:avLst/>
          </a:prstGeom>
          <a:ln>
            <a:noFill/>
          </a:ln>
          <a:effectLst>
            <a:softEdge rad="112500"/>
          </a:effectLst>
        </p:spPr>
      </p:pic>
    </p:spTree>
    <p:extLst>
      <p:ext uri="{BB962C8B-B14F-4D97-AF65-F5344CB8AC3E}">
        <p14:creationId xmlns:p14="http://schemas.microsoft.com/office/powerpoint/2010/main" val="1797695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ubrik 14">
            <a:extLst>
              <a:ext uri="{FF2B5EF4-FFF2-40B4-BE49-F238E27FC236}">
                <a16:creationId xmlns:a16="http://schemas.microsoft.com/office/drawing/2014/main" id="{EFA1F079-F15E-4F9B-A759-1B706219B25A}"/>
              </a:ext>
            </a:extLst>
          </p:cNvPr>
          <p:cNvSpPr>
            <a:spLocks noGrp="1"/>
          </p:cNvSpPr>
          <p:nvPr>
            <p:ph type="title"/>
          </p:nvPr>
        </p:nvSpPr>
        <p:spPr/>
        <p:txBody>
          <a:bodyPr/>
          <a:lstStyle/>
          <a:p>
            <a:r>
              <a:rPr lang="en-GB" dirty="0"/>
              <a:t>Target Station</a:t>
            </a:r>
          </a:p>
        </p:txBody>
      </p:sp>
      <p:sp>
        <p:nvSpPr>
          <p:cNvPr id="5" name="Platshållare för bildnummer 4">
            <a:extLst>
              <a:ext uri="{FF2B5EF4-FFF2-40B4-BE49-F238E27FC236}">
                <a16:creationId xmlns:a16="http://schemas.microsoft.com/office/drawing/2014/main" id="{AAC66BAE-0193-47F8-91A2-86B18816534D}"/>
              </a:ext>
            </a:extLst>
          </p:cNvPr>
          <p:cNvSpPr>
            <a:spLocks noGrp="1"/>
          </p:cNvSpPr>
          <p:nvPr>
            <p:ph type="sldNum" sz="quarter" idx="12"/>
          </p:nvPr>
        </p:nvSpPr>
        <p:spPr>
          <a:xfrm>
            <a:off x="9776563" y="5843309"/>
            <a:ext cx="3078480" cy="409751"/>
          </a:xfrm>
        </p:spPr>
        <p:txBody>
          <a:bodyPr/>
          <a:lstStyle/>
          <a:p>
            <a:fld id="{F7283078-D760-1647-8B80-66BA8B52336D}" type="slidenum">
              <a:rPr lang="sv-SE" smtClean="0">
                <a:solidFill>
                  <a:srgbClr val="CCCCCC"/>
                </a:solidFill>
              </a:rPr>
              <a:t>10</a:t>
            </a:fld>
            <a:endParaRPr lang="sv-SE">
              <a:solidFill>
                <a:srgbClr val="CCCCCC"/>
              </a:solidFill>
            </a:endParaRPr>
          </a:p>
        </p:txBody>
      </p:sp>
      <p:sp>
        <p:nvSpPr>
          <p:cNvPr id="21" name="Platshållare för text 20">
            <a:extLst>
              <a:ext uri="{FF2B5EF4-FFF2-40B4-BE49-F238E27FC236}">
                <a16:creationId xmlns:a16="http://schemas.microsoft.com/office/drawing/2014/main" id="{AA5A267D-0531-4EAB-BF41-0CF5E50FD4F5}"/>
              </a:ext>
            </a:extLst>
          </p:cNvPr>
          <p:cNvSpPr>
            <a:spLocks noGrp="1"/>
          </p:cNvSpPr>
          <p:nvPr>
            <p:ph type="body" sz="quarter" idx="14"/>
          </p:nvPr>
        </p:nvSpPr>
        <p:spPr/>
        <p:txBody>
          <a:bodyPr/>
          <a:lstStyle/>
          <a:p>
            <a:r>
              <a:rPr lang="en-GB" dirty="0"/>
              <a:t>Cut section of the D02 building</a:t>
            </a:r>
          </a:p>
        </p:txBody>
      </p:sp>
      <p:pic>
        <p:nvPicPr>
          <p:cNvPr id="32" name="Picture 2">
            <a:extLst>
              <a:ext uri="{FF2B5EF4-FFF2-40B4-BE49-F238E27FC236}">
                <a16:creationId xmlns:a16="http://schemas.microsoft.com/office/drawing/2014/main" id="{F07E6AC9-6809-7A47-856C-A912554ABCAF}"/>
              </a:ext>
            </a:extLst>
          </p:cNvPr>
          <p:cNvPicPr>
            <a:picLocks noChangeAspect="1"/>
          </p:cNvPicPr>
          <p:nvPr/>
        </p:nvPicPr>
        <p:blipFill>
          <a:blip r:embed="rId3" cstate="print">
            <a:extLst>
              <a:ext uri="{28A0092B-C50C-407E-A947-70E740481C1C}">
                <a14:useLocalDpi xmlns:a14="http://schemas.microsoft.com/office/drawing/2010/main"/>
              </a:ext>
            </a:extLst>
          </a:blip>
          <a:srcRect b="2718"/>
          <a:stretch>
            <a:fillRect/>
          </a:stretch>
        </p:blipFill>
        <p:spPr bwMode="auto">
          <a:xfrm>
            <a:off x="1238871" y="2343711"/>
            <a:ext cx="9980119" cy="3657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TextBox 9">
            <a:extLst>
              <a:ext uri="{FF2B5EF4-FFF2-40B4-BE49-F238E27FC236}">
                <a16:creationId xmlns:a16="http://schemas.microsoft.com/office/drawing/2014/main" id="{52D06977-01A5-A448-BCCC-D82B9F7837DC}"/>
              </a:ext>
            </a:extLst>
          </p:cNvPr>
          <p:cNvSpPr txBox="1">
            <a:spLocks noChangeArrowheads="1"/>
          </p:cNvSpPr>
          <p:nvPr/>
        </p:nvSpPr>
        <p:spPr bwMode="auto">
          <a:xfrm rot="-308205">
            <a:off x="6622649" y="2463116"/>
            <a:ext cx="794561"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130 m</a:t>
            </a:r>
          </a:p>
        </p:txBody>
      </p:sp>
      <p:sp>
        <p:nvSpPr>
          <p:cNvPr id="35" name="TextBox 10">
            <a:extLst>
              <a:ext uri="{FF2B5EF4-FFF2-40B4-BE49-F238E27FC236}">
                <a16:creationId xmlns:a16="http://schemas.microsoft.com/office/drawing/2014/main" id="{9168A21C-1B88-F946-A788-71330646B863}"/>
              </a:ext>
            </a:extLst>
          </p:cNvPr>
          <p:cNvSpPr txBox="1">
            <a:spLocks noChangeArrowheads="1"/>
          </p:cNvSpPr>
          <p:nvPr/>
        </p:nvSpPr>
        <p:spPr bwMode="auto">
          <a:xfrm rot="2434085">
            <a:off x="10786707" y="2247552"/>
            <a:ext cx="654346"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22 m</a:t>
            </a:r>
          </a:p>
        </p:txBody>
      </p:sp>
      <p:sp>
        <p:nvSpPr>
          <p:cNvPr id="36" name="TextBox 11">
            <a:extLst>
              <a:ext uri="{FF2B5EF4-FFF2-40B4-BE49-F238E27FC236}">
                <a16:creationId xmlns:a16="http://schemas.microsoft.com/office/drawing/2014/main" id="{C8BBC295-08A9-D94F-821C-2F1A6D17EB91}"/>
              </a:ext>
            </a:extLst>
          </p:cNvPr>
          <p:cNvSpPr txBox="1">
            <a:spLocks noChangeArrowheads="1"/>
          </p:cNvSpPr>
          <p:nvPr/>
        </p:nvSpPr>
        <p:spPr bwMode="auto">
          <a:xfrm rot="5400000">
            <a:off x="10941072" y="2855942"/>
            <a:ext cx="676981"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37 m</a:t>
            </a:r>
          </a:p>
        </p:txBody>
      </p:sp>
      <p:sp>
        <p:nvSpPr>
          <p:cNvPr id="37" name="TextBox 18">
            <a:extLst>
              <a:ext uri="{FF2B5EF4-FFF2-40B4-BE49-F238E27FC236}">
                <a16:creationId xmlns:a16="http://schemas.microsoft.com/office/drawing/2014/main" id="{78A32FC9-604A-B243-A537-DF8844B26602}"/>
              </a:ext>
            </a:extLst>
          </p:cNvPr>
          <p:cNvSpPr txBox="1">
            <a:spLocks noChangeArrowheads="1"/>
          </p:cNvSpPr>
          <p:nvPr/>
        </p:nvSpPr>
        <p:spPr bwMode="auto">
          <a:xfrm>
            <a:off x="8112817" y="1639182"/>
            <a:ext cx="1086732"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High bay</a:t>
            </a:r>
          </a:p>
        </p:txBody>
      </p:sp>
      <p:cxnSp>
        <p:nvCxnSpPr>
          <p:cNvPr id="38" name="Straight Arrow Connector 37">
            <a:extLst>
              <a:ext uri="{FF2B5EF4-FFF2-40B4-BE49-F238E27FC236}">
                <a16:creationId xmlns:a16="http://schemas.microsoft.com/office/drawing/2014/main" id="{19AE08BC-46FA-5147-8F21-788F852AD288}"/>
              </a:ext>
            </a:extLst>
          </p:cNvPr>
          <p:cNvCxnSpPr>
            <a:cxnSpLocks noChangeShapeType="1"/>
            <a:stCxn id="37" idx="2"/>
          </p:cNvCxnSpPr>
          <p:nvPr/>
        </p:nvCxnSpPr>
        <p:spPr bwMode="auto">
          <a:xfrm flipH="1">
            <a:off x="7687032" y="2007873"/>
            <a:ext cx="969151" cy="1152734"/>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39" name="TextBox 23">
            <a:extLst>
              <a:ext uri="{FF2B5EF4-FFF2-40B4-BE49-F238E27FC236}">
                <a16:creationId xmlns:a16="http://schemas.microsoft.com/office/drawing/2014/main" id="{F5751EB7-6C6E-3141-8F6B-23F748A078E7}"/>
              </a:ext>
            </a:extLst>
          </p:cNvPr>
          <p:cNvSpPr txBox="1">
            <a:spLocks noChangeArrowheads="1"/>
          </p:cNvSpPr>
          <p:nvPr/>
        </p:nvSpPr>
        <p:spPr bwMode="auto">
          <a:xfrm>
            <a:off x="1238871" y="2492537"/>
            <a:ext cx="1740553"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Transport hall</a:t>
            </a:r>
          </a:p>
        </p:txBody>
      </p:sp>
      <p:cxnSp>
        <p:nvCxnSpPr>
          <p:cNvPr id="40" name="Straight Arrow Connector 39">
            <a:extLst>
              <a:ext uri="{FF2B5EF4-FFF2-40B4-BE49-F238E27FC236}">
                <a16:creationId xmlns:a16="http://schemas.microsoft.com/office/drawing/2014/main" id="{441932C1-E732-FB48-9135-A5C6F751880E}"/>
              </a:ext>
            </a:extLst>
          </p:cNvPr>
          <p:cNvCxnSpPr>
            <a:cxnSpLocks noChangeShapeType="1"/>
          </p:cNvCxnSpPr>
          <p:nvPr/>
        </p:nvCxnSpPr>
        <p:spPr bwMode="auto">
          <a:xfrm flipH="1">
            <a:off x="1579144" y="3020827"/>
            <a:ext cx="255770" cy="2096722"/>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42" name="TextBox 12">
            <a:extLst>
              <a:ext uri="{FF2B5EF4-FFF2-40B4-BE49-F238E27FC236}">
                <a16:creationId xmlns:a16="http://schemas.microsoft.com/office/drawing/2014/main" id="{118B4EEF-FB2B-1140-AE5E-230CD283F6CA}"/>
              </a:ext>
            </a:extLst>
          </p:cNvPr>
          <p:cNvSpPr txBox="1">
            <a:spLocks noChangeArrowheads="1"/>
          </p:cNvSpPr>
          <p:nvPr/>
        </p:nvSpPr>
        <p:spPr bwMode="auto">
          <a:xfrm>
            <a:off x="9163107" y="5643100"/>
            <a:ext cx="2180590"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Beam expander hall</a:t>
            </a:r>
          </a:p>
        </p:txBody>
      </p:sp>
      <p:cxnSp>
        <p:nvCxnSpPr>
          <p:cNvPr id="43" name="Straight Arrow Connector 42">
            <a:extLst>
              <a:ext uri="{FF2B5EF4-FFF2-40B4-BE49-F238E27FC236}">
                <a16:creationId xmlns:a16="http://schemas.microsoft.com/office/drawing/2014/main" id="{3F440F89-760F-2C4C-B65E-EF1EDD1F24BC}"/>
              </a:ext>
            </a:extLst>
          </p:cNvPr>
          <p:cNvCxnSpPr>
            <a:cxnSpLocks noChangeShapeType="1"/>
          </p:cNvCxnSpPr>
          <p:nvPr/>
        </p:nvCxnSpPr>
        <p:spPr bwMode="auto">
          <a:xfrm flipH="1" flipV="1">
            <a:off x="9991518" y="4779232"/>
            <a:ext cx="51664" cy="849789"/>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44" name="TextBox 14">
            <a:extLst>
              <a:ext uri="{FF2B5EF4-FFF2-40B4-BE49-F238E27FC236}">
                <a16:creationId xmlns:a16="http://schemas.microsoft.com/office/drawing/2014/main" id="{D306B9B0-B618-4342-9F2A-E4D9CE7E739C}"/>
              </a:ext>
            </a:extLst>
          </p:cNvPr>
          <p:cNvSpPr txBox="1">
            <a:spLocks noChangeArrowheads="1"/>
          </p:cNvSpPr>
          <p:nvPr/>
        </p:nvSpPr>
        <p:spPr bwMode="auto">
          <a:xfrm>
            <a:off x="7306755" y="5929745"/>
            <a:ext cx="1131270" cy="645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pPr algn="ctr"/>
            <a:r>
              <a:rPr lang="en-GB" altLang="x-none" sz="1796"/>
              <a:t>Target </a:t>
            </a:r>
            <a:br>
              <a:rPr lang="en-GB" altLang="x-none" sz="1796"/>
            </a:br>
            <a:r>
              <a:rPr lang="en-GB" altLang="x-none" sz="1796"/>
              <a:t>Monolith</a:t>
            </a:r>
          </a:p>
        </p:txBody>
      </p:sp>
      <p:cxnSp>
        <p:nvCxnSpPr>
          <p:cNvPr id="45" name="Straight Arrow Connector 44">
            <a:extLst>
              <a:ext uri="{FF2B5EF4-FFF2-40B4-BE49-F238E27FC236}">
                <a16:creationId xmlns:a16="http://schemas.microsoft.com/office/drawing/2014/main" id="{A974EDE6-0D2F-3B4B-8038-21C99F5811BB}"/>
              </a:ext>
            </a:extLst>
          </p:cNvPr>
          <p:cNvCxnSpPr>
            <a:cxnSpLocks noChangeShapeType="1"/>
            <a:stCxn id="44" idx="0"/>
          </p:cNvCxnSpPr>
          <p:nvPr/>
        </p:nvCxnSpPr>
        <p:spPr bwMode="auto">
          <a:xfrm flipH="1" flipV="1">
            <a:off x="7730758" y="5117550"/>
            <a:ext cx="141632" cy="812195"/>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46" name="TextBox 16">
            <a:extLst>
              <a:ext uri="{FF2B5EF4-FFF2-40B4-BE49-F238E27FC236}">
                <a16:creationId xmlns:a16="http://schemas.microsoft.com/office/drawing/2014/main" id="{3246D68D-DAFD-C047-B36E-16000E34157B}"/>
              </a:ext>
            </a:extLst>
          </p:cNvPr>
          <p:cNvSpPr txBox="1">
            <a:spLocks noChangeArrowheads="1"/>
          </p:cNvSpPr>
          <p:nvPr/>
        </p:nvSpPr>
        <p:spPr bwMode="auto">
          <a:xfrm>
            <a:off x="5006930" y="6541294"/>
            <a:ext cx="1576652"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pPr algn="ctr"/>
            <a:r>
              <a:rPr lang="en-GB" altLang="x-none" sz="1796"/>
              <a:t>Utilities block</a:t>
            </a:r>
          </a:p>
        </p:txBody>
      </p:sp>
      <p:cxnSp>
        <p:nvCxnSpPr>
          <p:cNvPr id="47" name="Straight Arrow Connector 46">
            <a:extLst>
              <a:ext uri="{FF2B5EF4-FFF2-40B4-BE49-F238E27FC236}">
                <a16:creationId xmlns:a16="http://schemas.microsoft.com/office/drawing/2014/main" id="{49E0A71A-581A-BC4D-A0E3-D5E146D803C5}"/>
              </a:ext>
            </a:extLst>
          </p:cNvPr>
          <p:cNvCxnSpPr>
            <a:cxnSpLocks noChangeShapeType="1"/>
          </p:cNvCxnSpPr>
          <p:nvPr/>
        </p:nvCxnSpPr>
        <p:spPr bwMode="auto">
          <a:xfrm flipH="1" flipV="1">
            <a:off x="5436351" y="5732340"/>
            <a:ext cx="240307" cy="808955"/>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48" name="TextBox 20">
            <a:extLst>
              <a:ext uri="{FF2B5EF4-FFF2-40B4-BE49-F238E27FC236}">
                <a16:creationId xmlns:a16="http://schemas.microsoft.com/office/drawing/2014/main" id="{B4835F9D-8592-1346-A3A5-76EF1C9E6BB7}"/>
              </a:ext>
            </a:extLst>
          </p:cNvPr>
          <p:cNvSpPr txBox="1">
            <a:spLocks noChangeArrowheads="1"/>
          </p:cNvSpPr>
          <p:nvPr/>
        </p:nvSpPr>
        <p:spPr bwMode="auto">
          <a:xfrm>
            <a:off x="3544296" y="6402903"/>
            <a:ext cx="1462634" cy="645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Active Cells Facility</a:t>
            </a:r>
          </a:p>
        </p:txBody>
      </p:sp>
      <p:cxnSp>
        <p:nvCxnSpPr>
          <p:cNvPr id="49" name="Straight Arrow Connector 48">
            <a:extLst>
              <a:ext uri="{FF2B5EF4-FFF2-40B4-BE49-F238E27FC236}">
                <a16:creationId xmlns:a16="http://schemas.microsoft.com/office/drawing/2014/main" id="{34478FA4-3F43-5C40-AB03-005E08459667}"/>
              </a:ext>
            </a:extLst>
          </p:cNvPr>
          <p:cNvCxnSpPr>
            <a:cxnSpLocks noChangeShapeType="1"/>
          </p:cNvCxnSpPr>
          <p:nvPr/>
        </p:nvCxnSpPr>
        <p:spPr bwMode="auto">
          <a:xfrm flipH="1" flipV="1">
            <a:off x="3419589" y="5804167"/>
            <a:ext cx="629284" cy="598737"/>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22" name="Straight Arrow Connector 21">
            <a:extLst>
              <a:ext uri="{FF2B5EF4-FFF2-40B4-BE49-F238E27FC236}">
                <a16:creationId xmlns:a16="http://schemas.microsoft.com/office/drawing/2014/main" id="{26FD5DC2-3F4F-3649-84A2-3D972647F48A}"/>
              </a:ext>
            </a:extLst>
          </p:cNvPr>
          <p:cNvCxnSpPr>
            <a:cxnSpLocks noChangeShapeType="1"/>
          </p:cNvCxnSpPr>
          <p:nvPr/>
        </p:nvCxnSpPr>
        <p:spPr bwMode="auto">
          <a:xfrm flipH="1">
            <a:off x="7976611" y="4376690"/>
            <a:ext cx="4975221" cy="521114"/>
          </a:xfrm>
          <a:prstGeom prst="straightConnector1">
            <a:avLst/>
          </a:prstGeom>
          <a:noFill/>
          <a:ln w="38100">
            <a:solidFill>
              <a:srgbClr val="FF0000"/>
            </a:solidFill>
            <a:prstDash val="sysDot"/>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23" name="TextBox 12">
            <a:extLst>
              <a:ext uri="{FF2B5EF4-FFF2-40B4-BE49-F238E27FC236}">
                <a16:creationId xmlns:a16="http://schemas.microsoft.com/office/drawing/2014/main" id="{4FDFAC4F-832D-D046-982B-D8B9CB7670D5}"/>
              </a:ext>
            </a:extLst>
          </p:cNvPr>
          <p:cNvSpPr txBox="1">
            <a:spLocks noChangeArrowheads="1"/>
          </p:cNvSpPr>
          <p:nvPr/>
        </p:nvSpPr>
        <p:spPr bwMode="auto">
          <a:xfrm>
            <a:off x="11552754" y="4566749"/>
            <a:ext cx="2180590" cy="368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Proton beam</a:t>
            </a:r>
          </a:p>
        </p:txBody>
      </p:sp>
      <p:sp>
        <p:nvSpPr>
          <p:cNvPr id="28" name="TextBox 20">
            <a:extLst>
              <a:ext uri="{FF2B5EF4-FFF2-40B4-BE49-F238E27FC236}">
                <a16:creationId xmlns:a16="http://schemas.microsoft.com/office/drawing/2014/main" id="{681A21C9-F1F2-0D48-B051-1929634EFEA4}"/>
              </a:ext>
            </a:extLst>
          </p:cNvPr>
          <p:cNvSpPr txBox="1">
            <a:spLocks noChangeArrowheads="1"/>
          </p:cNvSpPr>
          <p:nvPr/>
        </p:nvSpPr>
        <p:spPr bwMode="auto">
          <a:xfrm>
            <a:off x="3995245" y="2037206"/>
            <a:ext cx="1823209" cy="645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eaLnBrk="0" fontAlgn="base" hangingPunct="0">
              <a:spcBef>
                <a:spcPct val="0"/>
              </a:spcBef>
              <a:spcAft>
                <a:spcPct val="0"/>
              </a:spcAft>
              <a:defRPr>
                <a:solidFill>
                  <a:schemeClr val="tx1"/>
                </a:solidFill>
                <a:latin typeface="Calibri" charset="0"/>
                <a:ea typeface="ＭＳ Ｐゴシック" charset="-128"/>
              </a:defRPr>
            </a:lvl6pPr>
            <a:lvl7pPr marL="2971800" indent="-228600" eaLnBrk="0" fontAlgn="base" hangingPunct="0">
              <a:spcBef>
                <a:spcPct val="0"/>
              </a:spcBef>
              <a:spcAft>
                <a:spcPct val="0"/>
              </a:spcAft>
              <a:defRPr>
                <a:solidFill>
                  <a:schemeClr val="tx1"/>
                </a:solidFill>
                <a:latin typeface="Calibri" charset="0"/>
                <a:ea typeface="ＭＳ Ｐゴシック" charset="-128"/>
              </a:defRPr>
            </a:lvl7pPr>
            <a:lvl8pPr marL="3429000" indent="-228600" eaLnBrk="0" fontAlgn="base" hangingPunct="0">
              <a:spcBef>
                <a:spcPct val="0"/>
              </a:spcBef>
              <a:spcAft>
                <a:spcPct val="0"/>
              </a:spcAft>
              <a:defRPr>
                <a:solidFill>
                  <a:schemeClr val="tx1"/>
                </a:solidFill>
                <a:latin typeface="Calibri" charset="0"/>
                <a:ea typeface="ＭＳ Ｐゴシック" charset="-128"/>
              </a:defRPr>
            </a:lvl8pPr>
            <a:lvl9pPr marL="3886200" indent="-228600" eaLnBrk="0" fontAlgn="base" hangingPunct="0">
              <a:spcBef>
                <a:spcPct val="0"/>
              </a:spcBef>
              <a:spcAft>
                <a:spcPct val="0"/>
              </a:spcAft>
              <a:defRPr>
                <a:solidFill>
                  <a:schemeClr val="tx1"/>
                </a:solidFill>
                <a:latin typeface="Calibri" charset="0"/>
                <a:ea typeface="ＭＳ Ｐゴシック" charset="-128"/>
              </a:defRPr>
            </a:lvl9pPr>
          </a:lstStyle>
          <a:p>
            <a:r>
              <a:rPr lang="en-GB" altLang="x-none" sz="1796"/>
              <a:t>Internal Transport Cask</a:t>
            </a:r>
          </a:p>
        </p:txBody>
      </p:sp>
      <p:cxnSp>
        <p:nvCxnSpPr>
          <p:cNvPr id="29" name="Straight Arrow Connector 28">
            <a:extLst>
              <a:ext uri="{FF2B5EF4-FFF2-40B4-BE49-F238E27FC236}">
                <a16:creationId xmlns:a16="http://schemas.microsoft.com/office/drawing/2014/main" id="{7BE70F6A-769C-FF46-A250-C67D1A0801E8}"/>
              </a:ext>
            </a:extLst>
          </p:cNvPr>
          <p:cNvCxnSpPr>
            <a:cxnSpLocks noChangeShapeType="1"/>
          </p:cNvCxnSpPr>
          <p:nvPr/>
        </p:nvCxnSpPr>
        <p:spPr bwMode="auto">
          <a:xfrm flipH="1">
            <a:off x="3626908" y="2796161"/>
            <a:ext cx="629284" cy="1531176"/>
          </a:xfrm>
          <a:prstGeom prst="straightConnector1">
            <a:avLst/>
          </a:prstGeom>
          <a:noFill/>
          <a:ln w="38100">
            <a:solidFill>
              <a:srgbClr val="FF0000"/>
            </a:solidFill>
            <a:round/>
            <a:headEnd/>
            <a:tailEnd type="arrow" w="med" len="me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265724884"/>
      </p:ext>
    </p:extLst>
  </p:cSld>
  <p:clrMapOvr>
    <a:masterClrMapping/>
  </p:clrMapOvr>
  <mc:AlternateContent xmlns:mc="http://schemas.openxmlformats.org/markup-compatibility/2006" xmlns:p14="http://schemas.microsoft.com/office/powerpoint/2010/main">
    <mc:Choice Requires="p14">
      <p:transition spd="med" p14:dur="700" advTm="6023">
        <p:fade/>
      </p:transition>
    </mc:Choice>
    <mc:Fallback xmlns="">
      <p:transition spd="med" advTm="6023">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2B37F-D45E-5644-969B-9126037B2BEA}"/>
              </a:ext>
            </a:extLst>
          </p:cNvPr>
          <p:cNvSpPr>
            <a:spLocks noGrp="1"/>
          </p:cNvSpPr>
          <p:nvPr>
            <p:ph type="title"/>
          </p:nvPr>
        </p:nvSpPr>
        <p:spPr/>
        <p:txBody>
          <a:bodyPr/>
          <a:lstStyle/>
          <a:p>
            <a:r>
              <a:rPr lang="en-SE" dirty="0">
                <a:latin typeface="+mj-lt"/>
              </a:rPr>
              <a:t>Long-pulse performance	</a:t>
            </a:r>
          </a:p>
        </p:txBody>
      </p:sp>
      <p:sp>
        <p:nvSpPr>
          <p:cNvPr id="4" name="Slide Number Placeholder 3">
            <a:extLst>
              <a:ext uri="{FF2B5EF4-FFF2-40B4-BE49-F238E27FC236}">
                <a16:creationId xmlns:a16="http://schemas.microsoft.com/office/drawing/2014/main" id="{F7AA367F-D61A-5142-9291-1B9BD575618A}"/>
              </a:ext>
            </a:extLst>
          </p:cNvPr>
          <p:cNvSpPr>
            <a:spLocks noGrp="1"/>
          </p:cNvSpPr>
          <p:nvPr>
            <p:ph type="sldNum" sz="quarter" idx="12"/>
          </p:nvPr>
        </p:nvSpPr>
        <p:spPr/>
        <p:txBody>
          <a:bodyPr/>
          <a:lstStyle/>
          <a:p>
            <a:fld id="{F7283078-D760-1647-8B80-66BA8B52336D}" type="slidenum">
              <a:rPr lang="sv-SE" smtClean="0"/>
              <a:t>11</a:t>
            </a:fld>
            <a:endParaRPr lang="sv-SE" dirty="0"/>
          </a:p>
        </p:txBody>
      </p:sp>
      <p:sp>
        <p:nvSpPr>
          <p:cNvPr id="11" name="Shape 362">
            <a:extLst>
              <a:ext uri="{FF2B5EF4-FFF2-40B4-BE49-F238E27FC236}">
                <a16:creationId xmlns:a16="http://schemas.microsoft.com/office/drawing/2014/main" id="{3B0D7B5C-38B0-5048-9943-D9F62B7FC20C}"/>
              </a:ext>
            </a:extLst>
          </p:cNvPr>
          <p:cNvSpPr txBox="1">
            <a:spLocks/>
          </p:cNvSpPr>
          <p:nvPr/>
        </p:nvSpPr>
        <p:spPr>
          <a:xfrm>
            <a:off x="974123" y="1613870"/>
            <a:ext cx="5414202" cy="5575819"/>
          </a:xfrm>
          <a:prstGeom prst="rect">
            <a:avLst/>
          </a:prstGeom>
        </p:spPr>
        <p:txBody>
          <a:bodyPr vert="horz" lIns="0" tIns="51308" rIns="102616" bIns="51308" rtlCol="0">
            <a:noAutofit/>
          </a:bodyPr>
          <a:lstStyle>
            <a:lvl1pPr marL="101600" indent="-101600" algn="l" defTabSz="914400" rtl="0" eaLnBrk="1" latinLnBrk="0" hangingPunct="1">
              <a:lnSpc>
                <a:spcPct val="100000"/>
              </a:lnSpc>
              <a:spcBef>
                <a:spcPts val="1000"/>
              </a:spcBef>
              <a:buClr>
                <a:srgbClr val="666666"/>
              </a:buClr>
              <a:buFont typeface="Segoe UI" panose="020B0502040204020203" pitchFamily="34" charset="0"/>
              <a:buChar char=" "/>
              <a:defRPr sz="2000" kern="1200">
                <a:solidFill>
                  <a:srgbClr val="666666"/>
                </a:solidFill>
                <a:latin typeface="+mn-lt"/>
                <a:ea typeface="+mn-ea"/>
                <a:cs typeface="+mn-cs"/>
              </a:defRPr>
            </a:lvl1pPr>
            <a:lvl2pPr marL="315913" indent="-233363" algn="l" defTabSz="914400" rtl="0" eaLnBrk="1" latinLnBrk="0" hangingPunct="1">
              <a:lnSpc>
                <a:spcPct val="100000"/>
              </a:lnSpc>
              <a:spcBef>
                <a:spcPts val="1000"/>
              </a:spcBef>
              <a:buClr>
                <a:srgbClr val="666666"/>
              </a:buClr>
              <a:buFont typeface="Wingdings" panose="05000000000000000000" pitchFamily="2" charset="2"/>
              <a:buChar char=""/>
              <a:defRPr sz="2000" kern="1200">
                <a:solidFill>
                  <a:srgbClr val="666666"/>
                </a:solidFill>
                <a:latin typeface="+mn-lt"/>
                <a:ea typeface="+mn-ea"/>
                <a:cs typeface="+mn-cs"/>
              </a:defRPr>
            </a:lvl2pPr>
            <a:lvl3pPr marL="582613" indent="-250825" algn="l" defTabSz="914400" rtl="0" eaLnBrk="1" latinLnBrk="0" hangingPunct="1">
              <a:lnSpc>
                <a:spcPct val="100000"/>
              </a:lnSpc>
              <a:spcBef>
                <a:spcPts val="1000"/>
              </a:spcBef>
              <a:buClr>
                <a:srgbClr val="666666"/>
              </a:buClr>
              <a:buFont typeface="Arial" panose="020B0604020202020204" pitchFamily="34" charset="0"/>
              <a:buChar char="−"/>
              <a:defRPr sz="1800" kern="1200">
                <a:solidFill>
                  <a:srgbClr val="666666"/>
                </a:solidFill>
                <a:latin typeface="+mn-lt"/>
                <a:ea typeface="+mn-ea"/>
                <a:cs typeface="+mn-cs"/>
              </a:defRPr>
            </a:lvl3pPr>
            <a:lvl4pPr marL="839788" indent="-233363" algn="l" defTabSz="914400" rtl="0" eaLnBrk="1" latinLnBrk="0" hangingPunct="1">
              <a:lnSpc>
                <a:spcPct val="100000"/>
              </a:lnSpc>
              <a:spcBef>
                <a:spcPts val="1000"/>
              </a:spcBef>
              <a:buClr>
                <a:srgbClr val="666666"/>
              </a:buClr>
              <a:buFont typeface="Arial" panose="020B0604020202020204" pitchFamily="34" charset="0"/>
              <a:buChar char="−"/>
              <a:defRPr sz="1600" kern="1200">
                <a:solidFill>
                  <a:srgbClr val="666666"/>
                </a:solidFill>
                <a:latin typeface="+mn-lt"/>
                <a:ea typeface="+mn-ea"/>
                <a:cs typeface="+mn-cs"/>
              </a:defRPr>
            </a:lvl4pPr>
            <a:lvl5pPr marL="1055688" indent="-200025" algn="l" defTabSz="914400" rtl="0" eaLnBrk="1" latinLnBrk="0" hangingPunct="1">
              <a:lnSpc>
                <a:spcPct val="100000"/>
              </a:lnSpc>
              <a:spcBef>
                <a:spcPts val="1000"/>
              </a:spcBef>
              <a:buClr>
                <a:srgbClr val="666666"/>
              </a:buClr>
              <a:buFont typeface="Arial" panose="020B0604020202020204" pitchFamily="34" charset="0"/>
              <a:buChar char="−"/>
              <a:defRPr sz="1400" kern="1200">
                <a:solidFill>
                  <a:srgbClr val="66666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endParaRPr lang="en-GB" sz="2020" dirty="0">
              <a:latin typeface="Arial" charset="0"/>
              <a:ea typeface="Arial" charset="0"/>
              <a:cs typeface="Arial" charset="0"/>
            </a:endParaRPr>
          </a:p>
        </p:txBody>
      </p:sp>
      <p:grpSp>
        <p:nvGrpSpPr>
          <p:cNvPr id="8" name="Group 7">
            <a:extLst>
              <a:ext uri="{FF2B5EF4-FFF2-40B4-BE49-F238E27FC236}">
                <a16:creationId xmlns:a16="http://schemas.microsoft.com/office/drawing/2014/main" id="{70B8779B-7CE7-AA4B-A0E1-36C47FDC4B57}"/>
              </a:ext>
            </a:extLst>
          </p:cNvPr>
          <p:cNvGrpSpPr/>
          <p:nvPr/>
        </p:nvGrpSpPr>
        <p:grpSpPr>
          <a:xfrm>
            <a:off x="344388" y="1613870"/>
            <a:ext cx="9919195" cy="5741627"/>
            <a:chOff x="1964580" y="1380087"/>
            <a:chExt cx="8838887" cy="5116301"/>
          </a:xfrm>
        </p:grpSpPr>
        <p:sp>
          <p:nvSpPr>
            <p:cNvPr id="9" name="Freeform 8">
              <a:extLst>
                <a:ext uri="{FF2B5EF4-FFF2-40B4-BE49-F238E27FC236}">
                  <a16:creationId xmlns:a16="http://schemas.microsoft.com/office/drawing/2014/main" id="{766EA09F-C5B3-AC48-8CA3-8E7BB7D1A5E0}"/>
                </a:ext>
              </a:extLst>
            </p:cNvPr>
            <p:cNvSpPr/>
            <p:nvPr/>
          </p:nvSpPr>
          <p:spPr>
            <a:xfrm>
              <a:off x="2878663" y="4778829"/>
              <a:ext cx="7907870" cy="1579637"/>
            </a:xfrm>
            <a:custGeom>
              <a:avLst/>
              <a:gdLst>
                <a:gd name="connsiteX0" fmla="*/ 0 w 5842000"/>
                <a:gd name="connsiteY0" fmla="*/ 3683000 h 3683000"/>
                <a:gd name="connsiteX1" fmla="*/ 38100 w 5842000"/>
                <a:gd name="connsiteY1" fmla="*/ 3530600 h 3683000"/>
                <a:gd name="connsiteX2" fmla="*/ 101600 w 5842000"/>
                <a:gd name="connsiteY2" fmla="*/ 2857500 h 3683000"/>
                <a:gd name="connsiteX3" fmla="*/ 165100 w 5842000"/>
                <a:gd name="connsiteY3" fmla="*/ 2298700 h 3683000"/>
                <a:gd name="connsiteX4" fmla="*/ 266700 w 5842000"/>
                <a:gd name="connsiteY4" fmla="*/ 1689100 h 3683000"/>
                <a:gd name="connsiteX5" fmla="*/ 368300 w 5842000"/>
                <a:gd name="connsiteY5" fmla="*/ 1244600 h 3683000"/>
                <a:gd name="connsiteX6" fmla="*/ 482600 w 5842000"/>
                <a:gd name="connsiteY6" fmla="*/ 863600 h 3683000"/>
                <a:gd name="connsiteX7" fmla="*/ 635000 w 5842000"/>
                <a:gd name="connsiteY7" fmla="*/ 546100 h 3683000"/>
                <a:gd name="connsiteX8" fmla="*/ 850900 w 5842000"/>
                <a:gd name="connsiteY8" fmla="*/ 279400 h 3683000"/>
                <a:gd name="connsiteX9" fmla="*/ 1181100 w 5842000"/>
                <a:gd name="connsiteY9" fmla="*/ 101600 h 3683000"/>
                <a:gd name="connsiteX10" fmla="*/ 1511300 w 5842000"/>
                <a:gd name="connsiteY10" fmla="*/ 38100 h 3683000"/>
                <a:gd name="connsiteX11" fmla="*/ 1930400 w 5842000"/>
                <a:gd name="connsiteY11" fmla="*/ 0 h 3683000"/>
                <a:gd name="connsiteX12" fmla="*/ 2425700 w 5842000"/>
                <a:gd name="connsiteY12" fmla="*/ 0 h 3683000"/>
                <a:gd name="connsiteX13" fmla="*/ 3352800 w 5842000"/>
                <a:gd name="connsiteY13" fmla="*/ 0 h 3683000"/>
                <a:gd name="connsiteX14" fmla="*/ 3416300 w 5842000"/>
                <a:gd name="connsiteY14" fmla="*/ 660400 h 3683000"/>
                <a:gd name="connsiteX15" fmla="*/ 3517900 w 5842000"/>
                <a:gd name="connsiteY15" fmla="*/ 1447800 h 3683000"/>
                <a:gd name="connsiteX16" fmla="*/ 3606800 w 5842000"/>
                <a:gd name="connsiteY16" fmla="*/ 2019300 h 3683000"/>
                <a:gd name="connsiteX17" fmla="*/ 3708400 w 5842000"/>
                <a:gd name="connsiteY17" fmla="*/ 2463800 h 3683000"/>
                <a:gd name="connsiteX18" fmla="*/ 3810000 w 5842000"/>
                <a:gd name="connsiteY18" fmla="*/ 2768600 h 3683000"/>
                <a:gd name="connsiteX19" fmla="*/ 3898900 w 5842000"/>
                <a:gd name="connsiteY19" fmla="*/ 2984500 h 3683000"/>
                <a:gd name="connsiteX20" fmla="*/ 3987800 w 5842000"/>
                <a:gd name="connsiteY20" fmla="*/ 3162300 h 3683000"/>
                <a:gd name="connsiteX21" fmla="*/ 4064000 w 5842000"/>
                <a:gd name="connsiteY21" fmla="*/ 3263900 h 3683000"/>
                <a:gd name="connsiteX22" fmla="*/ 4216400 w 5842000"/>
                <a:gd name="connsiteY22" fmla="*/ 3416300 h 3683000"/>
                <a:gd name="connsiteX23" fmla="*/ 4368800 w 5842000"/>
                <a:gd name="connsiteY23" fmla="*/ 3505200 h 3683000"/>
                <a:gd name="connsiteX24" fmla="*/ 4546600 w 5842000"/>
                <a:gd name="connsiteY24" fmla="*/ 3581400 h 3683000"/>
                <a:gd name="connsiteX25" fmla="*/ 4749800 w 5842000"/>
                <a:gd name="connsiteY25" fmla="*/ 3632200 h 3683000"/>
                <a:gd name="connsiteX26" fmla="*/ 4991100 w 5842000"/>
                <a:gd name="connsiteY26" fmla="*/ 3657600 h 3683000"/>
                <a:gd name="connsiteX27" fmla="*/ 5245100 w 5842000"/>
                <a:gd name="connsiteY27" fmla="*/ 3670300 h 3683000"/>
                <a:gd name="connsiteX28" fmla="*/ 5842000 w 5842000"/>
                <a:gd name="connsiteY28" fmla="*/ 3670300 h 368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42000" h="3683000">
                  <a:moveTo>
                    <a:pt x="0" y="3683000"/>
                  </a:moveTo>
                  <a:lnTo>
                    <a:pt x="38100" y="3530600"/>
                  </a:lnTo>
                  <a:lnTo>
                    <a:pt x="101600" y="2857500"/>
                  </a:lnTo>
                  <a:lnTo>
                    <a:pt x="165100" y="2298700"/>
                  </a:lnTo>
                  <a:lnTo>
                    <a:pt x="266700" y="1689100"/>
                  </a:lnTo>
                  <a:lnTo>
                    <a:pt x="368300" y="1244600"/>
                  </a:lnTo>
                  <a:lnTo>
                    <a:pt x="482600" y="863600"/>
                  </a:lnTo>
                  <a:lnTo>
                    <a:pt x="635000" y="546100"/>
                  </a:lnTo>
                  <a:lnTo>
                    <a:pt x="850900" y="279400"/>
                  </a:lnTo>
                  <a:lnTo>
                    <a:pt x="1181100" y="101600"/>
                  </a:lnTo>
                  <a:lnTo>
                    <a:pt x="1511300" y="38100"/>
                  </a:lnTo>
                  <a:lnTo>
                    <a:pt x="1930400" y="0"/>
                  </a:lnTo>
                  <a:lnTo>
                    <a:pt x="2425700" y="0"/>
                  </a:lnTo>
                  <a:lnTo>
                    <a:pt x="3352800" y="0"/>
                  </a:lnTo>
                  <a:lnTo>
                    <a:pt x="3416300" y="660400"/>
                  </a:lnTo>
                  <a:lnTo>
                    <a:pt x="3517900" y="1447800"/>
                  </a:lnTo>
                  <a:lnTo>
                    <a:pt x="3606800" y="2019300"/>
                  </a:lnTo>
                  <a:lnTo>
                    <a:pt x="3708400" y="2463800"/>
                  </a:lnTo>
                  <a:lnTo>
                    <a:pt x="3810000" y="2768600"/>
                  </a:lnTo>
                  <a:lnTo>
                    <a:pt x="3898900" y="2984500"/>
                  </a:lnTo>
                  <a:lnTo>
                    <a:pt x="3987800" y="3162300"/>
                  </a:lnTo>
                  <a:lnTo>
                    <a:pt x="4064000" y="3263900"/>
                  </a:lnTo>
                  <a:lnTo>
                    <a:pt x="4216400" y="3416300"/>
                  </a:lnTo>
                  <a:lnTo>
                    <a:pt x="4368800" y="3505200"/>
                  </a:lnTo>
                  <a:lnTo>
                    <a:pt x="4546600" y="3581400"/>
                  </a:lnTo>
                  <a:lnTo>
                    <a:pt x="4749800" y="3632200"/>
                  </a:lnTo>
                  <a:lnTo>
                    <a:pt x="4991100" y="3657600"/>
                  </a:lnTo>
                  <a:lnTo>
                    <a:pt x="5245100" y="3670300"/>
                  </a:lnTo>
                  <a:lnTo>
                    <a:pt x="5842000" y="3670300"/>
                  </a:lnTo>
                </a:path>
              </a:pathLst>
            </a:custGeom>
            <a:solidFill>
              <a:srgbClr val="0094CA"/>
            </a:solidFill>
            <a:ln w="38100" cmpd="sng">
              <a:solidFill>
                <a:srgbClr val="0094CA"/>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prstClr val="black"/>
                </a:solidFill>
              </a:endParaRPr>
            </a:p>
          </p:txBody>
        </p:sp>
        <p:sp>
          <p:nvSpPr>
            <p:cNvPr id="10" name="Freeform 9">
              <a:extLst>
                <a:ext uri="{FF2B5EF4-FFF2-40B4-BE49-F238E27FC236}">
                  <a16:creationId xmlns:a16="http://schemas.microsoft.com/office/drawing/2014/main" id="{CDA6C53D-57EC-164A-B6F1-6AD7F9447140}"/>
                </a:ext>
              </a:extLst>
            </p:cNvPr>
            <p:cNvSpPr/>
            <p:nvPr/>
          </p:nvSpPr>
          <p:spPr>
            <a:xfrm>
              <a:off x="2878663" y="4576467"/>
              <a:ext cx="7907870" cy="1782000"/>
            </a:xfrm>
            <a:custGeom>
              <a:avLst/>
              <a:gdLst>
                <a:gd name="connsiteX0" fmla="*/ 0 w 5842000"/>
                <a:gd name="connsiteY0" fmla="*/ 3683000 h 3683000"/>
                <a:gd name="connsiteX1" fmla="*/ 38100 w 5842000"/>
                <a:gd name="connsiteY1" fmla="*/ 3530600 h 3683000"/>
                <a:gd name="connsiteX2" fmla="*/ 101600 w 5842000"/>
                <a:gd name="connsiteY2" fmla="*/ 2857500 h 3683000"/>
                <a:gd name="connsiteX3" fmla="*/ 165100 w 5842000"/>
                <a:gd name="connsiteY3" fmla="*/ 2298700 h 3683000"/>
                <a:gd name="connsiteX4" fmla="*/ 266700 w 5842000"/>
                <a:gd name="connsiteY4" fmla="*/ 1689100 h 3683000"/>
                <a:gd name="connsiteX5" fmla="*/ 368300 w 5842000"/>
                <a:gd name="connsiteY5" fmla="*/ 1244600 h 3683000"/>
                <a:gd name="connsiteX6" fmla="*/ 482600 w 5842000"/>
                <a:gd name="connsiteY6" fmla="*/ 863600 h 3683000"/>
                <a:gd name="connsiteX7" fmla="*/ 635000 w 5842000"/>
                <a:gd name="connsiteY7" fmla="*/ 546100 h 3683000"/>
                <a:gd name="connsiteX8" fmla="*/ 850900 w 5842000"/>
                <a:gd name="connsiteY8" fmla="*/ 279400 h 3683000"/>
                <a:gd name="connsiteX9" fmla="*/ 1181100 w 5842000"/>
                <a:gd name="connsiteY9" fmla="*/ 101600 h 3683000"/>
                <a:gd name="connsiteX10" fmla="*/ 1511300 w 5842000"/>
                <a:gd name="connsiteY10" fmla="*/ 38100 h 3683000"/>
                <a:gd name="connsiteX11" fmla="*/ 1930400 w 5842000"/>
                <a:gd name="connsiteY11" fmla="*/ 0 h 3683000"/>
                <a:gd name="connsiteX12" fmla="*/ 2425700 w 5842000"/>
                <a:gd name="connsiteY12" fmla="*/ 0 h 3683000"/>
                <a:gd name="connsiteX13" fmla="*/ 3352800 w 5842000"/>
                <a:gd name="connsiteY13" fmla="*/ 0 h 3683000"/>
                <a:gd name="connsiteX14" fmla="*/ 3416300 w 5842000"/>
                <a:gd name="connsiteY14" fmla="*/ 660400 h 3683000"/>
                <a:gd name="connsiteX15" fmla="*/ 3517900 w 5842000"/>
                <a:gd name="connsiteY15" fmla="*/ 1447800 h 3683000"/>
                <a:gd name="connsiteX16" fmla="*/ 3606800 w 5842000"/>
                <a:gd name="connsiteY16" fmla="*/ 2019300 h 3683000"/>
                <a:gd name="connsiteX17" fmla="*/ 3708400 w 5842000"/>
                <a:gd name="connsiteY17" fmla="*/ 2463800 h 3683000"/>
                <a:gd name="connsiteX18" fmla="*/ 3810000 w 5842000"/>
                <a:gd name="connsiteY18" fmla="*/ 2768600 h 3683000"/>
                <a:gd name="connsiteX19" fmla="*/ 3898900 w 5842000"/>
                <a:gd name="connsiteY19" fmla="*/ 2984500 h 3683000"/>
                <a:gd name="connsiteX20" fmla="*/ 3987800 w 5842000"/>
                <a:gd name="connsiteY20" fmla="*/ 3162300 h 3683000"/>
                <a:gd name="connsiteX21" fmla="*/ 4064000 w 5842000"/>
                <a:gd name="connsiteY21" fmla="*/ 3263900 h 3683000"/>
                <a:gd name="connsiteX22" fmla="*/ 4216400 w 5842000"/>
                <a:gd name="connsiteY22" fmla="*/ 3416300 h 3683000"/>
                <a:gd name="connsiteX23" fmla="*/ 4368800 w 5842000"/>
                <a:gd name="connsiteY23" fmla="*/ 3505200 h 3683000"/>
                <a:gd name="connsiteX24" fmla="*/ 4546600 w 5842000"/>
                <a:gd name="connsiteY24" fmla="*/ 3581400 h 3683000"/>
                <a:gd name="connsiteX25" fmla="*/ 4749800 w 5842000"/>
                <a:gd name="connsiteY25" fmla="*/ 3632200 h 3683000"/>
                <a:gd name="connsiteX26" fmla="*/ 4991100 w 5842000"/>
                <a:gd name="connsiteY26" fmla="*/ 3657600 h 3683000"/>
                <a:gd name="connsiteX27" fmla="*/ 5245100 w 5842000"/>
                <a:gd name="connsiteY27" fmla="*/ 3670300 h 3683000"/>
                <a:gd name="connsiteX28" fmla="*/ 5842000 w 5842000"/>
                <a:gd name="connsiteY28" fmla="*/ 3670300 h 368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42000" h="3683000">
                  <a:moveTo>
                    <a:pt x="0" y="3683000"/>
                  </a:moveTo>
                  <a:lnTo>
                    <a:pt x="38100" y="3530600"/>
                  </a:lnTo>
                  <a:lnTo>
                    <a:pt x="101600" y="2857500"/>
                  </a:lnTo>
                  <a:lnTo>
                    <a:pt x="165100" y="2298700"/>
                  </a:lnTo>
                  <a:lnTo>
                    <a:pt x="266700" y="1689100"/>
                  </a:lnTo>
                  <a:lnTo>
                    <a:pt x="368300" y="1244600"/>
                  </a:lnTo>
                  <a:lnTo>
                    <a:pt x="482600" y="863600"/>
                  </a:lnTo>
                  <a:lnTo>
                    <a:pt x="635000" y="546100"/>
                  </a:lnTo>
                  <a:lnTo>
                    <a:pt x="850900" y="279400"/>
                  </a:lnTo>
                  <a:lnTo>
                    <a:pt x="1181100" y="101600"/>
                  </a:lnTo>
                  <a:lnTo>
                    <a:pt x="1511300" y="38100"/>
                  </a:lnTo>
                  <a:lnTo>
                    <a:pt x="1930400" y="0"/>
                  </a:lnTo>
                  <a:lnTo>
                    <a:pt x="2425700" y="0"/>
                  </a:lnTo>
                  <a:lnTo>
                    <a:pt x="3352800" y="0"/>
                  </a:lnTo>
                  <a:lnTo>
                    <a:pt x="3416300" y="660400"/>
                  </a:lnTo>
                  <a:lnTo>
                    <a:pt x="3517900" y="1447800"/>
                  </a:lnTo>
                  <a:lnTo>
                    <a:pt x="3606800" y="2019300"/>
                  </a:lnTo>
                  <a:lnTo>
                    <a:pt x="3708400" y="2463800"/>
                  </a:lnTo>
                  <a:lnTo>
                    <a:pt x="3810000" y="2768600"/>
                  </a:lnTo>
                  <a:lnTo>
                    <a:pt x="3898900" y="2984500"/>
                  </a:lnTo>
                  <a:lnTo>
                    <a:pt x="3987800" y="3162300"/>
                  </a:lnTo>
                  <a:lnTo>
                    <a:pt x="4064000" y="3263900"/>
                  </a:lnTo>
                  <a:lnTo>
                    <a:pt x="4216400" y="3416300"/>
                  </a:lnTo>
                  <a:lnTo>
                    <a:pt x="4368800" y="3505200"/>
                  </a:lnTo>
                  <a:lnTo>
                    <a:pt x="4546600" y="3581400"/>
                  </a:lnTo>
                  <a:lnTo>
                    <a:pt x="4749800" y="3632200"/>
                  </a:lnTo>
                  <a:lnTo>
                    <a:pt x="4991100" y="3657600"/>
                  </a:lnTo>
                  <a:lnTo>
                    <a:pt x="5245100" y="3670300"/>
                  </a:lnTo>
                  <a:lnTo>
                    <a:pt x="5842000" y="3670300"/>
                  </a:lnTo>
                </a:path>
              </a:pathLst>
            </a:custGeom>
            <a:ln w="38100" cmpd="sng">
              <a:solidFill>
                <a:srgbClr val="FF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prstClr val="black"/>
                </a:solidFill>
              </a:endParaRPr>
            </a:p>
          </p:txBody>
        </p:sp>
        <p:sp>
          <p:nvSpPr>
            <p:cNvPr id="12" name="Freeform 11">
              <a:extLst>
                <a:ext uri="{FF2B5EF4-FFF2-40B4-BE49-F238E27FC236}">
                  <a16:creationId xmlns:a16="http://schemas.microsoft.com/office/drawing/2014/main" id="{197BB4D9-EF7F-7F41-BF12-080D6BC1BC38}"/>
                </a:ext>
              </a:extLst>
            </p:cNvPr>
            <p:cNvSpPr/>
            <p:nvPr/>
          </p:nvSpPr>
          <p:spPr>
            <a:xfrm>
              <a:off x="2878663" y="1909721"/>
              <a:ext cx="7907870" cy="4448746"/>
            </a:xfrm>
            <a:custGeom>
              <a:avLst/>
              <a:gdLst>
                <a:gd name="connsiteX0" fmla="*/ 0 w 5842000"/>
                <a:gd name="connsiteY0" fmla="*/ 3683000 h 3683000"/>
                <a:gd name="connsiteX1" fmla="*/ 38100 w 5842000"/>
                <a:gd name="connsiteY1" fmla="*/ 3530600 h 3683000"/>
                <a:gd name="connsiteX2" fmla="*/ 101600 w 5842000"/>
                <a:gd name="connsiteY2" fmla="*/ 2857500 h 3683000"/>
                <a:gd name="connsiteX3" fmla="*/ 165100 w 5842000"/>
                <a:gd name="connsiteY3" fmla="*/ 2298700 h 3683000"/>
                <a:gd name="connsiteX4" fmla="*/ 266700 w 5842000"/>
                <a:gd name="connsiteY4" fmla="*/ 1689100 h 3683000"/>
                <a:gd name="connsiteX5" fmla="*/ 368300 w 5842000"/>
                <a:gd name="connsiteY5" fmla="*/ 1244600 h 3683000"/>
                <a:gd name="connsiteX6" fmla="*/ 482600 w 5842000"/>
                <a:gd name="connsiteY6" fmla="*/ 863600 h 3683000"/>
                <a:gd name="connsiteX7" fmla="*/ 635000 w 5842000"/>
                <a:gd name="connsiteY7" fmla="*/ 546100 h 3683000"/>
                <a:gd name="connsiteX8" fmla="*/ 850900 w 5842000"/>
                <a:gd name="connsiteY8" fmla="*/ 279400 h 3683000"/>
                <a:gd name="connsiteX9" fmla="*/ 1181100 w 5842000"/>
                <a:gd name="connsiteY9" fmla="*/ 101600 h 3683000"/>
                <a:gd name="connsiteX10" fmla="*/ 1511300 w 5842000"/>
                <a:gd name="connsiteY10" fmla="*/ 38100 h 3683000"/>
                <a:gd name="connsiteX11" fmla="*/ 1930400 w 5842000"/>
                <a:gd name="connsiteY11" fmla="*/ 0 h 3683000"/>
                <a:gd name="connsiteX12" fmla="*/ 2425700 w 5842000"/>
                <a:gd name="connsiteY12" fmla="*/ 0 h 3683000"/>
                <a:gd name="connsiteX13" fmla="*/ 3352800 w 5842000"/>
                <a:gd name="connsiteY13" fmla="*/ 0 h 3683000"/>
                <a:gd name="connsiteX14" fmla="*/ 3416300 w 5842000"/>
                <a:gd name="connsiteY14" fmla="*/ 660400 h 3683000"/>
                <a:gd name="connsiteX15" fmla="*/ 3517900 w 5842000"/>
                <a:gd name="connsiteY15" fmla="*/ 1447800 h 3683000"/>
                <a:gd name="connsiteX16" fmla="*/ 3606800 w 5842000"/>
                <a:gd name="connsiteY16" fmla="*/ 2019300 h 3683000"/>
                <a:gd name="connsiteX17" fmla="*/ 3708400 w 5842000"/>
                <a:gd name="connsiteY17" fmla="*/ 2463800 h 3683000"/>
                <a:gd name="connsiteX18" fmla="*/ 3810000 w 5842000"/>
                <a:gd name="connsiteY18" fmla="*/ 2768600 h 3683000"/>
                <a:gd name="connsiteX19" fmla="*/ 3898900 w 5842000"/>
                <a:gd name="connsiteY19" fmla="*/ 2984500 h 3683000"/>
                <a:gd name="connsiteX20" fmla="*/ 3987800 w 5842000"/>
                <a:gd name="connsiteY20" fmla="*/ 3162300 h 3683000"/>
                <a:gd name="connsiteX21" fmla="*/ 4064000 w 5842000"/>
                <a:gd name="connsiteY21" fmla="*/ 3263900 h 3683000"/>
                <a:gd name="connsiteX22" fmla="*/ 4216400 w 5842000"/>
                <a:gd name="connsiteY22" fmla="*/ 3416300 h 3683000"/>
                <a:gd name="connsiteX23" fmla="*/ 4368800 w 5842000"/>
                <a:gd name="connsiteY23" fmla="*/ 3505200 h 3683000"/>
                <a:gd name="connsiteX24" fmla="*/ 4546600 w 5842000"/>
                <a:gd name="connsiteY24" fmla="*/ 3581400 h 3683000"/>
                <a:gd name="connsiteX25" fmla="*/ 4749800 w 5842000"/>
                <a:gd name="connsiteY25" fmla="*/ 3632200 h 3683000"/>
                <a:gd name="connsiteX26" fmla="*/ 4991100 w 5842000"/>
                <a:gd name="connsiteY26" fmla="*/ 3657600 h 3683000"/>
                <a:gd name="connsiteX27" fmla="*/ 5245100 w 5842000"/>
                <a:gd name="connsiteY27" fmla="*/ 3670300 h 3683000"/>
                <a:gd name="connsiteX28" fmla="*/ 5842000 w 5842000"/>
                <a:gd name="connsiteY28" fmla="*/ 3670300 h 368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42000" h="3683000">
                  <a:moveTo>
                    <a:pt x="0" y="3683000"/>
                  </a:moveTo>
                  <a:lnTo>
                    <a:pt x="38100" y="3530600"/>
                  </a:lnTo>
                  <a:lnTo>
                    <a:pt x="101600" y="2857500"/>
                  </a:lnTo>
                  <a:lnTo>
                    <a:pt x="165100" y="2298700"/>
                  </a:lnTo>
                  <a:lnTo>
                    <a:pt x="266700" y="1689100"/>
                  </a:lnTo>
                  <a:lnTo>
                    <a:pt x="368300" y="1244600"/>
                  </a:lnTo>
                  <a:lnTo>
                    <a:pt x="482600" y="863600"/>
                  </a:lnTo>
                  <a:lnTo>
                    <a:pt x="635000" y="546100"/>
                  </a:lnTo>
                  <a:lnTo>
                    <a:pt x="850900" y="279400"/>
                  </a:lnTo>
                  <a:lnTo>
                    <a:pt x="1181100" y="101600"/>
                  </a:lnTo>
                  <a:lnTo>
                    <a:pt x="1511300" y="38100"/>
                  </a:lnTo>
                  <a:lnTo>
                    <a:pt x="1930400" y="0"/>
                  </a:lnTo>
                  <a:lnTo>
                    <a:pt x="2425700" y="0"/>
                  </a:lnTo>
                  <a:lnTo>
                    <a:pt x="3352800" y="0"/>
                  </a:lnTo>
                  <a:lnTo>
                    <a:pt x="3416300" y="660400"/>
                  </a:lnTo>
                  <a:lnTo>
                    <a:pt x="3517900" y="1447800"/>
                  </a:lnTo>
                  <a:lnTo>
                    <a:pt x="3606800" y="2019300"/>
                  </a:lnTo>
                  <a:lnTo>
                    <a:pt x="3708400" y="2463800"/>
                  </a:lnTo>
                  <a:lnTo>
                    <a:pt x="3810000" y="2768600"/>
                  </a:lnTo>
                  <a:lnTo>
                    <a:pt x="3898900" y="2984500"/>
                  </a:lnTo>
                  <a:lnTo>
                    <a:pt x="3987800" y="3162300"/>
                  </a:lnTo>
                  <a:lnTo>
                    <a:pt x="4064000" y="3263900"/>
                  </a:lnTo>
                  <a:lnTo>
                    <a:pt x="4216400" y="3416300"/>
                  </a:lnTo>
                  <a:lnTo>
                    <a:pt x="4368800" y="3505200"/>
                  </a:lnTo>
                  <a:lnTo>
                    <a:pt x="4546600" y="3581400"/>
                  </a:lnTo>
                  <a:lnTo>
                    <a:pt x="4749800" y="3632200"/>
                  </a:lnTo>
                  <a:lnTo>
                    <a:pt x="4991100" y="3657600"/>
                  </a:lnTo>
                  <a:lnTo>
                    <a:pt x="5245100" y="3670300"/>
                  </a:lnTo>
                  <a:lnTo>
                    <a:pt x="5842000" y="3670300"/>
                  </a:lnTo>
                </a:path>
              </a:pathLst>
            </a:custGeom>
            <a:ln w="38100" cmpd="sng">
              <a:solidFill>
                <a:srgbClr val="0094CA"/>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prstClr val="black"/>
                </a:solidFill>
              </a:endParaRPr>
            </a:p>
          </p:txBody>
        </p:sp>
        <p:sp>
          <p:nvSpPr>
            <p:cNvPr id="14" name="Line 6" descr="tile_paper_blue.jpg">
              <a:extLst>
                <a:ext uri="{FF2B5EF4-FFF2-40B4-BE49-F238E27FC236}">
                  <a16:creationId xmlns:a16="http://schemas.microsoft.com/office/drawing/2014/main" id="{2F4908C8-D27F-8144-AA6C-4C1608316CEF}"/>
                </a:ext>
              </a:extLst>
            </p:cNvPr>
            <p:cNvSpPr>
              <a:spLocks noChangeShapeType="1"/>
            </p:cNvSpPr>
            <p:nvPr/>
          </p:nvSpPr>
          <p:spPr bwMode="auto">
            <a:xfrm>
              <a:off x="2870943" y="6268270"/>
              <a:ext cx="7487999" cy="0"/>
            </a:xfrm>
            <a:prstGeom prst="line">
              <a:avLst/>
            </a:prstGeom>
            <a:noFill/>
            <a:ln w="28575" cap="flat" cmpd="sng">
              <a:solidFill>
                <a:srgbClr val="D07E39"/>
              </a:solidFill>
              <a:prstDash val="solid"/>
              <a:round/>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4514" defTabSz="513070">
                <a:spcBef>
                  <a:spcPts val="1818"/>
                </a:spcBef>
                <a:buSzPct val="100000"/>
                <a:defRPr/>
              </a:pPr>
              <a:endParaRPr lang="en-US" sz="1571" dirty="0">
                <a:solidFill>
                  <a:srgbClr val="006D8F"/>
                </a:solidFill>
                <a:cs typeface="Calibri" charset="0"/>
                <a:sym typeface="Calibri" charset="0"/>
              </a:endParaRPr>
            </a:p>
          </p:txBody>
        </p:sp>
        <p:sp>
          <p:nvSpPr>
            <p:cNvPr id="15" name="Line 8">
              <a:extLst>
                <a:ext uri="{FF2B5EF4-FFF2-40B4-BE49-F238E27FC236}">
                  <a16:creationId xmlns:a16="http://schemas.microsoft.com/office/drawing/2014/main" id="{1B8B18DC-A59D-9C48-894C-D66F87994379}"/>
                </a:ext>
              </a:extLst>
            </p:cNvPr>
            <p:cNvSpPr>
              <a:spLocks noChangeShapeType="1"/>
            </p:cNvSpPr>
            <p:nvPr/>
          </p:nvSpPr>
          <p:spPr bwMode="auto">
            <a:xfrm flipH="1">
              <a:off x="9271920" y="6364649"/>
              <a:ext cx="0" cy="124150"/>
            </a:xfrm>
            <a:prstGeom prst="line">
              <a:avLst/>
            </a:prstGeom>
            <a:noFill/>
            <a:ln w="38100" cap="flat" cmpd="sng">
              <a:solidFill>
                <a:srgbClr val="000000"/>
              </a:solidFill>
              <a:prstDash val="solid"/>
              <a:round/>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16" name="Line 7">
              <a:extLst>
                <a:ext uri="{FF2B5EF4-FFF2-40B4-BE49-F238E27FC236}">
                  <a16:creationId xmlns:a16="http://schemas.microsoft.com/office/drawing/2014/main" id="{B962697D-BACC-BB4F-A39F-B258265898E7}"/>
                </a:ext>
              </a:extLst>
            </p:cNvPr>
            <p:cNvSpPr>
              <a:spLocks noChangeShapeType="1"/>
            </p:cNvSpPr>
            <p:nvPr/>
          </p:nvSpPr>
          <p:spPr bwMode="auto">
            <a:xfrm flipH="1">
              <a:off x="4386252" y="6367858"/>
              <a:ext cx="0" cy="124152"/>
            </a:xfrm>
            <a:prstGeom prst="line">
              <a:avLst/>
            </a:prstGeom>
            <a:noFill/>
            <a:ln w="38100" cap="flat" cmpd="sng">
              <a:solidFill>
                <a:srgbClr val="000000"/>
              </a:solidFill>
              <a:prstDash val="solid"/>
              <a:round/>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17" name="Line 8">
              <a:extLst>
                <a:ext uri="{FF2B5EF4-FFF2-40B4-BE49-F238E27FC236}">
                  <a16:creationId xmlns:a16="http://schemas.microsoft.com/office/drawing/2014/main" id="{CEBCB56E-20C2-644F-9659-1F1959CB3983}"/>
                </a:ext>
              </a:extLst>
            </p:cNvPr>
            <p:cNvSpPr>
              <a:spLocks noChangeShapeType="1"/>
            </p:cNvSpPr>
            <p:nvPr/>
          </p:nvSpPr>
          <p:spPr bwMode="auto">
            <a:xfrm flipH="1">
              <a:off x="7480026" y="6367858"/>
              <a:ext cx="0" cy="124151"/>
            </a:xfrm>
            <a:prstGeom prst="line">
              <a:avLst/>
            </a:prstGeom>
            <a:noFill/>
            <a:ln w="38100" cap="flat" cmpd="sng">
              <a:solidFill>
                <a:srgbClr val="000000"/>
              </a:solidFill>
              <a:prstDash val="solid"/>
              <a:round/>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18" name="Line 11">
              <a:extLst>
                <a:ext uri="{FF2B5EF4-FFF2-40B4-BE49-F238E27FC236}">
                  <a16:creationId xmlns:a16="http://schemas.microsoft.com/office/drawing/2014/main" id="{EA80D2AE-072B-6C44-A73C-29EEB10F08B5}"/>
                </a:ext>
              </a:extLst>
            </p:cNvPr>
            <p:cNvSpPr>
              <a:spLocks noChangeShapeType="1"/>
            </p:cNvSpPr>
            <p:nvPr/>
          </p:nvSpPr>
          <p:spPr bwMode="auto">
            <a:xfrm flipV="1">
              <a:off x="2871928" y="1578638"/>
              <a:ext cx="7748" cy="4761327"/>
            </a:xfrm>
            <a:prstGeom prst="line">
              <a:avLst/>
            </a:prstGeom>
            <a:noFill/>
            <a:ln w="38100" cap="flat" cmpd="sng">
              <a:solidFill>
                <a:srgbClr val="000000"/>
              </a:solidFill>
              <a:prstDash val="solid"/>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19" name="AutoShape 12">
              <a:extLst>
                <a:ext uri="{FF2B5EF4-FFF2-40B4-BE49-F238E27FC236}">
                  <a16:creationId xmlns:a16="http://schemas.microsoft.com/office/drawing/2014/main" id="{9B39339D-5067-4342-91C4-63E62931C047}"/>
                </a:ext>
              </a:extLst>
            </p:cNvPr>
            <p:cNvSpPr>
              <a:spLocks/>
            </p:cNvSpPr>
            <p:nvPr/>
          </p:nvSpPr>
          <p:spPr bwMode="auto">
            <a:xfrm rot="16200000">
              <a:off x="543411" y="3961046"/>
              <a:ext cx="3275861" cy="433523"/>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599"/>
                  </a:lnTo>
                  <a:lnTo>
                    <a:pt x="0" y="21599"/>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2244" dirty="0">
                  <a:solidFill>
                    <a:prstClr val="black"/>
                  </a:solidFill>
                  <a:latin typeface="Helvetica Light" charset="0"/>
                  <a:cs typeface="Helvetica Light" charset="0"/>
                  <a:sym typeface="Helvetica Light" charset="0"/>
                </a:rPr>
                <a:t>Brightness (n/cm</a:t>
              </a:r>
              <a:r>
                <a:rPr lang="en-US" sz="2244" baseline="32000" dirty="0">
                  <a:solidFill>
                    <a:prstClr val="black"/>
                  </a:solidFill>
                  <a:latin typeface="Helvetica Light" charset="0"/>
                  <a:cs typeface="Helvetica Light" charset="0"/>
                  <a:sym typeface="Helvetica Light" charset="0"/>
                </a:rPr>
                <a:t>2</a:t>
              </a:r>
              <a:r>
                <a:rPr lang="en-US" sz="2244" dirty="0">
                  <a:solidFill>
                    <a:prstClr val="black"/>
                  </a:solidFill>
                  <a:latin typeface="Helvetica Light" charset="0"/>
                  <a:cs typeface="Helvetica Light" charset="0"/>
                  <a:sym typeface="Helvetica Light" charset="0"/>
                </a:rPr>
                <a:t>/s/</a:t>
              </a:r>
              <a:r>
                <a:rPr lang="en-US" sz="2244" dirty="0" err="1">
                  <a:solidFill>
                    <a:prstClr val="black"/>
                  </a:solidFill>
                  <a:latin typeface="Helvetica Light" charset="0"/>
                  <a:cs typeface="Helvetica Light" charset="0"/>
                  <a:sym typeface="Helvetica Light" charset="0"/>
                </a:rPr>
                <a:t>sr</a:t>
              </a:r>
              <a:r>
                <a:rPr lang="en-US" sz="2244" dirty="0">
                  <a:solidFill>
                    <a:prstClr val="black"/>
                  </a:solidFill>
                  <a:latin typeface="Helvetica Light" charset="0"/>
                  <a:cs typeface="Helvetica Light" charset="0"/>
                  <a:sym typeface="Helvetica Light" charset="0"/>
                </a:rPr>
                <a:t>/</a:t>
              </a:r>
              <a:r>
                <a:rPr lang="en-US" sz="2244" dirty="0" err="1">
                  <a:solidFill>
                    <a:prstClr val="black"/>
                  </a:solidFill>
                  <a:latin typeface="Helvetica Light" charset="0"/>
                  <a:cs typeface="Helvetica Light" charset="0"/>
                  <a:sym typeface="Helvetica Light" charset="0"/>
                </a:rPr>
                <a:t>Å</a:t>
              </a:r>
              <a:r>
                <a:rPr lang="en-US" sz="2244" dirty="0">
                  <a:solidFill>
                    <a:prstClr val="black"/>
                  </a:solidFill>
                  <a:latin typeface="Helvetica Light" charset="0"/>
                  <a:cs typeface="Helvetica Light" charset="0"/>
                  <a:sym typeface="Helvetica Light" charset="0"/>
                </a:rPr>
                <a:t>)</a:t>
              </a:r>
              <a:endParaRPr lang="en-US" sz="2244" dirty="0">
                <a:solidFill>
                  <a:prstClr val="black"/>
                </a:solidFill>
                <a:cs typeface="Helvetica" charset="0"/>
              </a:endParaRPr>
            </a:p>
          </p:txBody>
        </p:sp>
        <p:sp>
          <p:nvSpPr>
            <p:cNvPr id="20" name="AutoShape 27">
              <a:extLst>
                <a:ext uri="{FF2B5EF4-FFF2-40B4-BE49-F238E27FC236}">
                  <a16:creationId xmlns:a16="http://schemas.microsoft.com/office/drawing/2014/main" id="{0A6C361E-746D-B748-82A9-4688FCD21D62}"/>
                </a:ext>
              </a:extLst>
            </p:cNvPr>
            <p:cNvSpPr>
              <a:spLocks/>
            </p:cNvSpPr>
            <p:nvPr/>
          </p:nvSpPr>
          <p:spPr bwMode="auto">
            <a:xfrm>
              <a:off x="2863033" y="2645970"/>
              <a:ext cx="796155" cy="39760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599"/>
                  </a:lnTo>
                  <a:lnTo>
                    <a:pt x="0" y="21599"/>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2244" dirty="0">
                  <a:solidFill>
                    <a:prstClr val="black"/>
                  </a:solidFill>
                  <a:latin typeface="Helvetica Light" charset="0"/>
                  <a:cs typeface="Helvetica Light" charset="0"/>
                  <a:sym typeface="Helvetica Light" charset="0"/>
                </a:rPr>
                <a:t>×10</a:t>
              </a:r>
              <a:r>
                <a:rPr lang="en-US" sz="2244" baseline="32000" dirty="0">
                  <a:solidFill>
                    <a:prstClr val="black"/>
                  </a:solidFill>
                  <a:latin typeface="Helvetica Light" charset="0"/>
                  <a:cs typeface="Helvetica Light" charset="0"/>
                  <a:sym typeface="Helvetica Light" charset="0"/>
                </a:rPr>
                <a:t>13</a:t>
              </a:r>
              <a:endParaRPr lang="en-US" sz="2244" dirty="0">
                <a:solidFill>
                  <a:prstClr val="black"/>
                </a:solidFill>
                <a:cs typeface="Helvetica" charset="0"/>
              </a:endParaRPr>
            </a:p>
          </p:txBody>
        </p:sp>
        <p:sp>
          <p:nvSpPr>
            <p:cNvPr id="21" name="Line 40">
              <a:extLst>
                <a:ext uri="{FF2B5EF4-FFF2-40B4-BE49-F238E27FC236}">
                  <a16:creationId xmlns:a16="http://schemas.microsoft.com/office/drawing/2014/main" id="{A52F3AC4-4F57-0C46-BC51-B31EE89C4000}"/>
                </a:ext>
              </a:extLst>
            </p:cNvPr>
            <p:cNvSpPr>
              <a:spLocks noChangeShapeType="1"/>
            </p:cNvSpPr>
            <p:nvPr/>
          </p:nvSpPr>
          <p:spPr bwMode="auto">
            <a:xfrm flipH="1">
              <a:off x="5975512" y="6360174"/>
              <a:ext cx="1363" cy="136214"/>
            </a:xfrm>
            <a:prstGeom prst="line">
              <a:avLst/>
            </a:prstGeom>
            <a:noFill/>
            <a:ln w="38100" cap="flat" cmpd="sng">
              <a:solidFill>
                <a:srgbClr val="000000"/>
              </a:solidFill>
              <a:prstDash val="solid"/>
              <a:round/>
              <a:headEnd/>
              <a:tailEnd/>
            </a:ln>
            <a:effectLst/>
            <a:extLs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22" name="AutoShape 25">
              <a:extLst>
                <a:ext uri="{FF2B5EF4-FFF2-40B4-BE49-F238E27FC236}">
                  <a16:creationId xmlns:a16="http://schemas.microsoft.com/office/drawing/2014/main" id="{AFB5C57D-F163-1845-A485-7DEE9E8FB659}"/>
                </a:ext>
              </a:extLst>
            </p:cNvPr>
            <p:cNvSpPr>
              <a:spLocks/>
            </p:cNvSpPr>
            <p:nvPr/>
          </p:nvSpPr>
          <p:spPr bwMode="auto">
            <a:xfrm>
              <a:off x="2276796" y="4407056"/>
              <a:ext cx="417163" cy="39760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599"/>
                  </a:lnTo>
                  <a:lnTo>
                    <a:pt x="0" y="21599"/>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r" defTabSz="590030">
                <a:defRPr/>
              </a:pPr>
              <a:r>
                <a:rPr lang="en-US" sz="2244" dirty="0">
                  <a:solidFill>
                    <a:prstClr val="black"/>
                  </a:solidFill>
                  <a:latin typeface="Helvetica Light" charset="0"/>
                  <a:cs typeface="Helvetica Light" charset="0"/>
                  <a:sym typeface="Helvetica Light" charset="0"/>
                </a:rPr>
                <a:t>5</a:t>
              </a:r>
              <a:endParaRPr lang="en-US" sz="2244" dirty="0">
                <a:solidFill>
                  <a:prstClr val="black"/>
                </a:solidFill>
                <a:cs typeface="Helvetica" charset="0"/>
              </a:endParaRPr>
            </a:p>
          </p:txBody>
        </p:sp>
        <p:sp>
          <p:nvSpPr>
            <p:cNvPr id="23" name="AutoShape 25">
              <a:extLst>
                <a:ext uri="{FF2B5EF4-FFF2-40B4-BE49-F238E27FC236}">
                  <a16:creationId xmlns:a16="http://schemas.microsoft.com/office/drawing/2014/main" id="{83DE48E4-2E45-7243-9046-D7542240B536}"/>
                </a:ext>
              </a:extLst>
            </p:cNvPr>
            <p:cNvSpPr>
              <a:spLocks/>
            </p:cNvSpPr>
            <p:nvPr/>
          </p:nvSpPr>
          <p:spPr bwMode="auto">
            <a:xfrm>
              <a:off x="2269253" y="2656816"/>
              <a:ext cx="417163" cy="39760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599"/>
                  </a:lnTo>
                  <a:lnTo>
                    <a:pt x="0" y="21599"/>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r" defTabSz="590030">
                <a:defRPr/>
              </a:pPr>
              <a:r>
                <a:rPr lang="en-US" sz="2244" dirty="0">
                  <a:solidFill>
                    <a:prstClr val="black"/>
                  </a:solidFill>
                  <a:latin typeface="Helvetica Light" charset="0"/>
                  <a:cs typeface="Helvetica Light" charset="0"/>
                  <a:sym typeface="Helvetica Light" charset="0"/>
                </a:rPr>
                <a:t>10</a:t>
              </a:r>
              <a:endParaRPr lang="en-US" sz="2244" dirty="0">
                <a:solidFill>
                  <a:prstClr val="black"/>
                </a:solidFill>
                <a:cs typeface="Helvetica" charset="0"/>
              </a:endParaRPr>
            </a:p>
          </p:txBody>
        </p:sp>
        <p:sp>
          <p:nvSpPr>
            <p:cNvPr id="24" name="Rectangle 23">
              <a:extLst>
                <a:ext uri="{FF2B5EF4-FFF2-40B4-BE49-F238E27FC236}">
                  <a16:creationId xmlns:a16="http://schemas.microsoft.com/office/drawing/2014/main" id="{226869F8-EFFF-CF4C-9730-8A2779524E33}"/>
                </a:ext>
              </a:extLst>
            </p:cNvPr>
            <p:cNvSpPr/>
            <p:nvPr/>
          </p:nvSpPr>
          <p:spPr>
            <a:xfrm>
              <a:off x="9965268" y="6302424"/>
              <a:ext cx="838199" cy="176373"/>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5" name="Line 20">
              <a:extLst>
                <a:ext uri="{FF2B5EF4-FFF2-40B4-BE49-F238E27FC236}">
                  <a16:creationId xmlns:a16="http://schemas.microsoft.com/office/drawing/2014/main" id="{EAC43646-5684-3642-974A-AD1A551D7118}"/>
                </a:ext>
              </a:extLst>
            </p:cNvPr>
            <p:cNvSpPr>
              <a:spLocks noChangeShapeType="1"/>
            </p:cNvSpPr>
            <p:nvPr/>
          </p:nvSpPr>
          <p:spPr bwMode="auto">
            <a:xfrm>
              <a:off x="2733604" y="2855618"/>
              <a:ext cx="129429" cy="0"/>
            </a:xfrm>
            <a:prstGeom prst="line">
              <a:avLst/>
            </a:prstGeom>
            <a:noFill/>
            <a:ln w="3810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26" name="Line 20">
              <a:extLst>
                <a:ext uri="{FF2B5EF4-FFF2-40B4-BE49-F238E27FC236}">
                  <a16:creationId xmlns:a16="http://schemas.microsoft.com/office/drawing/2014/main" id="{2FC129DD-5145-D042-9CBD-A413D89F3940}"/>
                </a:ext>
              </a:extLst>
            </p:cNvPr>
            <p:cNvSpPr>
              <a:spLocks noChangeShapeType="1"/>
            </p:cNvSpPr>
            <p:nvPr/>
          </p:nvSpPr>
          <p:spPr bwMode="auto">
            <a:xfrm>
              <a:off x="2741390" y="4605858"/>
              <a:ext cx="127721" cy="0"/>
            </a:xfrm>
            <a:prstGeom prst="line">
              <a:avLst/>
            </a:prstGeom>
            <a:noFill/>
            <a:ln w="3810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27" name="Line 20">
              <a:extLst>
                <a:ext uri="{FF2B5EF4-FFF2-40B4-BE49-F238E27FC236}">
                  <a16:creationId xmlns:a16="http://schemas.microsoft.com/office/drawing/2014/main" id="{8752C07E-0612-8947-BF04-BFF5BBEFEA4C}"/>
                </a:ext>
              </a:extLst>
            </p:cNvPr>
            <p:cNvSpPr>
              <a:spLocks noChangeShapeType="1"/>
            </p:cNvSpPr>
            <p:nvPr/>
          </p:nvSpPr>
          <p:spPr bwMode="auto">
            <a:xfrm>
              <a:off x="2775930" y="1805475"/>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28" name="Line 20">
              <a:extLst>
                <a:ext uri="{FF2B5EF4-FFF2-40B4-BE49-F238E27FC236}">
                  <a16:creationId xmlns:a16="http://schemas.microsoft.com/office/drawing/2014/main" id="{144A4267-803E-3848-922D-4FFCC9E3D259}"/>
                </a:ext>
              </a:extLst>
            </p:cNvPr>
            <p:cNvSpPr>
              <a:spLocks noChangeShapeType="1"/>
            </p:cNvSpPr>
            <p:nvPr/>
          </p:nvSpPr>
          <p:spPr bwMode="auto">
            <a:xfrm>
              <a:off x="2775930" y="3555714"/>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29" name="Line 20">
              <a:extLst>
                <a:ext uri="{FF2B5EF4-FFF2-40B4-BE49-F238E27FC236}">
                  <a16:creationId xmlns:a16="http://schemas.microsoft.com/office/drawing/2014/main" id="{51181456-56CF-B84E-A374-16F435F2D7DD}"/>
                </a:ext>
              </a:extLst>
            </p:cNvPr>
            <p:cNvSpPr>
              <a:spLocks noChangeShapeType="1"/>
            </p:cNvSpPr>
            <p:nvPr/>
          </p:nvSpPr>
          <p:spPr bwMode="auto">
            <a:xfrm>
              <a:off x="2775930" y="3905762"/>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0" name="Line 20">
              <a:extLst>
                <a:ext uri="{FF2B5EF4-FFF2-40B4-BE49-F238E27FC236}">
                  <a16:creationId xmlns:a16="http://schemas.microsoft.com/office/drawing/2014/main" id="{63E344F2-457C-FE4A-B42E-D9BEEDF4200C}"/>
                </a:ext>
              </a:extLst>
            </p:cNvPr>
            <p:cNvSpPr>
              <a:spLocks noChangeShapeType="1"/>
            </p:cNvSpPr>
            <p:nvPr/>
          </p:nvSpPr>
          <p:spPr bwMode="auto">
            <a:xfrm>
              <a:off x="2775930" y="4255810"/>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1" name="Line 20">
              <a:extLst>
                <a:ext uri="{FF2B5EF4-FFF2-40B4-BE49-F238E27FC236}">
                  <a16:creationId xmlns:a16="http://schemas.microsoft.com/office/drawing/2014/main" id="{D79C01FA-0A6D-9B45-BCD1-AA8764480728}"/>
                </a:ext>
              </a:extLst>
            </p:cNvPr>
            <p:cNvSpPr>
              <a:spLocks noChangeShapeType="1"/>
            </p:cNvSpPr>
            <p:nvPr/>
          </p:nvSpPr>
          <p:spPr bwMode="auto">
            <a:xfrm>
              <a:off x="2775930" y="4955905"/>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2" name="Line 20">
              <a:extLst>
                <a:ext uri="{FF2B5EF4-FFF2-40B4-BE49-F238E27FC236}">
                  <a16:creationId xmlns:a16="http://schemas.microsoft.com/office/drawing/2014/main" id="{D92E889A-743A-F949-B9D8-9B1981C5D2F0}"/>
                </a:ext>
              </a:extLst>
            </p:cNvPr>
            <p:cNvSpPr>
              <a:spLocks noChangeShapeType="1"/>
            </p:cNvSpPr>
            <p:nvPr/>
          </p:nvSpPr>
          <p:spPr bwMode="auto">
            <a:xfrm>
              <a:off x="2775930" y="5305953"/>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3" name="Line 20">
              <a:extLst>
                <a:ext uri="{FF2B5EF4-FFF2-40B4-BE49-F238E27FC236}">
                  <a16:creationId xmlns:a16="http://schemas.microsoft.com/office/drawing/2014/main" id="{9D964A10-151F-124C-B146-D63EA6D1F6F4}"/>
                </a:ext>
              </a:extLst>
            </p:cNvPr>
            <p:cNvSpPr>
              <a:spLocks noChangeShapeType="1"/>
            </p:cNvSpPr>
            <p:nvPr/>
          </p:nvSpPr>
          <p:spPr bwMode="auto">
            <a:xfrm>
              <a:off x="2775930" y="5656001"/>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4" name="Line 20">
              <a:extLst>
                <a:ext uri="{FF2B5EF4-FFF2-40B4-BE49-F238E27FC236}">
                  <a16:creationId xmlns:a16="http://schemas.microsoft.com/office/drawing/2014/main" id="{CF132BFA-942B-AA40-A40F-E68D4E600917}"/>
                </a:ext>
              </a:extLst>
            </p:cNvPr>
            <p:cNvSpPr>
              <a:spLocks noChangeShapeType="1"/>
            </p:cNvSpPr>
            <p:nvPr/>
          </p:nvSpPr>
          <p:spPr bwMode="auto">
            <a:xfrm>
              <a:off x="2775930" y="6006049"/>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5" name="Line 20">
              <a:extLst>
                <a:ext uri="{FF2B5EF4-FFF2-40B4-BE49-F238E27FC236}">
                  <a16:creationId xmlns:a16="http://schemas.microsoft.com/office/drawing/2014/main" id="{C80EF4A9-E671-2643-96A4-21ED5AF6ED2F}"/>
                </a:ext>
              </a:extLst>
            </p:cNvPr>
            <p:cNvSpPr>
              <a:spLocks noChangeShapeType="1"/>
            </p:cNvSpPr>
            <p:nvPr/>
          </p:nvSpPr>
          <p:spPr bwMode="auto">
            <a:xfrm>
              <a:off x="2775930" y="2155523"/>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6" name="Line 20">
              <a:extLst>
                <a:ext uri="{FF2B5EF4-FFF2-40B4-BE49-F238E27FC236}">
                  <a16:creationId xmlns:a16="http://schemas.microsoft.com/office/drawing/2014/main" id="{82814DFD-2522-1646-B4F6-EF7A3C552F49}"/>
                </a:ext>
              </a:extLst>
            </p:cNvPr>
            <p:cNvSpPr>
              <a:spLocks noChangeShapeType="1"/>
            </p:cNvSpPr>
            <p:nvPr/>
          </p:nvSpPr>
          <p:spPr bwMode="auto">
            <a:xfrm>
              <a:off x="2775930" y="2505571"/>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7" name="Line 20">
              <a:extLst>
                <a:ext uri="{FF2B5EF4-FFF2-40B4-BE49-F238E27FC236}">
                  <a16:creationId xmlns:a16="http://schemas.microsoft.com/office/drawing/2014/main" id="{7CCFBDBA-1939-F442-9E7B-F67FFC681892}"/>
                </a:ext>
              </a:extLst>
            </p:cNvPr>
            <p:cNvSpPr>
              <a:spLocks noChangeShapeType="1"/>
            </p:cNvSpPr>
            <p:nvPr/>
          </p:nvSpPr>
          <p:spPr bwMode="auto">
            <a:xfrm>
              <a:off x="2775930" y="3205666"/>
              <a:ext cx="108000" cy="0"/>
            </a:xfrm>
            <a:prstGeom prst="line">
              <a:avLst/>
            </a:prstGeom>
            <a:noFill/>
            <a:ln w="19050" cap="flat" cmpd="sng">
              <a:solidFill>
                <a:srgbClr val="000000"/>
              </a:solidFill>
              <a:prstDash val="solid"/>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endParaRPr lang="en-US" sz="2469">
                <a:solidFill>
                  <a:prstClr val="black"/>
                </a:solidFill>
                <a:latin typeface="Helvetica Light" charset="0"/>
                <a:cs typeface="Helvetica Light" charset="0"/>
                <a:sym typeface="Helvetica Light" charset="0"/>
              </a:endParaRPr>
            </a:p>
          </p:txBody>
        </p:sp>
        <p:sp>
          <p:nvSpPr>
            <p:cNvPr id="38" name="AutoShape 31">
              <a:extLst>
                <a:ext uri="{FF2B5EF4-FFF2-40B4-BE49-F238E27FC236}">
                  <a16:creationId xmlns:a16="http://schemas.microsoft.com/office/drawing/2014/main" id="{E00C6ADA-6FEC-5548-A849-4023F3AAA575}"/>
                </a:ext>
              </a:extLst>
            </p:cNvPr>
            <p:cNvSpPr>
              <a:spLocks/>
            </p:cNvSpPr>
            <p:nvPr/>
          </p:nvSpPr>
          <p:spPr bwMode="auto">
            <a:xfrm>
              <a:off x="8008570" y="1533404"/>
              <a:ext cx="1514685" cy="70803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solidFill>
                <a:schemeClr val="tx1"/>
              </a:solid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3591" dirty="0" err="1">
                  <a:solidFill>
                    <a:prstClr val="black"/>
                  </a:solidFill>
                  <a:cs typeface="Helvetica Light" charset="0"/>
                  <a:sym typeface="Helvetica Light" charset="0"/>
                </a:rPr>
                <a:t>λ</a:t>
              </a:r>
              <a:r>
                <a:rPr lang="en-US" sz="3591" dirty="0">
                  <a:solidFill>
                    <a:prstClr val="black"/>
                  </a:solidFill>
                  <a:cs typeface="Helvetica Light" charset="0"/>
                  <a:sym typeface="Helvetica Light" charset="0"/>
                </a:rPr>
                <a:t> = 5 </a:t>
              </a:r>
              <a:r>
                <a:rPr lang="en-US" sz="3591" dirty="0" err="1">
                  <a:solidFill>
                    <a:prstClr val="black"/>
                  </a:solidFill>
                  <a:cs typeface="Helvetica Light" charset="0"/>
                  <a:sym typeface="Helvetica Light" charset="0"/>
                </a:rPr>
                <a:t>Å</a:t>
              </a:r>
              <a:endParaRPr lang="en-US" sz="3591" dirty="0">
                <a:solidFill>
                  <a:prstClr val="black"/>
                </a:solidFill>
                <a:cs typeface="Helvetica Light" charset="0"/>
                <a:sym typeface="Helvetica Light" charset="0"/>
              </a:endParaRPr>
            </a:p>
          </p:txBody>
        </p:sp>
        <p:sp>
          <p:nvSpPr>
            <p:cNvPr id="39" name="Freeform 38">
              <a:extLst>
                <a:ext uri="{FF2B5EF4-FFF2-40B4-BE49-F238E27FC236}">
                  <a16:creationId xmlns:a16="http://schemas.microsoft.com/office/drawing/2014/main" id="{E523A6B7-2169-0B49-83DC-8D35A8C00955}"/>
                </a:ext>
              </a:extLst>
            </p:cNvPr>
            <p:cNvSpPr/>
            <p:nvPr/>
          </p:nvSpPr>
          <p:spPr>
            <a:xfrm>
              <a:off x="4059470" y="6180306"/>
              <a:ext cx="475200" cy="180119"/>
            </a:xfrm>
            <a:custGeom>
              <a:avLst/>
              <a:gdLst>
                <a:gd name="connsiteX0" fmla="*/ 0 w 3788228"/>
                <a:gd name="connsiteY0" fmla="*/ 4264638 h 4280006"/>
                <a:gd name="connsiteX1" fmla="*/ 84524 w 3788228"/>
                <a:gd name="connsiteY1" fmla="*/ 4118642 h 4280006"/>
                <a:gd name="connsiteX2" fmla="*/ 138312 w 3788228"/>
                <a:gd name="connsiteY2" fmla="*/ 3926541 h 4280006"/>
                <a:gd name="connsiteX3" fmla="*/ 192101 w 3788228"/>
                <a:gd name="connsiteY3" fmla="*/ 3672968 h 4280006"/>
                <a:gd name="connsiteX4" fmla="*/ 253573 w 3788228"/>
                <a:gd name="connsiteY4" fmla="*/ 3142769 h 4280006"/>
                <a:gd name="connsiteX5" fmla="*/ 299677 w 3788228"/>
                <a:gd name="connsiteY5" fmla="*/ 2635623 h 4280006"/>
                <a:gd name="connsiteX6" fmla="*/ 330413 w 3788228"/>
                <a:gd name="connsiteY6" fmla="*/ 2228369 h 4280006"/>
                <a:gd name="connsiteX7" fmla="*/ 368833 w 3788228"/>
                <a:gd name="connsiteY7" fmla="*/ 1828800 h 4280006"/>
                <a:gd name="connsiteX8" fmla="*/ 414938 w 3788228"/>
                <a:gd name="connsiteY8" fmla="*/ 1413862 h 4280006"/>
                <a:gd name="connsiteX9" fmla="*/ 476410 w 3788228"/>
                <a:gd name="connsiteY9" fmla="*/ 960504 h 4280006"/>
                <a:gd name="connsiteX10" fmla="*/ 530198 w 3788228"/>
                <a:gd name="connsiteY10" fmla="*/ 583986 h 4280006"/>
                <a:gd name="connsiteX11" fmla="*/ 591670 w 3788228"/>
                <a:gd name="connsiteY11" fmla="*/ 338097 h 4280006"/>
                <a:gd name="connsiteX12" fmla="*/ 637775 w 3788228"/>
                <a:gd name="connsiteY12" fmla="*/ 207469 h 4280006"/>
                <a:gd name="connsiteX13" fmla="*/ 683879 w 3788228"/>
                <a:gd name="connsiteY13" fmla="*/ 76840 h 4280006"/>
                <a:gd name="connsiteX14" fmla="*/ 745351 w 3788228"/>
                <a:gd name="connsiteY14" fmla="*/ 7684 h 4280006"/>
                <a:gd name="connsiteX15" fmla="*/ 806823 w 3788228"/>
                <a:gd name="connsiteY15" fmla="*/ 0 h 4280006"/>
                <a:gd name="connsiteX16" fmla="*/ 860612 w 3788228"/>
                <a:gd name="connsiteY16" fmla="*/ 53788 h 4280006"/>
                <a:gd name="connsiteX17" fmla="*/ 906716 w 3788228"/>
                <a:gd name="connsiteY17" fmla="*/ 161364 h 4280006"/>
                <a:gd name="connsiteX18" fmla="*/ 952820 w 3788228"/>
                <a:gd name="connsiteY18" fmla="*/ 284309 h 4280006"/>
                <a:gd name="connsiteX19" fmla="*/ 998924 w 3788228"/>
                <a:gd name="connsiteY19" fmla="*/ 461042 h 4280006"/>
                <a:gd name="connsiteX20" fmla="*/ 1060396 w 3788228"/>
                <a:gd name="connsiteY20" fmla="*/ 706931 h 4280006"/>
                <a:gd name="connsiteX21" fmla="*/ 1106501 w 3788228"/>
                <a:gd name="connsiteY21" fmla="*/ 1021976 h 4280006"/>
                <a:gd name="connsiteX22" fmla="*/ 1137237 w 3788228"/>
                <a:gd name="connsiteY22" fmla="*/ 1337021 h 4280006"/>
                <a:gd name="connsiteX23" fmla="*/ 1191025 w 3788228"/>
                <a:gd name="connsiteY23" fmla="*/ 1736591 h 4280006"/>
                <a:gd name="connsiteX24" fmla="*/ 1237129 w 3788228"/>
                <a:gd name="connsiteY24" fmla="*/ 2090057 h 4280006"/>
                <a:gd name="connsiteX25" fmla="*/ 1283233 w 3788228"/>
                <a:gd name="connsiteY25" fmla="*/ 2412786 h 4280006"/>
                <a:gd name="connsiteX26" fmla="*/ 1367758 w 3788228"/>
                <a:gd name="connsiteY26" fmla="*/ 2796988 h 4280006"/>
                <a:gd name="connsiteX27" fmla="*/ 1436914 w 3788228"/>
                <a:gd name="connsiteY27" fmla="*/ 3050561 h 4280006"/>
                <a:gd name="connsiteX28" fmla="*/ 1559859 w 3788228"/>
                <a:gd name="connsiteY28" fmla="*/ 3373290 h 4280006"/>
                <a:gd name="connsiteX29" fmla="*/ 1721223 w 3788228"/>
                <a:gd name="connsiteY29" fmla="*/ 3642232 h 4280006"/>
                <a:gd name="connsiteX30" fmla="*/ 1913324 w 3788228"/>
                <a:gd name="connsiteY30" fmla="*/ 3818964 h 4280006"/>
                <a:gd name="connsiteX31" fmla="*/ 2105425 w 3788228"/>
                <a:gd name="connsiteY31" fmla="*/ 3957277 h 4280006"/>
                <a:gd name="connsiteX32" fmla="*/ 2443523 w 3788228"/>
                <a:gd name="connsiteY32" fmla="*/ 4080221 h 4280006"/>
                <a:gd name="connsiteX33" fmla="*/ 2896880 w 3788228"/>
                <a:gd name="connsiteY33" fmla="*/ 4180114 h 4280006"/>
                <a:gd name="connsiteX34" fmla="*/ 3281082 w 3788228"/>
                <a:gd name="connsiteY34" fmla="*/ 4226218 h 4280006"/>
                <a:gd name="connsiteX35" fmla="*/ 3565391 w 3788228"/>
                <a:gd name="connsiteY35" fmla="*/ 4256954 h 4280006"/>
                <a:gd name="connsiteX36" fmla="*/ 3788228 w 3788228"/>
                <a:gd name="connsiteY36" fmla="*/ 4280006 h 428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788228" h="4280006">
                  <a:moveTo>
                    <a:pt x="0" y="4264638"/>
                  </a:moveTo>
                  <a:lnTo>
                    <a:pt x="84524" y="4118642"/>
                  </a:lnTo>
                  <a:lnTo>
                    <a:pt x="138312" y="3926541"/>
                  </a:lnTo>
                  <a:lnTo>
                    <a:pt x="192101" y="3672968"/>
                  </a:lnTo>
                  <a:lnTo>
                    <a:pt x="253573" y="3142769"/>
                  </a:lnTo>
                  <a:lnTo>
                    <a:pt x="299677" y="2635623"/>
                  </a:lnTo>
                  <a:lnTo>
                    <a:pt x="330413" y="2228369"/>
                  </a:lnTo>
                  <a:lnTo>
                    <a:pt x="368833" y="1828800"/>
                  </a:lnTo>
                  <a:lnTo>
                    <a:pt x="414938" y="1413862"/>
                  </a:lnTo>
                  <a:lnTo>
                    <a:pt x="476410" y="960504"/>
                  </a:lnTo>
                  <a:lnTo>
                    <a:pt x="530198" y="583986"/>
                  </a:lnTo>
                  <a:lnTo>
                    <a:pt x="591670" y="338097"/>
                  </a:lnTo>
                  <a:lnTo>
                    <a:pt x="637775" y="207469"/>
                  </a:lnTo>
                  <a:lnTo>
                    <a:pt x="683879" y="76840"/>
                  </a:lnTo>
                  <a:lnTo>
                    <a:pt x="745351" y="7684"/>
                  </a:lnTo>
                  <a:lnTo>
                    <a:pt x="806823" y="0"/>
                  </a:lnTo>
                  <a:lnTo>
                    <a:pt x="860612" y="53788"/>
                  </a:lnTo>
                  <a:lnTo>
                    <a:pt x="906716" y="161364"/>
                  </a:lnTo>
                  <a:lnTo>
                    <a:pt x="952820" y="284309"/>
                  </a:lnTo>
                  <a:lnTo>
                    <a:pt x="998924" y="461042"/>
                  </a:lnTo>
                  <a:lnTo>
                    <a:pt x="1060396" y="706931"/>
                  </a:lnTo>
                  <a:lnTo>
                    <a:pt x="1106501" y="1021976"/>
                  </a:lnTo>
                  <a:lnTo>
                    <a:pt x="1137237" y="1337021"/>
                  </a:lnTo>
                  <a:lnTo>
                    <a:pt x="1191025" y="1736591"/>
                  </a:lnTo>
                  <a:lnTo>
                    <a:pt x="1237129" y="2090057"/>
                  </a:lnTo>
                  <a:lnTo>
                    <a:pt x="1283233" y="2412786"/>
                  </a:lnTo>
                  <a:lnTo>
                    <a:pt x="1367758" y="2796988"/>
                  </a:lnTo>
                  <a:lnTo>
                    <a:pt x="1436914" y="3050561"/>
                  </a:lnTo>
                  <a:lnTo>
                    <a:pt x="1559859" y="3373290"/>
                  </a:lnTo>
                  <a:lnTo>
                    <a:pt x="1721223" y="3642232"/>
                  </a:lnTo>
                  <a:lnTo>
                    <a:pt x="1913324" y="3818964"/>
                  </a:lnTo>
                  <a:lnTo>
                    <a:pt x="2105425" y="3957277"/>
                  </a:lnTo>
                  <a:lnTo>
                    <a:pt x="2443523" y="4080221"/>
                  </a:lnTo>
                  <a:lnTo>
                    <a:pt x="2896880" y="4180114"/>
                  </a:lnTo>
                  <a:lnTo>
                    <a:pt x="3281082" y="4226218"/>
                  </a:lnTo>
                  <a:lnTo>
                    <a:pt x="3565391" y="4256954"/>
                  </a:lnTo>
                  <a:lnTo>
                    <a:pt x="3788228" y="4280006"/>
                  </a:lnTo>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0" name="Freeform 39">
              <a:extLst>
                <a:ext uri="{FF2B5EF4-FFF2-40B4-BE49-F238E27FC236}">
                  <a16:creationId xmlns:a16="http://schemas.microsoft.com/office/drawing/2014/main" id="{7F153A6C-09CC-634A-9AC3-12F4934D5ADB}"/>
                </a:ext>
              </a:extLst>
            </p:cNvPr>
            <p:cNvSpPr/>
            <p:nvPr/>
          </p:nvSpPr>
          <p:spPr>
            <a:xfrm>
              <a:off x="5212338" y="5655864"/>
              <a:ext cx="2548800" cy="703174"/>
            </a:xfrm>
            <a:custGeom>
              <a:avLst/>
              <a:gdLst>
                <a:gd name="connsiteX0" fmla="*/ 0 w 4103274"/>
                <a:gd name="connsiteY0" fmla="*/ 4333795 h 4333795"/>
                <a:gd name="connsiteX1" fmla="*/ 38420 w 4103274"/>
                <a:gd name="connsiteY1" fmla="*/ 3972645 h 4333795"/>
                <a:gd name="connsiteX2" fmla="*/ 69156 w 4103274"/>
                <a:gd name="connsiteY2" fmla="*/ 3480867 h 4333795"/>
                <a:gd name="connsiteX3" fmla="*/ 115260 w 4103274"/>
                <a:gd name="connsiteY3" fmla="*/ 2781620 h 4333795"/>
                <a:gd name="connsiteX4" fmla="*/ 145996 w 4103274"/>
                <a:gd name="connsiteY4" fmla="*/ 2067005 h 4333795"/>
                <a:gd name="connsiteX5" fmla="*/ 176733 w 4103274"/>
                <a:gd name="connsiteY5" fmla="*/ 1360074 h 4333795"/>
                <a:gd name="connsiteX6" fmla="*/ 215153 w 4103274"/>
                <a:gd name="connsiteY6" fmla="*/ 868296 h 4333795"/>
                <a:gd name="connsiteX7" fmla="*/ 253573 w 4103274"/>
                <a:gd name="connsiteY7" fmla="*/ 399570 h 4333795"/>
                <a:gd name="connsiteX8" fmla="*/ 284309 w 4103274"/>
                <a:gd name="connsiteY8" fmla="*/ 245889 h 4333795"/>
                <a:gd name="connsiteX9" fmla="*/ 307361 w 4103274"/>
                <a:gd name="connsiteY9" fmla="*/ 84524 h 4333795"/>
                <a:gd name="connsiteX10" fmla="*/ 353465 w 4103274"/>
                <a:gd name="connsiteY10" fmla="*/ 0 h 4333795"/>
                <a:gd name="connsiteX11" fmla="*/ 353465 w 4103274"/>
                <a:gd name="connsiteY11" fmla="*/ 0 h 4333795"/>
                <a:gd name="connsiteX12" fmla="*/ 353465 w 4103274"/>
                <a:gd name="connsiteY12" fmla="*/ 0 h 4333795"/>
                <a:gd name="connsiteX13" fmla="*/ 445674 w 4103274"/>
                <a:gd name="connsiteY13" fmla="*/ 38420 h 4333795"/>
                <a:gd name="connsiteX14" fmla="*/ 476410 w 4103274"/>
                <a:gd name="connsiteY14" fmla="*/ 153681 h 4333795"/>
                <a:gd name="connsiteX15" fmla="*/ 514830 w 4103274"/>
                <a:gd name="connsiteY15" fmla="*/ 330413 h 4333795"/>
                <a:gd name="connsiteX16" fmla="*/ 530198 w 4103274"/>
                <a:gd name="connsiteY16" fmla="*/ 507146 h 4333795"/>
                <a:gd name="connsiteX17" fmla="*/ 568618 w 4103274"/>
                <a:gd name="connsiteY17" fmla="*/ 783771 h 4333795"/>
                <a:gd name="connsiteX18" fmla="*/ 630091 w 4103274"/>
                <a:gd name="connsiteY18" fmla="*/ 1360074 h 4333795"/>
                <a:gd name="connsiteX19" fmla="*/ 676195 w 4103274"/>
                <a:gd name="connsiteY19" fmla="*/ 1759644 h 4333795"/>
                <a:gd name="connsiteX20" fmla="*/ 729983 w 4103274"/>
                <a:gd name="connsiteY20" fmla="*/ 2120793 h 4333795"/>
                <a:gd name="connsiteX21" fmla="*/ 822191 w 4103274"/>
                <a:gd name="connsiteY21" fmla="*/ 2566467 h 4333795"/>
                <a:gd name="connsiteX22" fmla="*/ 929768 w 4103274"/>
                <a:gd name="connsiteY22" fmla="*/ 2889197 h 4333795"/>
                <a:gd name="connsiteX23" fmla="*/ 1091133 w 4103274"/>
                <a:gd name="connsiteY23" fmla="*/ 3196558 h 4333795"/>
                <a:gd name="connsiteX24" fmla="*/ 1298601 w 4103274"/>
                <a:gd name="connsiteY24" fmla="*/ 3496235 h 4333795"/>
                <a:gd name="connsiteX25" fmla="*/ 1521438 w 4103274"/>
                <a:gd name="connsiteY25" fmla="*/ 3696020 h 4333795"/>
                <a:gd name="connsiteX26" fmla="*/ 1751959 w 4103274"/>
                <a:gd name="connsiteY26" fmla="*/ 3857385 h 4333795"/>
                <a:gd name="connsiteX27" fmla="*/ 1974796 w 4103274"/>
                <a:gd name="connsiteY27" fmla="*/ 3972645 h 4333795"/>
                <a:gd name="connsiteX28" fmla="*/ 2282158 w 4103274"/>
                <a:gd name="connsiteY28" fmla="*/ 4072538 h 4333795"/>
                <a:gd name="connsiteX29" fmla="*/ 2597203 w 4103274"/>
                <a:gd name="connsiteY29" fmla="*/ 4141694 h 4333795"/>
                <a:gd name="connsiteX30" fmla="*/ 2950669 w 4103274"/>
                <a:gd name="connsiteY30" fmla="*/ 4203166 h 4333795"/>
                <a:gd name="connsiteX31" fmla="*/ 3357923 w 4103274"/>
                <a:gd name="connsiteY31" fmla="*/ 4256955 h 4333795"/>
                <a:gd name="connsiteX32" fmla="*/ 3657600 w 4103274"/>
                <a:gd name="connsiteY32" fmla="*/ 4287691 h 4333795"/>
                <a:gd name="connsiteX33" fmla="*/ 4103274 w 4103274"/>
                <a:gd name="connsiteY33" fmla="*/ 4318427 h 4333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103274" h="4333795">
                  <a:moveTo>
                    <a:pt x="0" y="4333795"/>
                  </a:moveTo>
                  <a:lnTo>
                    <a:pt x="38420" y="3972645"/>
                  </a:lnTo>
                  <a:lnTo>
                    <a:pt x="69156" y="3480867"/>
                  </a:lnTo>
                  <a:lnTo>
                    <a:pt x="115260" y="2781620"/>
                  </a:lnTo>
                  <a:lnTo>
                    <a:pt x="145996" y="2067005"/>
                  </a:lnTo>
                  <a:lnTo>
                    <a:pt x="176733" y="1360074"/>
                  </a:lnTo>
                  <a:lnTo>
                    <a:pt x="215153" y="868296"/>
                  </a:lnTo>
                  <a:lnTo>
                    <a:pt x="253573" y="399570"/>
                  </a:lnTo>
                  <a:lnTo>
                    <a:pt x="284309" y="245889"/>
                  </a:lnTo>
                  <a:lnTo>
                    <a:pt x="307361" y="84524"/>
                  </a:lnTo>
                  <a:lnTo>
                    <a:pt x="353465" y="0"/>
                  </a:lnTo>
                  <a:lnTo>
                    <a:pt x="353465" y="0"/>
                  </a:lnTo>
                  <a:lnTo>
                    <a:pt x="353465" y="0"/>
                  </a:lnTo>
                  <a:lnTo>
                    <a:pt x="445674" y="38420"/>
                  </a:lnTo>
                  <a:lnTo>
                    <a:pt x="476410" y="153681"/>
                  </a:lnTo>
                  <a:lnTo>
                    <a:pt x="514830" y="330413"/>
                  </a:lnTo>
                  <a:lnTo>
                    <a:pt x="530198" y="507146"/>
                  </a:lnTo>
                  <a:lnTo>
                    <a:pt x="568618" y="783771"/>
                  </a:lnTo>
                  <a:lnTo>
                    <a:pt x="630091" y="1360074"/>
                  </a:lnTo>
                  <a:lnTo>
                    <a:pt x="676195" y="1759644"/>
                  </a:lnTo>
                  <a:lnTo>
                    <a:pt x="729983" y="2120793"/>
                  </a:lnTo>
                  <a:lnTo>
                    <a:pt x="822191" y="2566467"/>
                  </a:lnTo>
                  <a:lnTo>
                    <a:pt x="929768" y="2889197"/>
                  </a:lnTo>
                  <a:lnTo>
                    <a:pt x="1091133" y="3196558"/>
                  </a:lnTo>
                  <a:lnTo>
                    <a:pt x="1298601" y="3496235"/>
                  </a:lnTo>
                  <a:lnTo>
                    <a:pt x="1521438" y="3696020"/>
                  </a:lnTo>
                  <a:lnTo>
                    <a:pt x="1751959" y="3857385"/>
                  </a:lnTo>
                  <a:lnTo>
                    <a:pt x="1974796" y="3972645"/>
                  </a:lnTo>
                  <a:lnTo>
                    <a:pt x="2282158" y="4072538"/>
                  </a:lnTo>
                  <a:lnTo>
                    <a:pt x="2597203" y="4141694"/>
                  </a:lnTo>
                  <a:lnTo>
                    <a:pt x="2950669" y="4203166"/>
                  </a:lnTo>
                  <a:lnTo>
                    <a:pt x="3357923" y="4256955"/>
                  </a:lnTo>
                  <a:lnTo>
                    <a:pt x="3657600" y="4287691"/>
                  </a:lnTo>
                  <a:lnTo>
                    <a:pt x="4103274" y="4318427"/>
                  </a:lnTo>
                </a:path>
              </a:pathLst>
            </a:cu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1" name="Freeform 40">
              <a:extLst>
                <a:ext uri="{FF2B5EF4-FFF2-40B4-BE49-F238E27FC236}">
                  <a16:creationId xmlns:a16="http://schemas.microsoft.com/office/drawing/2014/main" id="{8524B752-BC7C-3648-8B48-AB125F00A389}"/>
                </a:ext>
              </a:extLst>
            </p:cNvPr>
            <p:cNvSpPr/>
            <p:nvPr/>
          </p:nvSpPr>
          <p:spPr>
            <a:xfrm>
              <a:off x="5362176" y="5874755"/>
              <a:ext cx="367200" cy="491248"/>
            </a:xfrm>
            <a:custGeom>
              <a:avLst/>
              <a:gdLst>
                <a:gd name="connsiteX0" fmla="*/ 0 w 4236098"/>
                <a:gd name="connsiteY0" fmla="*/ 3923522 h 3923522"/>
                <a:gd name="connsiteX1" fmla="*/ 93306 w 4236098"/>
                <a:gd name="connsiteY1" fmla="*/ 3876869 h 3923522"/>
                <a:gd name="connsiteX2" fmla="*/ 139959 w 4236098"/>
                <a:gd name="connsiteY2" fmla="*/ 3797559 h 3923522"/>
                <a:gd name="connsiteX3" fmla="*/ 191277 w 4236098"/>
                <a:gd name="connsiteY3" fmla="*/ 3643604 h 3923522"/>
                <a:gd name="connsiteX4" fmla="*/ 270588 w 4236098"/>
                <a:gd name="connsiteY4" fmla="*/ 3349690 h 3923522"/>
                <a:gd name="connsiteX5" fmla="*/ 307910 w 4236098"/>
                <a:gd name="connsiteY5" fmla="*/ 3027784 h 3923522"/>
                <a:gd name="connsiteX6" fmla="*/ 391886 w 4236098"/>
                <a:gd name="connsiteY6" fmla="*/ 2519265 h 3923522"/>
                <a:gd name="connsiteX7" fmla="*/ 499188 w 4236098"/>
                <a:gd name="connsiteY7" fmla="*/ 1660849 h 3923522"/>
                <a:gd name="connsiteX8" fmla="*/ 564502 w 4236098"/>
                <a:gd name="connsiteY8" fmla="*/ 1226975 h 3923522"/>
                <a:gd name="connsiteX9" fmla="*/ 611155 w 4236098"/>
                <a:gd name="connsiteY9" fmla="*/ 853751 h 3923522"/>
                <a:gd name="connsiteX10" fmla="*/ 643812 w 4236098"/>
                <a:gd name="connsiteY10" fmla="*/ 606490 h 3923522"/>
                <a:gd name="connsiteX11" fmla="*/ 685800 w 4236098"/>
                <a:gd name="connsiteY11" fmla="*/ 419877 h 3923522"/>
                <a:gd name="connsiteX12" fmla="*/ 746449 w 4236098"/>
                <a:gd name="connsiteY12" fmla="*/ 205273 h 3923522"/>
                <a:gd name="connsiteX13" fmla="*/ 793102 w 4236098"/>
                <a:gd name="connsiteY13" fmla="*/ 102637 h 3923522"/>
                <a:gd name="connsiteX14" fmla="*/ 867747 w 4236098"/>
                <a:gd name="connsiteY14" fmla="*/ 27992 h 3923522"/>
                <a:gd name="connsiteX15" fmla="*/ 937726 w 4236098"/>
                <a:gd name="connsiteY15" fmla="*/ 0 h 3923522"/>
                <a:gd name="connsiteX16" fmla="*/ 993710 w 4236098"/>
                <a:gd name="connsiteY16" fmla="*/ 18661 h 3923522"/>
                <a:gd name="connsiteX17" fmla="*/ 1040363 w 4236098"/>
                <a:gd name="connsiteY17" fmla="*/ 102637 h 3923522"/>
                <a:gd name="connsiteX18" fmla="*/ 1091681 w 4236098"/>
                <a:gd name="connsiteY18" fmla="*/ 289249 h 3923522"/>
                <a:gd name="connsiteX19" fmla="*/ 1129004 w 4236098"/>
                <a:gd name="connsiteY19" fmla="*/ 485192 h 3923522"/>
                <a:gd name="connsiteX20" fmla="*/ 1180322 w 4236098"/>
                <a:gd name="connsiteY20" fmla="*/ 821094 h 3923522"/>
                <a:gd name="connsiteX21" fmla="*/ 1254967 w 4236098"/>
                <a:gd name="connsiteY21" fmla="*/ 1222310 h 3923522"/>
                <a:gd name="connsiteX22" fmla="*/ 1357604 w 4236098"/>
                <a:gd name="connsiteY22" fmla="*/ 1866122 h 3923522"/>
                <a:gd name="connsiteX23" fmla="*/ 1441579 w 4236098"/>
                <a:gd name="connsiteY23" fmla="*/ 2253343 h 3923522"/>
                <a:gd name="connsiteX24" fmla="*/ 1544216 w 4236098"/>
                <a:gd name="connsiteY24" fmla="*/ 2621902 h 3923522"/>
                <a:gd name="connsiteX25" fmla="*/ 1642188 w 4236098"/>
                <a:gd name="connsiteY25" fmla="*/ 2892490 h 3923522"/>
                <a:gd name="connsiteX26" fmla="*/ 1772816 w 4236098"/>
                <a:gd name="connsiteY26" fmla="*/ 3172408 h 3923522"/>
                <a:gd name="connsiteX27" fmla="*/ 1903445 w 4236098"/>
                <a:gd name="connsiteY27" fmla="*/ 3317033 h 3923522"/>
                <a:gd name="connsiteX28" fmla="*/ 2038739 w 4236098"/>
                <a:gd name="connsiteY28" fmla="*/ 3442996 h 3923522"/>
                <a:gd name="connsiteX29" fmla="*/ 2192694 w 4236098"/>
                <a:gd name="connsiteY29" fmla="*/ 3540967 h 3923522"/>
                <a:gd name="connsiteX30" fmla="*/ 2374641 w 4236098"/>
                <a:gd name="connsiteY30" fmla="*/ 3634273 h 3923522"/>
                <a:gd name="connsiteX31" fmla="*/ 2589245 w 4236098"/>
                <a:gd name="connsiteY31" fmla="*/ 3718249 h 3923522"/>
                <a:gd name="connsiteX32" fmla="*/ 2817845 w 4236098"/>
                <a:gd name="connsiteY32" fmla="*/ 3769567 h 3923522"/>
                <a:gd name="connsiteX33" fmla="*/ 3041779 w 4236098"/>
                <a:gd name="connsiteY33" fmla="*/ 3806890 h 3923522"/>
                <a:gd name="connsiteX34" fmla="*/ 3293706 w 4236098"/>
                <a:gd name="connsiteY34" fmla="*/ 3830216 h 3923522"/>
                <a:gd name="connsiteX35" fmla="*/ 3564294 w 4236098"/>
                <a:gd name="connsiteY35" fmla="*/ 3858208 h 3923522"/>
                <a:gd name="connsiteX36" fmla="*/ 3825551 w 4236098"/>
                <a:gd name="connsiteY36" fmla="*/ 3881535 h 3923522"/>
                <a:gd name="connsiteX37" fmla="*/ 4044820 w 4236098"/>
                <a:gd name="connsiteY37" fmla="*/ 3900196 h 3923522"/>
                <a:gd name="connsiteX38" fmla="*/ 4236098 w 4236098"/>
                <a:gd name="connsiteY38" fmla="*/ 3909526 h 392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236098" h="3923522">
                  <a:moveTo>
                    <a:pt x="0" y="3923522"/>
                  </a:moveTo>
                  <a:lnTo>
                    <a:pt x="93306" y="3876869"/>
                  </a:lnTo>
                  <a:lnTo>
                    <a:pt x="139959" y="3797559"/>
                  </a:lnTo>
                  <a:lnTo>
                    <a:pt x="191277" y="3643604"/>
                  </a:lnTo>
                  <a:lnTo>
                    <a:pt x="270588" y="3349690"/>
                  </a:lnTo>
                  <a:lnTo>
                    <a:pt x="307910" y="3027784"/>
                  </a:lnTo>
                  <a:lnTo>
                    <a:pt x="391886" y="2519265"/>
                  </a:lnTo>
                  <a:lnTo>
                    <a:pt x="499188" y="1660849"/>
                  </a:lnTo>
                  <a:lnTo>
                    <a:pt x="564502" y="1226975"/>
                  </a:lnTo>
                  <a:lnTo>
                    <a:pt x="611155" y="853751"/>
                  </a:lnTo>
                  <a:lnTo>
                    <a:pt x="643812" y="606490"/>
                  </a:lnTo>
                  <a:lnTo>
                    <a:pt x="685800" y="419877"/>
                  </a:lnTo>
                  <a:lnTo>
                    <a:pt x="746449" y="205273"/>
                  </a:lnTo>
                  <a:lnTo>
                    <a:pt x="793102" y="102637"/>
                  </a:lnTo>
                  <a:lnTo>
                    <a:pt x="867747" y="27992"/>
                  </a:lnTo>
                  <a:lnTo>
                    <a:pt x="937726" y="0"/>
                  </a:lnTo>
                  <a:lnTo>
                    <a:pt x="993710" y="18661"/>
                  </a:lnTo>
                  <a:lnTo>
                    <a:pt x="1040363" y="102637"/>
                  </a:lnTo>
                  <a:lnTo>
                    <a:pt x="1091681" y="289249"/>
                  </a:lnTo>
                  <a:lnTo>
                    <a:pt x="1129004" y="485192"/>
                  </a:lnTo>
                  <a:lnTo>
                    <a:pt x="1180322" y="821094"/>
                  </a:lnTo>
                  <a:lnTo>
                    <a:pt x="1254967" y="1222310"/>
                  </a:lnTo>
                  <a:lnTo>
                    <a:pt x="1357604" y="1866122"/>
                  </a:lnTo>
                  <a:lnTo>
                    <a:pt x="1441579" y="2253343"/>
                  </a:lnTo>
                  <a:lnTo>
                    <a:pt x="1544216" y="2621902"/>
                  </a:lnTo>
                  <a:lnTo>
                    <a:pt x="1642188" y="2892490"/>
                  </a:lnTo>
                  <a:lnTo>
                    <a:pt x="1772816" y="3172408"/>
                  </a:lnTo>
                  <a:lnTo>
                    <a:pt x="1903445" y="3317033"/>
                  </a:lnTo>
                  <a:lnTo>
                    <a:pt x="2038739" y="3442996"/>
                  </a:lnTo>
                  <a:lnTo>
                    <a:pt x="2192694" y="3540967"/>
                  </a:lnTo>
                  <a:lnTo>
                    <a:pt x="2374641" y="3634273"/>
                  </a:lnTo>
                  <a:lnTo>
                    <a:pt x="2589245" y="3718249"/>
                  </a:lnTo>
                  <a:lnTo>
                    <a:pt x="2817845" y="3769567"/>
                  </a:lnTo>
                  <a:lnTo>
                    <a:pt x="3041779" y="3806890"/>
                  </a:lnTo>
                  <a:lnTo>
                    <a:pt x="3293706" y="3830216"/>
                  </a:lnTo>
                  <a:lnTo>
                    <a:pt x="3564294" y="3858208"/>
                  </a:lnTo>
                  <a:lnTo>
                    <a:pt x="3825551" y="3881535"/>
                  </a:lnTo>
                  <a:lnTo>
                    <a:pt x="4044820" y="3900196"/>
                  </a:lnTo>
                  <a:lnTo>
                    <a:pt x="4236098" y="3909526"/>
                  </a:lnTo>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2" name="AutoShape 28">
              <a:extLst>
                <a:ext uri="{FF2B5EF4-FFF2-40B4-BE49-F238E27FC236}">
                  <a16:creationId xmlns:a16="http://schemas.microsoft.com/office/drawing/2014/main" id="{2F107FEB-B895-5046-9334-7A47DA1D97C2}"/>
                </a:ext>
              </a:extLst>
            </p:cNvPr>
            <p:cNvSpPr>
              <a:spLocks/>
            </p:cNvSpPr>
            <p:nvPr/>
          </p:nvSpPr>
          <p:spPr bwMode="auto">
            <a:xfrm>
              <a:off x="3010817" y="5616402"/>
              <a:ext cx="979424" cy="73427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srgbClr val="FFFFFF"/>
                  </a:solidFill>
                  <a:cs typeface="Helvetica Light" charset="0"/>
                  <a:sym typeface="Helvetica Light" charset="0"/>
                </a:rPr>
                <a:t>ISIS TS1</a:t>
              </a:r>
            </a:p>
            <a:p>
              <a:pPr algn="ctr" defTabSz="590030">
                <a:defRPr/>
              </a:pPr>
              <a:r>
                <a:rPr lang="en-US" sz="1796" dirty="0">
                  <a:solidFill>
                    <a:srgbClr val="FFFFFF"/>
                  </a:solidFill>
                  <a:cs typeface="Helvetica Light" charset="0"/>
                  <a:sym typeface="Helvetica Light" charset="0"/>
                </a:rPr>
                <a:t>128 kW</a:t>
              </a:r>
              <a:endParaRPr lang="en-US" sz="1796" dirty="0">
                <a:solidFill>
                  <a:srgbClr val="FFFFFF"/>
                </a:solidFill>
                <a:cs typeface="Helvetica" charset="0"/>
              </a:endParaRPr>
            </a:p>
          </p:txBody>
        </p:sp>
        <p:sp>
          <p:nvSpPr>
            <p:cNvPr id="43" name="AutoShape 29">
              <a:extLst>
                <a:ext uri="{FF2B5EF4-FFF2-40B4-BE49-F238E27FC236}">
                  <a16:creationId xmlns:a16="http://schemas.microsoft.com/office/drawing/2014/main" id="{3DB6F60C-8CDF-424E-A1C9-5E61D4278769}"/>
                </a:ext>
              </a:extLst>
            </p:cNvPr>
            <p:cNvSpPr>
              <a:spLocks/>
            </p:cNvSpPr>
            <p:nvPr/>
          </p:nvSpPr>
          <p:spPr bwMode="auto">
            <a:xfrm>
              <a:off x="3947017" y="5551049"/>
              <a:ext cx="1073083" cy="74014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srgbClr val="FFFFFF"/>
                  </a:solidFill>
                  <a:cs typeface="Helvetica Light"/>
                  <a:sym typeface="Helvetica Light" charset="0"/>
                </a:rPr>
                <a:t>ISIS TS2</a:t>
              </a:r>
            </a:p>
            <a:p>
              <a:pPr algn="ctr" defTabSz="590030">
                <a:defRPr/>
              </a:pPr>
              <a:r>
                <a:rPr lang="en-US" sz="1796" dirty="0">
                  <a:solidFill>
                    <a:srgbClr val="FFFFFF"/>
                  </a:solidFill>
                  <a:cs typeface="Helvetica Light"/>
                </a:rPr>
                <a:t>32 kW</a:t>
              </a:r>
            </a:p>
          </p:txBody>
        </p:sp>
        <p:sp>
          <p:nvSpPr>
            <p:cNvPr id="44" name="AutoShape 30">
              <a:extLst>
                <a:ext uri="{FF2B5EF4-FFF2-40B4-BE49-F238E27FC236}">
                  <a16:creationId xmlns:a16="http://schemas.microsoft.com/office/drawing/2014/main" id="{01D2A1C5-31A6-D14E-B882-CFDB466119C2}"/>
                </a:ext>
              </a:extLst>
            </p:cNvPr>
            <p:cNvSpPr>
              <a:spLocks/>
            </p:cNvSpPr>
            <p:nvPr/>
          </p:nvSpPr>
          <p:spPr bwMode="auto">
            <a:xfrm>
              <a:off x="4958406" y="5094374"/>
              <a:ext cx="1012728" cy="56925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srgbClr val="FFFFFF"/>
                  </a:solidFill>
                  <a:cs typeface="Helvetica Light" charset="0"/>
                  <a:sym typeface="Helvetica Light" charset="0"/>
                </a:rPr>
                <a:t>SNS</a:t>
              </a:r>
            </a:p>
            <a:p>
              <a:pPr algn="ctr" defTabSz="590030">
                <a:defRPr/>
              </a:pPr>
              <a:r>
                <a:rPr lang="en-US" sz="1796" dirty="0">
                  <a:solidFill>
                    <a:srgbClr val="FFFFFF"/>
                  </a:solidFill>
                  <a:cs typeface="Helvetica Light" charset="0"/>
                  <a:sym typeface="Helvetica Light" charset="0"/>
                </a:rPr>
                <a:t>2 MW </a:t>
              </a:r>
              <a:endParaRPr lang="en-US" sz="1796" dirty="0">
                <a:solidFill>
                  <a:srgbClr val="FFFFFF"/>
                </a:solidFill>
                <a:cs typeface="Helvetica" charset="0"/>
              </a:endParaRPr>
            </a:p>
          </p:txBody>
        </p:sp>
        <p:sp>
          <p:nvSpPr>
            <p:cNvPr id="45" name="AutoShape 31">
              <a:extLst>
                <a:ext uri="{FF2B5EF4-FFF2-40B4-BE49-F238E27FC236}">
                  <a16:creationId xmlns:a16="http://schemas.microsoft.com/office/drawing/2014/main" id="{582440D3-9A9C-154C-B46B-034D01219A8B}"/>
                </a:ext>
              </a:extLst>
            </p:cNvPr>
            <p:cNvSpPr>
              <a:spLocks/>
            </p:cNvSpPr>
            <p:nvPr/>
          </p:nvSpPr>
          <p:spPr bwMode="auto">
            <a:xfrm>
              <a:off x="5900522" y="4774047"/>
              <a:ext cx="1372546" cy="51296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srgbClr val="FFFFFF"/>
                  </a:solidFill>
                  <a:cs typeface="Helvetica Light" charset="0"/>
                  <a:sym typeface="Helvetica Light" charset="0"/>
                </a:rPr>
                <a:t>JPARC</a:t>
              </a:r>
            </a:p>
            <a:p>
              <a:pPr algn="ctr" defTabSz="590030">
                <a:defRPr/>
              </a:pPr>
              <a:r>
                <a:rPr lang="en-US" sz="1796" dirty="0">
                  <a:solidFill>
                    <a:srgbClr val="FFFFFF"/>
                  </a:solidFill>
                  <a:cs typeface="Helvetica Light" charset="0"/>
                  <a:sym typeface="Helvetica Light" charset="0"/>
                </a:rPr>
                <a:t>1 MW</a:t>
              </a:r>
              <a:endParaRPr lang="en-US" sz="1796" dirty="0">
                <a:solidFill>
                  <a:srgbClr val="FFFFFF"/>
                </a:solidFill>
                <a:cs typeface="Helvetica" charset="0"/>
              </a:endParaRPr>
            </a:p>
          </p:txBody>
        </p:sp>
        <p:sp>
          <p:nvSpPr>
            <p:cNvPr id="46" name="Freeform 45">
              <a:extLst>
                <a:ext uri="{FF2B5EF4-FFF2-40B4-BE49-F238E27FC236}">
                  <a16:creationId xmlns:a16="http://schemas.microsoft.com/office/drawing/2014/main" id="{691EC109-7562-6546-B4B9-2FF3F15105D0}"/>
                </a:ext>
              </a:extLst>
            </p:cNvPr>
            <p:cNvSpPr/>
            <p:nvPr/>
          </p:nvSpPr>
          <p:spPr>
            <a:xfrm>
              <a:off x="6918195" y="4213226"/>
              <a:ext cx="1886400" cy="2147676"/>
            </a:xfrm>
            <a:custGeom>
              <a:avLst/>
              <a:gdLst>
                <a:gd name="connsiteX0" fmla="*/ 0 w 4103274"/>
                <a:gd name="connsiteY0" fmla="*/ 4333795 h 4333795"/>
                <a:gd name="connsiteX1" fmla="*/ 38420 w 4103274"/>
                <a:gd name="connsiteY1" fmla="*/ 3972645 h 4333795"/>
                <a:gd name="connsiteX2" fmla="*/ 69156 w 4103274"/>
                <a:gd name="connsiteY2" fmla="*/ 3480867 h 4333795"/>
                <a:gd name="connsiteX3" fmla="*/ 115260 w 4103274"/>
                <a:gd name="connsiteY3" fmla="*/ 2781620 h 4333795"/>
                <a:gd name="connsiteX4" fmla="*/ 145996 w 4103274"/>
                <a:gd name="connsiteY4" fmla="*/ 2067005 h 4333795"/>
                <a:gd name="connsiteX5" fmla="*/ 176733 w 4103274"/>
                <a:gd name="connsiteY5" fmla="*/ 1360074 h 4333795"/>
                <a:gd name="connsiteX6" fmla="*/ 215153 w 4103274"/>
                <a:gd name="connsiteY6" fmla="*/ 868296 h 4333795"/>
                <a:gd name="connsiteX7" fmla="*/ 253573 w 4103274"/>
                <a:gd name="connsiteY7" fmla="*/ 399570 h 4333795"/>
                <a:gd name="connsiteX8" fmla="*/ 284309 w 4103274"/>
                <a:gd name="connsiteY8" fmla="*/ 245889 h 4333795"/>
                <a:gd name="connsiteX9" fmla="*/ 307361 w 4103274"/>
                <a:gd name="connsiteY9" fmla="*/ 84524 h 4333795"/>
                <a:gd name="connsiteX10" fmla="*/ 353465 w 4103274"/>
                <a:gd name="connsiteY10" fmla="*/ 0 h 4333795"/>
                <a:gd name="connsiteX11" fmla="*/ 353465 w 4103274"/>
                <a:gd name="connsiteY11" fmla="*/ 0 h 4333795"/>
                <a:gd name="connsiteX12" fmla="*/ 353465 w 4103274"/>
                <a:gd name="connsiteY12" fmla="*/ 0 h 4333795"/>
                <a:gd name="connsiteX13" fmla="*/ 445674 w 4103274"/>
                <a:gd name="connsiteY13" fmla="*/ 38420 h 4333795"/>
                <a:gd name="connsiteX14" fmla="*/ 476410 w 4103274"/>
                <a:gd name="connsiteY14" fmla="*/ 153681 h 4333795"/>
                <a:gd name="connsiteX15" fmla="*/ 514830 w 4103274"/>
                <a:gd name="connsiteY15" fmla="*/ 330413 h 4333795"/>
                <a:gd name="connsiteX16" fmla="*/ 530198 w 4103274"/>
                <a:gd name="connsiteY16" fmla="*/ 507146 h 4333795"/>
                <a:gd name="connsiteX17" fmla="*/ 568618 w 4103274"/>
                <a:gd name="connsiteY17" fmla="*/ 783771 h 4333795"/>
                <a:gd name="connsiteX18" fmla="*/ 630091 w 4103274"/>
                <a:gd name="connsiteY18" fmla="*/ 1360074 h 4333795"/>
                <a:gd name="connsiteX19" fmla="*/ 676195 w 4103274"/>
                <a:gd name="connsiteY19" fmla="*/ 1759644 h 4333795"/>
                <a:gd name="connsiteX20" fmla="*/ 729983 w 4103274"/>
                <a:gd name="connsiteY20" fmla="*/ 2120793 h 4333795"/>
                <a:gd name="connsiteX21" fmla="*/ 822191 w 4103274"/>
                <a:gd name="connsiteY21" fmla="*/ 2566467 h 4333795"/>
                <a:gd name="connsiteX22" fmla="*/ 929768 w 4103274"/>
                <a:gd name="connsiteY22" fmla="*/ 2889197 h 4333795"/>
                <a:gd name="connsiteX23" fmla="*/ 1091133 w 4103274"/>
                <a:gd name="connsiteY23" fmla="*/ 3196558 h 4333795"/>
                <a:gd name="connsiteX24" fmla="*/ 1298601 w 4103274"/>
                <a:gd name="connsiteY24" fmla="*/ 3496235 h 4333795"/>
                <a:gd name="connsiteX25" fmla="*/ 1521438 w 4103274"/>
                <a:gd name="connsiteY25" fmla="*/ 3696020 h 4333795"/>
                <a:gd name="connsiteX26" fmla="*/ 1751959 w 4103274"/>
                <a:gd name="connsiteY26" fmla="*/ 3857385 h 4333795"/>
                <a:gd name="connsiteX27" fmla="*/ 1974796 w 4103274"/>
                <a:gd name="connsiteY27" fmla="*/ 3972645 h 4333795"/>
                <a:gd name="connsiteX28" fmla="*/ 2282158 w 4103274"/>
                <a:gd name="connsiteY28" fmla="*/ 4072538 h 4333795"/>
                <a:gd name="connsiteX29" fmla="*/ 2597203 w 4103274"/>
                <a:gd name="connsiteY29" fmla="*/ 4141694 h 4333795"/>
                <a:gd name="connsiteX30" fmla="*/ 2950669 w 4103274"/>
                <a:gd name="connsiteY30" fmla="*/ 4203166 h 4333795"/>
                <a:gd name="connsiteX31" fmla="*/ 3357923 w 4103274"/>
                <a:gd name="connsiteY31" fmla="*/ 4256955 h 4333795"/>
                <a:gd name="connsiteX32" fmla="*/ 3657600 w 4103274"/>
                <a:gd name="connsiteY32" fmla="*/ 4287691 h 4333795"/>
                <a:gd name="connsiteX33" fmla="*/ 4103274 w 4103274"/>
                <a:gd name="connsiteY33" fmla="*/ 4318427 h 4333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103274" h="4333795">
                  <a:moveTo>
                    <a:pt x="0" y="4333795"/>
                  </a:moveTo>
                  <a:lnTo>
                    <a:pt x="38420" y="3972645"/>
                  </a:lnTo>
                  <a:lnTo>
                    <a:pt x="69156" y="3480867"/>
                  </a:lnTo>
                  <a:lnTo>
                    <a:pt x="115260" y="2781620"/>
                  </a:lnTo>
                  <a:lnTo>
                    <a:pt x="145996" y="2067005"/>
                  </a:lnTo>
                  <a:lnTo>
                    <a:pt x="176733" y="1360074"/>
                  </a:lnTo>
                  <a:lnTo>
                    <a:pt x="215153" y="868296"/>
                  </a:lnTo>
                  <a:lnTo>
                    <a:pt x="253573" y="399570"/>
                  </a:lnTo>
                  <a:lnTo>
                    <a:pt x="284309" y="245889"/>
                  </a:lnTo>
                  <a:lnTo>
                    <a:pt x="307361" y="84524"/>
                  </a:lnTo>
                  <a:lnTo>
                    <a:pt x="353465" y="0"/>
                  </a:lnTo>
                  <a:lnTo>
                    <a:pt x="353465" y="0"/>
                  </a:lnTo>
                  <a:lnTo>
                    <a:pt x="353465" y="0"/>
                  </a:lnTo>
                  <a:lnTo>
                    <a:pt x="445674" y="38420"/>
                  </a:lnTo>
                  <a:lnTo>
                    <a:pt x="476410" y="153681"/>
                  </a:lnTo>
                  <a:lnTo>
                    <a:pt x="514830" y="330413"/>
                  </a:lnTo>
                  <a:lnTo>
                    <a:pt x="530198" y="507146"/>
                  </a:lnTo>
                  <a:lnTo>
                    <a:pt x="568618" y="783771"/>
                  </a:lnTo>
                  <a:lnTo>
                    <a:pt x="630091" y="1360074"/>
                  </a:lnTo>
                  <a:lnTo>
                    <a:pt x="676195" y="1759644"/>
                  </a:lnTo>
                  <a:lnTo>
                    <a:pt x="729983" y="2120793"/>
                  </a:lnTo>
                  <a:lnTo>
                    <a:pt x="822191" y="2566467"/>
                  </a:lnTo>
                  <a:lnTo>
                    <a:pt x="929768" y="2889197"/>
                  </a:lnTo>
                  <a:lnTo>
                    <a:pt x="1091133" y="3196558"/>
                  </a:lnTo>
                  <a:lnTo>
                    <a:pt x="1298601" y="3496235"/>
                  </a:lnTo>
                  <a:lnTo>
                    <a:pt x="1521438" y="3696020"/>
                  </a:lnTo>
                  <a:lnTo>
                    <a:pt x="1751959" y="3857385"/>
                  </a:lnTo>
                  <a:lnTo>
                    <a:pt x="1974796" y="3972645"/>
                  </a:lnTo>
                  <a:lnTo>
                    <a:pt x="2282158" y="4072538"/>
                  </a:lnTo>
                  <a:lnTo>
                    <a:pt x="2597203" y="4141694"/>
                  </a:lnTo>
                  <a:lnTo>
                    <a:pt x="2950669" y="4203166"/>
                  </a:lnTo>
                  <a:lnTo>
                    <a:pt x="3357923" y="4256955"/>
                  </a:lnTo>
                  <a:lnTo>
                    <a:pt x="3657600" y="4287691"/>
                  </a:lnTo>
                  <a:lnTo>
                    <a:pt x="4103274" y="4318427"/>
                  </a:lnTo>
                </a:path>
              </a:pathLst>
            </a:cu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Freeform 46">
              <a:extLst>
                <a:ext uri="{FF2B5EF4-FFF2-40B4-BE49-F238E27FC236}">
                  <a16:creationId xmlns:a16="http://schemas.microsoft.com/office/drawing/2014/main" id="{518F87E0-03C0-4C48-B278-36B947F377BC}"/>
                </a:ext>
              </a:extLst>
            </p:cNvPr>
            <p:cNvSpPr/>
            <p:nvPr/>
          </p:nvSpPr>
          <p:spPr>
            <a:xfrm>
              <a:off x="7025770" y="5521325"/>
              <a:ext cx="414000" cy="839576"/>
            </a:xfrm>
            <a:custGeom>
              <a:avLst/>
              <a:gdLst>
                <a:gd name="connsiteX0" fmla="*/ 0 w 3788228"/>
                <a:gd name="connsiteY0" fmla="*/ 4264638 h 4280006"/>
                <a:gd name="connsiteX1" fmla="*/ 84524 w 3788228"/>
                <a:gd name="connsiteY1" fmla="*/ 4118642 h 4280006"/>
                <a:gd name="connsiteX2" fmla="*/ 138312 w 3788228"/>
                <a:gd name="connsiteY2" fmla="*/ 3926541 h 4280006"/>
                <a:gd name="connsiteX3" fmla="*/ 192101 w 3788228"/>
                <a:gd name="connsiteY3" fmla="*/ 3672968 h 4280006"/>
                <a:gd name="connsiteX4" fmla="*/ 253573 w 3788228"/>
                <a:gd name="connsiteY4" fmla="*/ 3142769 h 4280006"/>
                <a:gd name="connsiteX5" fmla="*/ 299677 w 3788228"/>
                <a:gd name="connsiteY5" fmla="*/ 2635623 h 4280006"/>
                <a:gd name="connsiteX6" fmla="*/ 330413 w 3788228"/>
                <a:gd name="connsiteY6" fmla="*/ 2228369 h 4280006"/>
                <a:gd name="connsiteX7" fmla="*/ 368833 w 3788228"/>
                <a:gd name="connsiteY7" fmla="*/ 1828800 h 4280006"/>
                <a:gd name="connsiteX8" fmla="*/ 414938 w 3788228"/>
                <a:gd name="connsiteY8" fmla="*/ 1413862 h 4280006"/>
                <a:gd name="connsiteX9" fmla="*/ 476410 w 3788228"/>
                <a:gd name="connsiteY9" fmla="*/ 960504 h 4280006"/>
                <a:gd name="connsiteX10" fmla="*/ 530198 w 3788228"/>
                <a:gd name="connsiteY10" fmla="*/ 583986 h 4280006"/>
                <a:gd name="connsiteX11" fmla="*/ 591670 w 3788228"/>
                <a:gd name="connsiteY11" fmla="*/ 338097 h 4280006"/>
                <a:gd name="connsiteX12" fmla="*/ 637775 w 3788228"/>
                <a:gd name="connsiteY12" fmla="*/ 207469 h 4280006"/>
                <a:gd name="connsiteX13" fmla="*/ 683879 w 3788228"/>
                <a:gd name="connsiteY13" fmla="*/ 76840 h 4280006"/>
                <a:gd name="connsiteX14" fmla="*/ 745351 w 3788228"/>
                <a:gd name="connsiteY14" fmla="*/ 7684 h 4280006"/>
                <a:gd name="connsiteX15" fmla="*/ 806823 w 3788228"/>
                <a:gd name="connsiteY15" fmla="*/ 0 h 4280006"/>
                <a:gd name="connsiteX16" fmla="*/ 860612 w 3788228"/>
                <a:gd name="connsiteY16" fmla="*/ 53788 h 4280006"/>
                <a:gd name="connsiteX17" fmla="*/ 906716 w 3788228"/>
                <a:gd name="connsiteY17" fmla="*/ 161364 h 4280006"/>
                <a:gd name="connsiteX18" fmla="*/ 952820 w 3788228"/>
                <a:gd name="connsiteY18" fmla="*/ 284309 h 4280006"/>
                <a:gd name="connsiteX19" fmla="*/ 998924 w 3788228"/>
                <a:gd name="connsiteY19" fmla="*/ 461042 h 4280006"/>
                <a:gd name="connsiteX20" fmla="*/ 1060396 w 3788228"/>
                <a:gd name="connsiteY20" fmla="*/ 706931 h 4280006"/>
                <a:gd name="connsiteX21" fmla="*/ 1106501 w 3788228"/>
                <a:gd name="connsiteY21" fmla="*/ 1021976 h 4280006"/>
                <a:gd name="connsiteX22" fmla="*/ 1137237 w 3788228"/>
                <a:gd name="connsiteY22" fmla="*/ 1337021 h 4280006"/>
                <a:gd name="connsiteX23" fmla="*/ 1191025 w 3788228"/>
                <a:gd name="connsiteY23" fmla="*/ 1736591 h 4280006"/>
                <a:gd name="connsiteX24" fmla="*/ 1237129 w 3788228"/>
                <a:gd name="connsiteY24" fmla="*/ 2090057 h 4280006"/>
                <a:gd name="connsiteX25" fmla="*/ 1283233 w 3788228"/>
                <a:gd name="connsiteY25" fmla="*/ 2412786 h 4280006"/>
                <a:gd name="connsiteX26" fmla="*/ 1367758 w 3788228"/>
                <a:gd name="connsiteY26" fmla="*/ 2796988 h 4280006"/>
                <a:gd name="connsiteX27" fmla="*/ 1436914 w 3788228"/>
                <a:gd name="connsiteY27" fmla="*/ 3050561 h 4280006"/>
                <a:gd name="connsiteX28" fmla="*/ 1559859 w 3788228"/>
                <a:gd name="connsiteY28" fmla="*/ 3373290 h 4280006"/>
                <a:gd name="connsiteX29" fmla="*/ 1721223 w 3788228"/>
                <a:gd name="connsiteY29" fmla="*/ 3642232 h 4280006"/>
                <a:gd name="connsiteX30" fmla="*/ 1913324 w 3788228"/>
                <a:gd name="connsiteY30" fmla="*/ 3818964 h 4280006"/>
                <a:gd name="connsiteX31" fmla="*/ 2105425 w 3788228"/>
                <a:gd name="connsiteY31" fmla="*/ 3957277 h 4280006"/>
                <a:gd name="connsiteX32" fmla="*/ 2443523 w 3788228"/>
                <a:gd name="connsiteY32" fmla="*/ 4080221 h 4280006"/>
                <a:gd name="connsiteX33" fmla="*/ 2896880 w 3788228"/>
                <a:gd name="connsiteY33" fmla="*/ 4180114 h 4280006"/>
                <a:gd name="connsiteX34" fmla="*/ 3281082 w 3788228"/>
                <a:gd name="connsiteY34" fmla="*/ 4226218 h 4280006"/>
                <a:gd name="connsiteX35" fmla="*/ 3565391 w 3788228"/>
                <a:gd name="connsiteY35" fmla="*/ 4256954 h 4280006"/>
                <a:gd name="connsiteX36" fmla="*/ 3788228 w 3788228"/>
                <a:gd name="connsiteY36" fmla="*/ 4280006 h 428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788228" h="4280006">
                  <a:moveTo>
                    <a:pt x="0" y="4264638"/>
                  </a:moveTo>
                  <a:lnTo>
                    <a:pt x="84524" y="4118642"/>
                  </a:lnTo>
                  <a:lnTo>
                    <a:pt x="138312" y="3926541"/>
                  </a:lnTo>
                  <a:lnTo>
                    <a:pt x="192101" y="3672968"/>
                  </a:lnTo>
                  <a:lnTo>
                    <a:pt x="253573" y="3142769"/>
                  </a:lnTo>
                  <a:lnTo>
                    <a:pt x="299677" y="2635623"/>
                  </a:lnTo>
                  <a:lnTo>
                    <a:pt x="330413" y="2228369"/>
                  </a:lnTo>
                  <a:lnTo>
                    <a:pt x="368833" y="1828800"/>
                  </a:lnTo>
                  <a:lnTo>
                    <a:pt x="414938" y="1413862"/>
                  </a:lnTo>
                  <a:lnTo>
                    <a:pt x="476410" y="960504"/>
                  </a:lnTo>
                  <a:lnTo>
                    <a:pt x="530198" y="583986"/>
                  </a:lnTo>
                  <a:lnTo>
                    <a:pt x="591670" y="338097"/>
                  </a:lnTo>
                  <a:lnTo>
                    <a:pt x="637775" y="207469"/>
                  </a:lnTo>
                  <a:lnTo>
                    <a:pt x="683879" y="76840"/>
                  </a:lnTo>
                  <a:lnTo>
                    <a:pt x="745351" y="7684"/>
                  </a:lnTo>
                  <a:lnTo>
                    <a:pt x="806823" y="0"/>
                  </a:lnTo>
                  <a:lnTo>
                    <a:pt x="860612" y="53788"/>
                  </a:lnTo>
                  <a:lnTo>
                    <a:pt x="906716" y="161364"/>
                  </a:lnTo>
                  <a:lnTo>
                    <a:pt x="952820" y="284309"/>
                  </a:lnTo>
                  <a:lnTo>
                    <a:pt x="998924" y="461042"/>
                  </a:lnTo>
                  <a:lnTo>
                    <a:pt x="1060396" y="706931"/>
                  </a:lnTo>
                  <a:lnTo>
                    <a:pt x="1106501" y="1021976"/>
                  </a:lnTo>
                  <a:lnTo>
                    <a:pt x="1137237" y="1337021"/>
                  </a:lnTo>
                  <a:lnTo>
                    <a:pt x="1191025" y="1736591"/>
                  </a:lnTo>
                  <a:lnTo>
                    <a:pt x="1237129" y="2090057"/>
                  </a:lnTo>
                  <a:lnTo>
                    <a:pt x="1283233" y="2412786"/>
                  </a:lnTo>
                  <a:lnTo>
                    <a:pt x="1367758" y="2796988"/>
                  </a:lnTo>
                  <a:lnTo>
                    <a:pt x="1436914" y="3050561"/>
                  </a:lnTo>
                  <a:lnTo>
                    <a:pt x="1559859" y="3373290"/>
                  </a:lnTo>
                  <a:lnTo>
                    <a:pt x="1721223" y="3642232"/>
                  </a:lnTo>
                  <a:lnTo>
                    <a:pt x="1913324" y="3818964"/>
                  </a:lnTo>
                  <a:lnTo>
                    <a:pt x="2105425" y="3957277"/>
                  </a:lnTo>
                  <a:lnTo>
                    <a:pt x="2443523" y="4080221"/>
                  </a:lnTo>
                  <a:lnTo>
                    <a:pt x="2896880" y="4180114"/>
                  </a:lnTo>
                  <a:lnTo>
                    <a:pt x="3281082" y="4226218"/>
                  </a:lnTo>
                  <a:lnTo>
                    <a:pt x="3565391" y="4256954"/>
                  </a:lnTo>
                  <a:lnTo>
                    <a:pt x="3788228" y="4280006"/>
                  </a:lnTo>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8" name="Freeform 47">
              <a:extLst>
                <a:ext uri="{FF2B5EF4-FFF2-40B4-BE49-F238E27FC236}">
                  <a16:creationId xmlns:a16="http://schemas.microsoft.com/office/drawing/2014/main" id="{C5B46AA1-304E-5E47-846C-1F08D352B2F1}"/>
                </a:ext>
              </a:extLst>
            </p:cNvPr>
            <p:cNvSpPr/>
            <p:nvPr/>
          </p:nvSpPr>
          <p:spPr>
            <a:xfrm>
              <a:off x="7065351" y="5867400"/>
              <a:ext cx="248400" cy="493501"/>
            </a:xfrm>
            <a:custGeom>
              <a:avLst/>
              <a:gdLst>
                <a:gd name="connsiteX0" fmla="*/ 0 w 4236098"/>
                <a:gd name="connsiteY0" fmla="*/ 3923522 h 3923522"/>
                <a:gd name="connsiteX1" fmla="*/ 93306 w 4236098"/>
                <a:gd name="connsiteY1" fmla="*/ 3876869 h 3923522"/>
                <a:gd name="connsiteX2" fmla="*/ 139959 w 4236098"/>
                <a:gd name="connsiteY2" fmla="*/ 3797559 h 3923522"/>
                <a:gd name="connsiteX3" fmla="*/ 191277 w 4236098"/>
                <a:gd name="connsiteY3" fmla="*/ 3643604 h 3923522"/>
                <a:gd name="connsiteX4" fmla="*/ 270588 w 4236098"/>
                <a:gd name="connsiteY4" fmla="*/ 3349690 h 3923522"/>
                <a:gd name="connsiteX5" fmla="*/ 307910 w 4236098"/>
                <a:gd name="connsiteY5" fmla="*/ 3027784 h 3923522"/>
                <a:gd name="connsiteX6" fmla="*/ 391886 w 4236098"/>
                <a:gd name="connsiteY6" fmla="*/ 2519265 h 3923522"/>
                <a:gd name="connsiteX7" fmla="*/ 499188 w 4236098"/>
                <a:gd name="connsiteY7" fmla="*/ 1660849 h 3923522"/>
                <a:gd name="connsiteX8" fmla="*/ 564502 w 4236098"/>
                <a:gd name="connsiteY8" fmla="*/ 1226975 h 3923522"/>
                <a:gd name="connsiteX9" fmla="*/ 611155 w 4236098"/>
                <a:gd name="connsiteY9" fmla="*/ 853751 h 3923522"/>
                <a:gd name="connsiteX10" fmla="*/ 643812 w 4236098"/>
                <a:gd name="connsiteY10" fmla="*/ 606490 h 3923522"/>
                <a:gd name="connsiteX11" fmla="*/ 685800 w 4236098"/>
                <a:gd name="connsiteY11" fmla="*/ 419877 h 3923522"/>
                <a:gd name="connsiteX12" fmla="*/ 746449 w 4236098"/>
                <a:gd name="connsiteY12" fmla="*/ 205273 h 3923522"/>
                <a:gd name="connsiteX13" fmla="*/ 793102 w 4236098"/>
                <a:gd name="connsiteY13" fmla="*/ 102637 h 3923522"/>
                <a:gd name="connsiteX14" fmla="*/ 867747 w 4236098"/>
                <a:gd name="connsiteY14" fmla="*/ 27992 h 3923522"/>
                <a:gd name="connsiteX15" fmla="*/ 937726 w 4236098"/>
                <a:gd name="connsiteY15" fmla="*/ 0 h 3923522"/>
                <a:gd name="connsiteX16" fmla="*/ 993710 w 4236098"/>
                <a:gd name="connsiteY16" fmla="*/ 18661 h 3923522"/>
                <a:gd name="connsiteX17" fmla="*/ 1040363 w 4236098"/>
                <a:gd name="connsiteY17" fmla="*/ 102637 h 3923522"/>
                <a:gd name="connsiteX18" fmla="*/ 1091681 w 4236098"/>
                <a:gd name="connsiteY18" fmla="*/ 289249 h 3923522"/>
                <a:gd name="connsiteX19" fmla="*/ 1129004 w 4236098"/>
                <a:gd name="connsiteY19" fmla="*/ 485192 h 3923522"/>
                <a:gd name="connsiteX20" fmla="*/ 1180322 w 4236098"/>
                <a:gd name="connsiteY20" fmla="*/ 821094 h 3923522"/>
                <a:gd name="connsiteX21" fmla="*/ 1254967 w 4236098"/>
                <a:gd name="connsiteY21" fmla="*/ 1222310 h 3923522"/>
                <a:gd name="connsiteX22" fmla="*/ 1357604 w 4236098"/>
                <a:gd name="connsiteY22" fmla="*/ 1866122 h 3923522"/>
                <a:gd name="connsiteX23" fmla="*/ 1441579 w 4236098"/>
                <a:gd name="connsiteY23" fmla="*/ 2253343 h 3923522"/>
                <a:gd name="connsiteX24" fmla="*/ 1544216 w 4236098"/>
                <a:gd name="connsiteY24" fmla="*/ 2621902 h 3923522"/>
                <a:gd name="connsiteX25" fmla="*/ 1642188 w 4236098"/>
                <a:gd name="connsiteY25" fmla="*/ 2892490 h 3923522"/>
                <a:gd name="connsiteX26" fmla="*/ 1772816 w 4236098"/>
                <a:gd name="connsiteY26" fmla="*/ 3172408 h 3923522"/>
                <a:gd name="connsiteX27" fmla="*/ 1903445 w 4236098"/>
                <a:gd name="connsiteY27" fmla="*/ 3317033 h 3923522"/>
                <a:gd name="connsiteX28" fmla="*/ 2038739 w 4236098"/>
                <a:gd name="connsiteY28" fmla="*/ 3442996 h 3923522"/>
                <a:gd name="connsiteX29" fmla="*/ 2192694 w 4236098"/>
                <a:gd name="connsiteY29" fmla="*/ 3540967 h 3923522"/>
                <a:gd name="connsiteX30" fmla="*/ 2374641 w 4236098"/>
                <a:gd name="connsiteY30" fmla="*/ 3634273 h 3923522"/>
                <a:gd name="connsiteX31" fmla="*/ 2589245 w 4236098"/>
                <a:gd name="connsiteY31" fmla="*/ 3718249 h 3923522"/>
                <a:gd name="connsiteX32" fmla="*/ 2817845 w 4236098"/>
                <a:gd name="connsiteY32" fmla="*/ 3769567 h 3923522"/>
                <a:gd name="connsiteX33" fmla="*/ 3041779 w 4236098"/>
                <a:gd name="connsiteY33" fmla="*/ 3806890 h 3923522"/>
                <a:gd name="connsiteX34" fmla="*/ 3293706 w 4236098"/>
                <a:gd name="connsiteY34" fmla="*/ 3830216 h 3923522"/>
                <a:gd name="connsiteX35" fmla="*/ 3564294 w 4236098"/>
                <a:gd name="connsiteY35" fmla="*/ 3858208 h 3923522"/>
                <a:gd name="connsiteX36" fmla="*/ 3825551 w 4236098"/>
                <a:gd name="connsiteY36" fmla="*/ 3881535 h 3923522"/>
                <a:gd name="connsiteX37" fmla="*/ 4044820 w 4236098"/>
                <a:gd name="connsiteY37" fmla="*/ 3900196 h 3923522"/>
                <a:gd name="connsiteX38" fmla="*/ 4236098 w 4236098"/>
                <a:gd name="connsiteY38" fmla="*/ 3909526 h 392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236098" h="3923522">
                  <a:moveTo>
                    <a:pt x="0" y="3923522"/>
                  </a:moveTo>
                  <a:lnTo>
                    <a:pt x="93306" y="3876869"/>
                  </a:lnTo>
                  <a:lnTo>
                    <a:pt x="139959" y="3797559"/>
                  </a:lnTo>
                  <a:lnTo>
                    <a:pt x="191277" y="3643604"/>
                  </a:lnTo>
                  <a:lnTo>
                    <a:pt x="270588" y="3349690"/>
                  </a:lnTo>
                  <a:lnTo>
                    <a:pt x="307910" y="3027784"/>
                  </a:lnTo>
                  <a:lnTo>
                    <a:pt x="391886" y="2519265"/>
                  </a:lnTo>
                  <a:lnTo>
                    <a:pt x="499188" y="1660849"/>
                  </a:lnTo>
                  <a:lnTo>
                    <a:pt x="564502" y="1226975"/>
                  </a:lnTo>
                  <a:lnTo>
                    <a:pt x="611155" y="853751"/>
                  </a:lnTo>
                  <a:lnTo>
                    <a:pt x="643812" y="606490"/>
                  </a:lnTo>
                  <a:lnTo>
                    <a:pt x="685800" y="419877"/>
                  </a:lnTo>
                  <a:lnTo>
                    <a:pt x="746449" y="205273"/>
                  </a:lnTo>
                  <a:lnTo>
                    <a:pt x="793102" y="102637"/>
                  </a:lnTo>
                  <a:lnTo>
                    <a:pt x="867747" y="27992"/>
                  </a:lnTo>
                  <a:lnTo>
                    <a:pt x="937726" y="0"/>
                  </a:lnTo>
                  <a:lnTo>
                    <a:pt x="993710" y="18661"/>
                  </a:lnTo>
                  <a:lnTo>
                    <a:pt x="1040363" y="102637"/>
                  </a:lnTo>
                  <a:lnTo>
                    <a:pt x="1091681" y="289249"/>
                  </a:lnTo>
                  <a:lnTo>
                    <a:pt x="1129004" y="485192"/>
                  </a:lnTo>
                  <a:lnTo>
                    <a:pt x="1180322" y="821094"/>
                  </a:lnTo>
                  <a:lnTo>
                    <a:pt x="1254967" y="1222310"/>
                  </a:lnTo>
                  <a:lnTo>
                    <a:pt x="1357604" y="1866122"/>
                  </a:lnTo>
                  <a:lnTo>
                    <a:pt x="1441579" y="2253343"/>
                  </a:lnTo>
                  <a:lnTo>
                    <a:pt x="1544216" y="2621902"/>
                  </a:lnTo>
                  <a:lnTo>
                    <a:pt x="1642188" y="2892490"/>
                  </a:lnTo>
                  <a:lnTo>
                    <a:pt x="1772816" y="3172408"/>
                  </a:lnTo>
                  <a:lnTo>
                    <a:pt x="1903445" y="3317033"/>
                  </a:lnTo>
                  <a:lnTo>
                    <a:pt x="2038739" y="3442996"/>
                  </a:lnTo>
                  <a:lnTo>
                    <a:pt x="2192694" y="3540967"/>
                  </a:lnTo>
                  <a:lnTo>
                    <a:pt x="2374641" y="3634273"/>
                  </a:lnTo>
                  <a:lnTo>
                    <a:pt x="2589245" y="3718249"/>
                  </a:lnTo>
                  <a:lnTo>
                    <a:pt x="2817845" y="3769567"/>
                  </a:lnTo>
                  <a:lnTo>
                    <a:pt x="3041779" y="3806890"/>
                  </a:lnTo>
                  <a:lnTo>
                    <a:pt x="3293706" y="3830216"/>
                  </a:lnTo>
                  <a:lnTo>
                    <a:pt x="3564294" y="3858208"/>
                  </a:lnTo>
                  <a:lnTo>
                    <a:pt x="3825551" y="3881535"/>
                  </a:lnTo>
                  <a:lnTo>
                    <a:pt x="4044820" y="3900196"/>
                  </a:lnTo>
                  <a:lnTo>
                    <a:pt x="4236098" y="3909526"/>
                  </a:lnTo>
                </a:path>
              </a:pathLst>
            </a:custGeom>
            <a:solidFill>
              <a:schemeClr val="bg1">
                <a:lumMod val="6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9" name="AutoShape 32">
              <a:extLst>
                <a:ext uri="{FF2B5EF4-FFF2-40B4-BE49-F238E27FC236}">
                  <a16:creationId xmlns:a16="http://schemas.microsoft.com/office/drawing/2014/main" id="{FCB99B74-5237-824E-8ACF-2453676960C3}"/>
                </a:ext>
              </a:extLst>
            </p:cNvPr>
            <p:cNvSpPr>
              <a:spLocks/>
            </p:cNvSpPr>
            <p:nvPr/>
          </p:nvSpPr>
          <p:spPr bwMode="auto">
            <a:xfrm>
              <a:off x="9294140" y="5949329"/>
              <a:ext cx="1373861" cy="34339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599" y="0"/>
                  </a:lnTo>
                  <a:lnTo>
                    <a:pt x="21599"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prstClr val="black"/>
                  </a:solidFill>
                  <a:cs typeface="Helvetica Light" charset="0"/>
                  <a:sym typeface="Helvetica Light" charset="0"/>
                </a:rPr>
                <a:t>ILL 57 MW</a:t>
              </a:r>
              <a:endParaRPr lang="en-US" sz="1796" dirty="0">
                <a:solidFill>
                  <a:prstClr val="black"/>
                </a:solidFill>
                <a:cs typeface="Helvetica" charset="0"/>
              </a:endParaRPr>
            </a:p>
          </p:txBody>
        </p:sp>
        <p:sp>
          <p:nvSpPr>
            <p:cNvPr id="50" name="AutoShape 34">
              <a:extLst>
                <a:ext uri="{FF2B5EF4-FFF2-40B4-BE49-F238E27FC236}">
                  <a16:creationId xmlns:a16="http://schemas.microsoft.com/office/drawing/2014/main" id="{48EA0F4E-F0DD-3845-96E8-48536E3C2D9F}"/>
                </a:ext>
              </a:extLst>
            </p:cNvPr>
            <p:cNvSpPr>
              <a:spLocks/>
            </p:cNvSpPr>
            <p:nvPr/>
          </p:nvSpPr>
          <p:spPr bwMode="auto">
            <a:xfrm>
              <a:off x="3500529" y="1380087"/>
              <a:ext cx="2426743" cy="619488"/>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defTabSz="590030">
                <a:defRPr/>
              </a:pPr>
              <a:r>
                <a:rPr lang="en-US" sz="1796" dirty="0">
                  <a:solidFill>
                    <a:srgbClr val="0094CA"/>
                  </a:solidFill>
                  <a:cs typeface="Helvetica Light" charset="0"/>
                  <a:sym typeface="Helvetica Light" charset="0"/>
                </a:rPr>
                <a:t>ESS 2016 design 5 MW</a:t>
              </a:r>
            </a:p>
          </p:txBody>
        </p:sp>
        <p:sp>
          <p:nvSpPr>
            <p:cNvPr id="51" name="AutoShape 34">
              <a:extLst>
                <a:ext uri="{FF2B5EF4-FFF2-40B4-BE49-F238E27FC236}">
                  <a16:creationId xmlns:a16="http://schemas.microsoft.com/office/drawing/2014/main" id="{0612ADB3-130D-1C4B-B39E-921979F38864}"/>
                </a:ext>
              </a:extLst>
            </p:cNvPr>
            <p:cNvSpPr>
              <a:spLocks/>
            </p:cNvSpPr>
            <p:nvPr/>
          </p:nvSpPr>
          <p:spPr bwMode="auto">
            <a:xfrm>
              <a:off x="3185866" y="4336181"/>
              <a:ext cx="2274941" cy="5415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defTabSz="590030">
                <a:defRPr/>
              </a:pPr>
              <a:r>
                <a:rPr lang="en-US" sz="1796" dirty="0">
                  <a:solidFill>
                    <a:srgbClr val="0094CA"/>
                  </a:solidFill>
                  <a:cs typeface="Helvetica Light" charset="0"/>
                  <a:sym typeface="Helvetica Light" charset="0"/>
                </a:rPr>
                <a:t>ESS 2013 design (TDR)</a:t>
              </a:r>
            </a:p>
            <a:p>
              <a:pPr defTabSz="590030">
                <a:defRPr/>
              </a:pPr>
              <a:r>
                <a:rPr lang="en-US" sz="1796" dirty="0">
                  <a:solidFill>
                    <a:srgbClr val="0094CA"/>
                  </a:solidFill>
                  <a:cs typeface="Helvetica Light" charset="0"/>
                  <a:sym typeface="Helvetica Light" charset="0"/>
                </a:rPr>
                <a:t>2 MW</a:t>
              </a:r>
            </a:p>
          </p:txBody>
        </p:sp>
        <p:sp>
          <p:nvSpPr>
            <p:cNvPr id="52" name="Freeform 51">
              <a:extLst>
                <a:ext uri="{FF2B5EF4-FFF2-40B4-BE49-F238E27FC236}">
                  <a16:creationId xmlns:a16="http://schemas.microsoft.com/office/drawing/2014/main" id="{CB23AB3A-5D85-1540-9823-D15AA65DABAE}"/>
                </a:ext>
              </a:extLst>
            </p:cNvPr>
            <p:cNvSpPr/>
            <p:nvPr/>
          </p:nvSpPr>
          <p:spPr>
            <a:xfrm>
              <a:off x="3287060" y="6267450"/>
              <a:ext cx="1346400" cy="93600"/>
            </a:xfrm>
            <a:custGeom>
              <a:avLst/>
              <a:gdLst>
                <a:gd name="connsiteX0" fmla="*/ 0 w 4103274"/>
                <a:gd name="connsiteY0" fmla="*/ 4333795 h 4333795"/>
                <a:gd name="connsiteX1" fmla="*/ 38420 w 4103274"/>
                <a:gd name="connsiteY1" fmla="*/ 3972645 h 4333795"/>
                <a:gd name="connsiteX2" fmla="*/ 69156 w 4103274"/>
                <a:gd name="connsiteY2" fmla="*/ 3480867 h 4333795"/>
                <a:gd name="connsiteX3" fmla="*/ 115260 w 4103274"/>
                <a:gd name="connsiteY3" fmla="*/ 2781620 h 4333795"/>
                <a:gd name="connsiteX4" fmla="*/ 145996 w 4103274"/>
                <a:gd name="connsiteY4" fmla="*/ 2067005 h 4333795"/>
                <a:gd name="connsiteX5" fmla="*/ 176733 w 4103274"/>
                <a:gd name="connsiteY5" fmla="*/ 1360074 h 4333795"/>
                <a:gd name="connsiteX6" fmla="*/ 215153 w 4103274"/>
                <a:gd name="connsiteY6" fmla="*/ 868296 h 4333795"/>
                <a:gd name="connsiteX7" fmla="*/ 253573 w 4103274"/>
                <a:gd name="connsiteY7" fmla="*/ 399570 h 4333795"/>
                <a:gd name="connsiteX8" fmla="*/ 284309 w 4103274"/>
                <a:gd name="connsiteY8" fmla="*/ 245889 h 4333795"/>
                <a:gd name="connsiteX9" fmla="*/ 307361 w 4103274"/>
                <a:gd name="connsiteY9" fmla="*/ 84524 h 4333795"/>
                <a:gd name="connsiteX10" fmla="*/ 353465 w 4103274"/>
                <a:gd name="connsiteY10" fmla="*/ 0 h 4333795"/>
                <a:gd name="connsiteX11" fmla="*/ 353465 w 4103274"/>
                <a:gd name="connsiteY11" fmla="*/ 0 h 4333795"/>
                <a:gd name="connsiteX12" fmla="*/ 353465 w 4103274"/>
                <a:gd name="connsiteY12" fmla="*/ 0 h 4333795"/>
                <a:gd name="connsiteX13" fmla="*/ 445674 w 4103274"/>
                <a:gd name="connsiteY13" fmla="*/ 38420 h 4333795"/>
                <a:gd name="connsiteX14" fmla="*/ 476410 w 4103274"/>
                <a:gd name="connsiteY14" fmla="*/ 153681 h 4333795"/>
                <a:gd name="connsiteX15" fmla="*/ 514830 w 4103274"/>
                <a:gd name="connsiteY15" fmla="*/ 330413 h 4333795"/>
                <a:gd name="connsiteX16" fmla="*/ 530198 w 4103274"/>
                <a:gd name="connsiteY16" fmla="*/ 507146 h 4333795"/>
                <a:gd name="connsiteX17" fmla="*/ 568618 w 4103274"/>
                <a:gd name="connsiteY17" fmla="*/ 783771 h 4333795"/>
                <a:gd name="connsiteX18" fmla="*/ 630091 w 4103274"/>
                <a:gd name="connsiteY18" fmla="*/ 1360074 h 4333795"/>
                <a:gd name="connsiteX19" fmla="*/ 676195 w 4103274"/>
                <a:gd name="connsiteY19" fmla="*/ 1759644 h 4333795"/>
                <a:gd name="connsiteX20" fmla="*/ 729983 w 4103274"/>
                <a:gd name="connsiteY20" fmla="*/ 2120793 h 4333795"/>
                <a:gd name="connsiteX21" fmla="*/ 822191 w 4103274"/>
                <a:gd name="connsiteY21" fmla="*/ 2566467 h 4333795"/>
                <a:gd name="connsiteX22" fmla="*/ 929768 w 4103274"/>
                <a:gd name="connsiteY22" fmla="*/ 2889197 h 4333795"/>
                <a:gd name="connsiteX23" fmla="*/ 1091133 w 4103274"/>
                <a:gd name="connsiteY23" fmla="*/ 3196558 h 4333795"/>
                <a:gd name="connsiteX24" fmla="*/ 1298601 w 4103274"/>
                <a:gd name="connsiteY24" fmla="*/ 3496235 h 4333795"/>
                <a:gd name="connsiteX25" fmla="*/ 1521438 w 4103274"/>
                <a:gd name="connsiteY25" fmla="*/ 3696020 h 4333795"/>
                <a:gd name="connsiteX26" fmla="*/ 1751959 w 4103274"/>
                <a:gd name="connsiteY26" fmla="*/ 3857385 h 4333795"/>
                <a:gd name="connsiteX27" fmla="*/ 1974796 w 4103274"/>
                <a:gd name="connsiteY27" fmla="*/ 3972645 h 4333795"/>
                <a:gd name="connsiteX28" fmla="*/ 2282158 w 4103274"/>
                <a:gd name="connsiteY28" fmla="*/ 4072538 h 4333795"/>
                <a:gd name="connsiteX29" fmla="*/ 2597203 w 4103274"/>
                <a:gd name="connsiteY29" fmla="*/ 4141694 h 4333795"/>
                <a:gd name="connsiteX30" fmla="*/ 2950669 w 4103274"/>
                <a:gd name="connsiteY30" fmla="*/ 4203166 h 4333795"/>
                <a:gd name="connsiteX31" fmla="*/ 3357923 w 4103274"/>
                <a:gd name="connsiteY31" fmla="*/ 4256955 h 4333795"/>
                <a:gd name="connsiteX32" fmla="*/ 3657600 w 4103274"/>
                <a:gd name="connsiteY32" fmla="*/ 4287691 h 4333795"/>
                <a:gd name="connsiteX33" fmla="*/ 4103274 w 4103274"/>
                <a:gd name="connsiteY33" fmla="*/ 4318427 h 4333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103274" h="4333795">
                  <a:moveTo>
                    <a:pt x="0" y="4333795"/>
                  </a:moveTo>
                  <a:lnTo>
                    <a:pt x="38420" y="3972645"/>
                  </a:lnTo>
                  <a:lnTo>
                    <a:pt x="69156" y="3480867"/>
                  </a:lnTo>
                  <a:lnTo>
                    <a:pt x="115260" y="2781620"/>
                  </a:lnTo>
                  <a:lnTo>
                    <a:pt x="145996" y="2067005"/>
                  </a:lnTo>
                  <a:lnTo>
                    <a:pt x="176733" y="1360074"/>
                  </a:lnTo>
                  <a:lnTo>
                    <a:pt x="215153" y="868296"/>
                  </a:lnTo>
                  <a:lnTo>
                    <a:pt x="253573" y="399570"/>
                  </a:lnTo>
                  <a:lnTo>
                    <a:pt x="284309" y="245889"/>
                  </a:lnTo>
                  <a:lnTo>
                    <a:pt x="307361" y="84524"/>
                  </a:lnTo>
                  <a:lnTo>
                    <a:pt x="353465" y="0"/>
                  </a:lnTo>
                  <a:lnTo>
                    <a:pt x="353465" y="0"/>
                  </a:lnTo>
                  <a:lnTo>
                    <a:pt x="353465" y="0"/>
                  </a:lnTo>
                  <a:lnTo>
                    <a:pt x="445674" y="38420"/>
                  </a:lnTo>
                  <a:lnTo>
                    <a:pt x="476410" y="153681"/>
                  </a:lnTo>
                  <a:lnTo>
                    <a:pt x="514830" y="330413"/>
                  </a:lnTo>
                  <a:lnTo>
                    <a:pt x="530198" y="507146"/>
                  </a:lnTo>
                  <a:lnTo>
                    <a:pt x="568618" y="783771"/>
                  </a:lnTo>
                  <a:lnTo>
                    <a:pt x="630091" y="1360074"/>
                  </a:lnTo>
                  <a:lnTo>
                    <a:pt x="676195" y="1759644"/>
                  </a:lnTo>
                  <a:lnTo>
                    <a:pt x="729983" y="2120793"/>
                  </a:lnTo>
                  <a:lnTo>
                    <a:pt x="822191" y="2566467"/>
                  </a:lnTo>
                  <a:lnTo>
                    <a:pt x="929768" y="2889197"/>
                  </a:lnTo>
                  <a:lnTo>
                    <a:pt x="1091133" y="3196558"/>
                  </a:lnTo>
                  <a:lnTo>
                    <a:pt x="1298601" y="3496235"/>
                  </a:lnTo>
                  <a:lnTo>
                    <a:pt x="1521438" y="3696020"/>
                  </a:lnTo>
                  <a:lnTo>
                    <a:pt x="1751959" y="3857385"/>
                  </a:lnTo>
                  <a:lnTo>
                    <a:pt x="1974796" y="3972645"/>
                  </a:lnTo>
                  <a:lnTo>
                    <a:pt x="2282158" y="4072538"/>
                  </a:lnTo>
                  <a:lnTo>
                    <a:pt x="2597203" y="4141694"/>
                  </a:lnTo>
                  <a:lnTo>
                    <a:pt x="2950669" y="4203166"/>
                  </a:lnTo>
                  <a:lnTo>
                    <a:pt x="3357923" y="4256955"/>
                  </a:lnTo>
                  <a:lnTo>
                    <a:pt x="3657600" y="4287691"/>
                  </a:lnTo>
                  <a:lnTo>
                    <a:pt x="4103274" y="4318427"/>
                  </a:lnTo>
                </a:path>
              </a:pathLst>
            </a:cu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Freeform 52">
              <a:extLst>
                <a:ext uri="{FF2B5EF4-FFF2-40B4-BE49-F238E27FC236}">
                  <a16:creationId xmlns:a16="http://schemas.microsoft.com/office/drawing/2014/main" id="{4E055A4B-73BF-434F-A3B6-3F330076A972}"/>
                </a:ext>
              </a:extLst>
            </p:cNvPr>
            <p:cNvSpPr/>
            <p:nvPr/>
          </p:nvSpPr>
          <p:spPr>
            <a:xfrm>
              <a:off x="3313366" y="6329482"/>
              <a:ext cx="525600" cy="28800"/>
            </a:xfrm>
            <a:custGeom>
              <a:avLst/>
              <a:gdLst>
                <a:gd name="connsiteX0" fmla="*/ 0 w 4236098"/>
                <a:gd name="connsiteY0" fmla="*/ 3923522 h 3923522"/>
                <a:gd name="connsiteX1" fmla="*/ 93306 w 4236098"/>
                <a:gd name="connsiteY1" fmla="*/ 3876869 h 3923522"/>
                <a:gd name="connsiteX2" fmla="*/ 139959 w 4236098"/>
                <a:gd name="connsiteY2" fmla="*/ 3797559 h 3923522"/>
                <a:gd name="connsiteX3" fmla="*/ 191277 w 4236098"/>
                <a:gd name="connsiteY3" fmla="*/ 3643604 h 3923522"/>
                <a:gd name="connsiteX4" fmla="*/ 270588 w 4236098"/>
                <a:gd name="connsiteY4" fmla="*/ 3349690 h 3923522"/>
                <a:gd name="connsiteX5" fmla="*/ 307910 w 4236098"/>
                <a:gd name="connsiteY5" fmla="*/ 3027784 h 3923522"/>
                <a:gd name="connsiteX6" fmla="*/ 391886 w 4236098"/>
                <a:gd name="connsiteY6" fmla="*/ 2519265 h 3923522"/>
                <a:gd name="connsiteX7" fmla="*/ 499188 w 4236098"/>
                <a:gd name="connsiteY7" fmla="*/ 1660849 h 3923522"/>
                <a:gd name="connsiteX8" fmla="*/ 564502 w 4236098"/>
                <a:gd name="connsiteY8" fmla="*/ 1226975 h 3923522"/>
                <a:gd name="connsiteX9" fmla="*/ 611155 w 4236098"/>
                <a:gd name="connsiteY9" fmla="*/ 853751 h 3923522"/>
                <a:gd name="connsiteX10" fmla="*/ 643812 w 4236098"/>
                <a:gd name="connsiteY10" fmla="*/ 606490 h 3923522"/>
                <a:gd name="connsiteX11" fmla="*/ 685800 w 4236098"/>
                <a:gd name="connsiteY11" fmla="*/ 419877 h 3923522"/>
                <a:gd name="connsiteX12" fmla="*/ 746449 w 4236098"/>
                <a:gd name="connsiteY12" fmla="*/ 205273 h 3923522"/>
                <a:gd name="connsiteX13" fmla="*/ 793102 w 4236098"/>
                <a:gd name="connsiteY13" fmla="*/ 102637 h 3923522"/>
                <a:gd name="connsiteX14" fmla="*/ 867747 w 4236098"/>
                <a:gd name="connsiteY14" fmla="*/ 27992 h 3923522"/>
                <a:gd name="connsiteX15" fmla="*/ 937726 w 4236098"/>
                <a:gd name="connsiteY15" fmla="*/ 0 h 3923522"/>
                <a:gd name="connsiteX16" fmla="*/ 993710 w 4236098"/>
                <a:gd name="connsiteY16" fmla="*/ 18661 h 3923522"/>
                <a:gd name="connsiteX17" fmla="*/ 1040363 w 4236098"/>
                <a:gd name="connsiteY17" fmla="*/ 102637 h 3923522"/>
                <a:gd name="connsiteX18" fmla="*/ 1091681 w 4236098"/>
                <a:gd name="connsiteY18" fmla="*/ 289249 h 3923522"/>
                <a:gd name="connsiteX19" fmla="*/ 1129004 w 4236098"/>
                <a:gd name="connsiteY19" fmla="*/ 485192 h 3923522"/>
                <a:gd name="connsiteX20" fmla="*/ 1180322 w 4236098"/>
                <a:gd name="connsiteY20" fmla="*/ 821094 h 3923522"/>
                <a:gd name="connsiteX21" fmla="*/ 1254967 w 4236098"/>
                <a:gd name="connsiteY21" fmla="*/ 1222310 h 3923522"/>
                <a:gd name="connsiteX22" fmla="*/ 1357604 w 4236098"/>
                <a:gd name="connsiteY22" fmla="*/ 1866122 h 3923522"/>
                <a:gd name="connsiteX23" fmla="*/ 1441579 w 4236098"/>
                <a:gd name="connsiteY23" fmla="*/ 2253343 h 3923522"/>
                <a:gd name="connsiteX24" fmla="*/ 1544216 w 4236098"/>
                <a:gd name="connsiteY24" fmla="*/ 2621902 h 3923522"/>
                <a:gd name="connsiteX25" fmla="*/ 1642188 w 4236098"/>
                <a:gd name="connsiteY25" fmla="*/ 2892490 h 3923522"/>
                <a:gd name="connsiteX26" fmla="*/ 1772816 w 4236098"/>
                <a:gd name="connsiteY26" fmla="*/ 3172408 h 3923522"/>
                <a:gd name="connsiteX27" fmla="*/ 1903445 w 4236098"/>
                <a:gd name="connsiteY27" fmla="*/ 3317033 h 3923522"/>
                <a:gd name="connsiteX28" fmla="*/ 2038739 w 4236098"/>
                <a:gd name="connsiteY28" fmla="*/ 3442996 h 3923522"/>
                <a:gd name="connsiteX29" fmla="*/ 2192694 w 4236098"/>
                <a:gd name="connsiteY29" fmla="*/ 3540967 h 3923522"/>
                <a:gd name="connsiteX30" fmla="*/ 2374641 w 4236098"/>
                <a:gd name="connsiteY30" fmla="*/ 3634273 h 3923522"/>
                <a:gd name="connsiteX31" fmla="*/ 2589245 w 4236098"/>
                <a:gd name="connsiteY31" fmla="*/ 3718249 h 3923522"/>
                <a:gd name="connsiteX32" fmla="*/ 2817845 w 4236098"/>
                <a:gd name="connsiteY32" fmla="*/ 3769567 h 3923522"/>
                <a:gd name="connsiteX33" fmla="*/ 3041779 w 4236098"/>
                <a:gd name="connsiteY33" fmla="*/ 3806890 h 3923522"/>
                <a:gd name="connsiteX34" fmla="*/ 3293706 w 4236098"/>
                <a:gd name="connsiteY34" fmla="*/ 3830216 h 3923522"/>
                <a:gd name="connsiteX35" fmla="*/ 3564294 w 4236098"/>
                <a:gd name="connsiteY35" fmla="*/ 3858208 h 3923522"/>
                <a:gd name="connsiteX36" fmla="*/ 3825551 w 4236098"/>
                <a:gd name="connsiteY36" fmla="*/ 3881535 h 3923522"/>
                <a:gd name="connsiteX37" fmla="*/ 4044820 w 4236098"/>
                <a:gd name="connsiteY37" fmla="*/ 3900196 h 3923522"/>
                <a:gd name="connsiteX38" fmla="*/ 4236098 w 4236098"/>
                <a:gd name="connsiteY38" fmla="*/ 3909526 h 392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236098" h="3923522">
                  <a:moveTo>
                    <a:pt x="0" y="3923522"/>
                  </a:moveTo>
                  <a:lnTo>
                    <a:pt x="93306" y="3876869"/>
                  </a:lnTo>
                  <a:lnTo>
                    <a:pt x="139959" y="3797559"/>
                  </a:lnTo>
                  <a:lnTo>
                    <a:pt x="191277" y="3643604"/>
                  </a:lnTo>
                  <a:lnTo>
                    <a:pt x="270588" y="3349690"/>
                  </a:lnTo>
                  <a:lnTo>
                    <a:pt x="307910" y="3027784"/>
                  </a:lnTo>
                  <a:lnTo>
                    <a:pt x="391886" y="2519265"/>
                  </a:lnTo>
                  <a:lnTo>
                    <a:pt x="499188" y="1660849"/>
                  </a:lnTo>
                  <a:lnTo>
                    <a:pt x="564502" y="1226975"/>
                  </a:lnTo>
                  <a:lnTo>
                    <a:pt x="611155" y="853751"/>
                  </a:lnTo>
                  <a:lnTo>
                    <a:pt x="643812" y="606490"/>
                  </a:lnTo>
                  <a:lnTo>
                    <a:pt x="685800" y="419877"/>
                  </a:lnTo>
                  <a:lnTo>
                    <a:pt x="746449" y="205273"/>
                  </a:lnTo>
                  <a:lnTo>
                    <a:pt x="793102" y="102637"/>
                  </a:lnTo>
                  <a:lnTo>
                    <a:pt x="867747" y="27992"/>
                  </a:lnTo>
                  <a:lnTo>
                    <a:pt x="937726" y="0"/>
                  </a:lnTo>
                  <a:lnTo>
                    <a:pt x="993710" y="18661"/>
                  </a:lnTo>
                  <a:lnTo>
                    <a:pt x="1040363" y="102637"/>
                  </a:lnTo>
                  <a:lnTo>
                    <a:pt x="1091681" y="289249"/>
                  </a:lnTo>
                  <a:lnTo>
                    <a:pt x="1129004" y="485192"/>
                  </a:lnTo>
                  <a:lnTo>
                    <a:pt x="1180322" y="821094"/>
                  </a:lnTo>
                  <a:lnTo>
                    <a:pt x="1254967" y="1222310"/>
                  </a:lnTo>
                  <a:lnTo>
                    <a:pt x="1357604" y="1866122"/>
                  </a:lnTo>
                  <a:lnTo>
                    <a:pt x="1441579" y="2253343"/>
                  </a:lnTo>
                  <a:lnTo>
                    <a:pt x="1544216" y="2621902"/>
                  </a:lnTo>
                  <a:lnTo>
                    <a:pt x="1642188" y="2892490"/>
                  </a:lnTo>
                  <a:lnTo>
                    <a:pt x="1772816" y="3172408"/>
                  </a:lnTo>
                  <a:lnTo>
                    <a:pt x="1903445" y="3317033"/>
                  </a:lnTo>
                  <a:lnTo>
                    <a:pt x="2038739" y="3442996"/>
                  </a:lnTo>
                  <a:lnTo>
                    <a:pt x="2192694" y="3540967"/>
                  </a:lnTo>
                  <a:lnTo>
                    <a:pt x="2374641" y="3634273"/>
                  </a:lnTo>
                  <a:lnTo>
                    <a:pt x="2589245" y="3718249"/>
                  </a:lnTo>
                  <a:lnTo>
                    <a:pt x="2817845" y="3769567"/>
                  </a:lnTo>
                  <a:lnTo>
                    <a:pt x="3041779" y="3806890"/>
                  </a:lnTo>
                  <a:lnTo>
                    <a:pt x="3293706" y="3830216"/>
                  </a:lnTo>
                  <a:lnTo>
                    <a:pt x="3564294" y="3858208"/>
                  </a:lnTo>
                  <a:lnTo>
                    <a:pt x="3825551" y="3881535"/>
                  </a:lnTo>
                  <a:lnTo>
                    <a:pt x="4044820" y="3900196"/>
                  </a:lnTo>
                  <a:lnTo>
                    <a:pt x="4236098" y="3909526"/>
                  </a:lnTo>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Freeform 53">
              <a:extLst>
                <a:ext uri="{FF2B5EF4-FFF2-40B4-BE49-F238E27FC236}">
                  <a16:creationId xmlns:a16="http://schemas.microsoft.com/office/drawing/2014/main" id="{3B78FBB6-97D1-FD4D-91F6-AEC63B7B439E}"/>
                </a:ext>
              </a:extLst>
            </p:cNvPr>
            <p:cNvSpPr/>
            <p:nvPr/>
          </p:nvSpPr>
          <p:spPr>
            <a:xfrm>
              <a:off x="4034258" y="6305549"/>
              <a:ext cx="1346400" cy="50400"/>
            </a:xfrm>
            <a:custGeom>
              <a:avLst/>
              <a:gdLst>
                <a:gd name="connsiteX0" fmla="*/ 0 w 4103274"/>
                <a:gd name="connsiteY0" fmla="*/ 4333795 h 4333795"/>
                <a:gd name="connsiteX1" fmla="*/ 38420 w 4103274"/>
                <a:gd name="connsiteY1" fmla="*/ 3972645 h 4333795"/>
                <a:gd name="connsiteX2" fmla="*/ 69156 w 4103274"/>
                <a:gd name="connsiteY2" fmla="*/ 3480867 h 4333795"/>
                <a:gd name="connsiteX3" fmla="*/ 115260 w 4103274"/>
                <a:gd name="connsiteY3" fmla="*/ 2781620 h 4333795"/>
                <a:gd name="connsiteX4" fmla="*/ 145996 w 4103274"/>
                <a:gd name="connsiteY4" fmla="*/ 2067005 h 4333795"/>
                <a:gd name="connsiteX5" fmla="*/ 176733 w 4103274"/>
                <a:gd name="connsiteY5" fmla="*/ 1360074 h 4333795"/>
                <a:gd name="connsiteX6" fmla="*/ 215153 w 4103274"/>
                <a:gd name="connsiteY6" fmla="*/ 868296 h 4333795"/>
                <a:gd name="connsiteX7" fmla="*/ 253573 w 4103274"/>
                <a:gd name="connsiteY7" fmla="*/ 399570 h 4333795"/>
                <a:gd name="connsiteX8" fmla="*/ 284309 w 4103274"/>
                <a:gd name="connsiteY8" fmla="*/ 245889 h 4333795"/>
                <a:gd name="connsiteX9" fmla="*/ 307361 w 4103274"/>
                <a:gd name="connsiteY9" fmla="*/ 84524 h 4333795"/>
                <a:gd name="connsiteX10" fmla="*/ 353465 w 4103274"/>
                <a:gd name="connsiteY10" fmla="*/ 0 h 4333795"/>
                <a:gd name="connsiteX11" fmla="*/ 353465 w 4103274"/>
                <a:gd name="connsiteY11" fmla="*/ 0 h 4333795"/>
                <a:gd name="connsiteX12" fmla="*/ 353465 w 4103274"/>
                <a:gd name="connsiteY12" fmla="*/ 0 h 4333795"/>
                <a:gd name="connsiteX13" fmla="*/ 445674 w 4103274"/>
                <a:gd name="connsiteY13" fmla="*/ 38420 h 4333795"/>
                <a:gd name="connsiteX14" fmla="*/ 476410 w 4103274"/>
                <a:gd name="connsiteY14" fmla="*/ 153681 h 4333795"/>
                <a:gd name="connsiteX15" fmla="*/ 514830 w 4103274"/>
                <a:gd name="connsiteY15" fmla="*/ 330413 h 4333795"/>
                <a:gd name="connsiteX16" fmla="*/ 530198 w 4103274"/>
                <a:gd name="connsiteY16" fmla="*/ 507146 h 4333795"/>
                <a:gd name="connsiteX17" fmla="*/ 568618 w 4103274"/>
                <a:gd name="connsiteY17" fmla="*/ 783771 h 4333795"/>
                <a:gd name="connsiteX18" fmla="*/ 630091 w 4103274"/>
                <a:gd name="connsiteY18" fmla="*/ 1360074 h 4333795"/>
                <a:gd name="connsiteX19" fmla="*/ 676195 w 4103274"/>
                <a:gd name="connsiteY19" fmla="*/ 1759644 h 4333795"/>
                <a:gd name="connsiteX20" fmla="*/ 729983 w 4103274"/>
                <a:gd name="connsiteY20" fmla="*/ 2120793 h 4333795"/>
                <a:gd name="connsiteX21" fmla="*/ 822191 w 4103274"/>
                <a:gd name="connsiteY21" fmla="*/ 2566467 h 4333795"/>
                <a:gd name="connsiteX22" fmla="*/ 929768 w 4103274"/>
                <a:gd name="connsiteY22" fmla="*/ 2889197 h 4333795"/>
                <a:gd name="connsiteX23" fmla="*/ 1091133 w 4103274"/>
                <a:gd name="connsiteY23" fmla="*/ 3196558 h 4333795"/>
                <a:gd name="connsiteX24" fmla="*/ 1298601 w 4103274"/>
                <a:gd name="connsiteY24" fmla="*/ 3496235 h 4333795"/>
                <a:gd name="connsiteX25" fmla="*/ 1521438 w 4103274"/>
                <a:gd name="connsiteY25" fmla="*/ 3696020 h 4333795"/>
                <a:gd name="connsiteX26" fmla="*/ 1751959 w 4103274"/>
                <a:gd name="connsiteY26" fmla="*/ 3857385 h 4333795"/>
                <a:gd name="connsiteX27" fmla="*/ 1974796 w 4103274"/>
                <a:gd name="connsiteY27" fmla="*/ 3972645 h 4333795"/>
                <a:gd name="connsiteX28" fmla="*/ 2282158 w 4103274"/>
                <a:gd name="connsiteY28" fmla="*/ 4072538 h 4333795"/>
                <a:gd name="connsiteX29" fmla="*/ 2597203 w 4103274"/>
                <a:gd name="connsiteY29" fmla="*/ 4141694 h 4333795"/>
                <a:gd name="connsiteX30" fmla="*/ 2950669 w 4103274"/>
                <a:gd name="connsiteY30" fmla="*/ 4203166 h 4333795"/>
                <a:gd name="connsiteX31" fmla="*/ 3357923 w 4103274"/>
                <a:gd name="connsiteY31" fmla="*/ 4256955 h 4333795"/>
                <a:gd name="connsiteX32" fmla="*/ 3657600 w 4103274"/>
                <a:gd name="connsiteY32" fmla="*/ 4287691 h 4333795"/>
                <a:gd name="connsiteX33" fmla="*/ 4103274 w 4103274"/>
                <a:gd name="connsiteY33" fmla="*/ 4318427 h 4333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103274" h="4333795">
                  <a:moveTo>
                    <a:pt x="0" y="4333795"/>
                  </a:moveTo>
                  <a:lnTo>
                    <a:pt x="38420" y="3972645"/>
                  </a:lnTo>
                  <a:lnTo>
                    <a:pt x="69156" y="3480867"/>
                  </a:lnTo>
                  <a:lnTo>
                    <a:pt x="115260" y="2781620"/>
                  </a:lnTo>
                  <a:lnTo>
                    <a:pt x="145996" y="2067005"/>
                  </a:lnTo>
                  <a:lnTo>
                    <a:pt x="176733" y="1360074"/>
                  </a:lnTo>
                  <a:lnTo>
                    <a:pt x="215153" y="868296"/>
                  </a:lnTo>
                  <a:lnTo>
                    <a:pt x="253573" y="399570"/>
                  </a:lnTo>
                  <a:lnTo>
                    <a:pt x="284309" y="245889"/>
                  </a:lnTo>
                  <a:lnTo>
                    <a:pt x="307361" y="84524"/>
                  </a:lnTo>
                  <a:lnTo>
                    <a:pt x="353465" y="0"/>
                  </a:lnTo>
                  <a:lnTo>
                    <a:pt x="353465" y="0"/>
                  </a:lnTo>
                  <a:lnTo>
                    <a:pt x="353465" y="0"/>
                  </a:lnTo>
                  <a:lnTo>
                    <a:pt x="445674" y="38420"/>
                  </a:lnTo>
                  <a:lnTo>
                    <a:pt x="476410" y="153681"/>
                  </a:lnTo>
                  <a:lnTo>
                    <a:pt x="514830" y="330413"/>
                  </a:lnTo>
                  <a:lnTo>
                    <a:pt x="530198" y="507146"/>
                  </a:lnTo>
                  <a:lnTo>
                    <a:pt x="568618" y="783771"/>
                  </a:lnTo>
                  <a:lnTo>
                    <a:pt x="630091" y="1360074"/>
                  </a:lnTo>
                  <a:lnTo>
                    <a:pt x="676195" y="1759644"/>
                  </a:lnTo>
                  <a:lnTo>
                    <a:pt x="729983" y="2120793"/>
                  </a:lnTo>
                  <a:lnTo>
                    <a:pt x="822191" y="2566467"/>
                  </a:lnTo>
                  <a:lnTo>
                    <a:pt x="929768" y="2889197"/>
                  </a:lnTo>
                  <a:lnTo>
                    <a:pt x="1091133" y="3196558"/>
                  </a:lnTo>
                  <a:lnTo>
                    <a:pt x="1298601" y="3496235"/>
                  </a:lnTo>
                  <a:lnTo>
                    <a:pt x="1521438" y="3696020"/>
                  </a:lnTo>
                  <a:lnTo>
                    <a:pt x="1751959" y="3857385"/>
                  </a:lnTo>
                  <a:lnTo>
                    <a:pt x="1974796" y="3972645"/>
                  </a:lnTo>
                  <a:lnTo>
                    <a:pt x="2282158" y="4072538"/>
                  </a:lnTo>
                  <a:lnTo>
                    <a:pt x="2597203" y="4141694"/>
                  </a:lnTo>
                  <a:lnTo>
                    <a:pt x="2950669" y="4203166"/>
                  </a:lnTo>
                  <a:lnTo>
                    <a:pt x="3357923" y="4256955"/>
                  </a:lnTo>
                  <a:lnTo>
                    <a:pt x="3657600" y="4287691"/>
                  </a:lnTo>
                  <a:lnTo>
                    <a:pt x="4103274" y="4318427"/>
                  </a:lnTo>
                </a:path>
              </a:pathLst>
            </a:cu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Line 39">
              <a:extLst>
                <a:ext uri="{FF2B5EF4-FFF2-40B4-BE49-F238E27FC236}">
                  <a16:creationId xmlns:a16="http://schemas.microsoft.com/office/drawing/2014/main" id="{CB42DA2F-0495-BC44-A2A2-650A700D05C8}"/>
                </a:ext>
              </a:extLst>
            </p:cNvPr>
            <p:cNvSpPr>
              <a:spLocks noChangeShapeType="1"/>
            </p:cNvSpPr>
            <p:nvPr/>
          </p:nvSpPr>
          <p:spPr bwMode="auto">
            <a:xfrm>
              <a:off x="2856230" y="6359331"/>
              <a:ext cx="7224011" cy="1250"/>
            </a:xfrm>
            <a:prstGeom prst="line">
              <a:avLst/>
            </a:prstGeom>
            <a:noFill/>
            <a:ln w="38100" cap="flat" cmpd="sng">
              <a:solidFill>
                <a:srgbClr val="000000"/>
              </a:solidFill>
              <a:prstDash val="solid"/>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285396" indent="-230881" defTabSz="513070">
                <a:spcBef>
                  <a:spcPts val="1818"/>
                </a:spcBef>
                <a:buSzPct val="100000"/>
                <a:buFont typeface="Arial" charset="0"/>
                <a:buChar char="•"/>
                <a:defRPr/>
              </a:pPr>
              <a:endParaRPr lang="en-US" sz="1571">
                <a:solidFill>
                  <a:srgbClr val="006D8F"/>
                </a:solidFill>
                <a:cs typeface="Calibri" charset="0"/>
                <a:sym typeface="Calibri" charset="0"/>
              </a:endParaRPr>
            </a:p>
          </p:txBody>
        </p:sp>
        <p:sp>
          <p:nvSpPr>
            <p:cNvPr id="56" name="AutoShape 34">
              <a:extLst>
                <a:ext uri="{FF2B5EF4-FFF2-40B4-BE49-F238E27FC236}">
                  <a16:creationId xmlns:a16="http://schemas.microsoft.com/office/drawing/2014/main" id="{D355E238-6E84-B34E-98D7-44D28C516A48}"/>
                </a:ext>
              </a:extLst>
            </p:cNvPr>
            <p:cNvSpPr>
              <a:spLocks/>
            </p:cNvSpPr>
            <p:nvPr/>
          </p:nvSpPr>
          <p:spPr bwMode="auto">
            <a:xfrm>
              <a:off x="7738242" y="4925308"/>
              <a:ext cx="2076005" cy="5415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600"/>
                  </a:lnTo>
                  <a:lnTo>
                    <a:pt x="0" y="21600"/>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defTabSz="590030">
                <a:defRPr/>
              </a:pPr>
              <a:r>
                <a:rPr lang="en-US" sz="1571" dirty="0">
                  <a:solidFill>
                    <a:srgbClr val="FF0000"/>
                  </a:solidFill>
                  <a:cs typeface="Helvetica Light" charset="0"/>
                  <a:sym typeface="Helvetica Light" charset="0"/>
                </a:rPr>
                <a:t>ESS 2016 design</a:t>
              </a:r>
            </a:p>
            <a:p>
              <a:pPr defTabSz="590030">
                <a:defRPr/>
              </a:pPr>
              <a:r>
                <a:rPr lang="en-US" sz="1571" dirty="0">
                  <a:solidFill>
                    <a:srgbClr val="FF0000"/>
                  </a:solidFill>
                  <a:cs typeface="Helvetica Light" charset="0"/>
                  <a:sym typeface="Helvetica Light" charset="0"/>
                </a:rPr>
                <a:t>2 MW</a:t>
              </a:r>
            </a:p>
          </p:txBody>
        </p:sp>
      </p:grpSp>
      <p:pic>
        <p:nvPicPr>
          <p:cNvPr id="57" name="Content Placeholder 56" descr="Screen Shot 2016-06-19 at 15.27.09.png">
            <a:extLst>
              <a:ext uri="{FF2B5EF4-FFF2-40B4-BE49-F238E27FC236}">
                <a16:creationId xmlns:a16="http://schemas.microsoft.com/office/drawing/2014/main" id="{8955DAA2-EABC-264F-AF8C-F97134BBF06C}"/>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b="37682"/>
          <a:stretch/>
        </p:blipFill>
        <p:spPr>
          <a:xfrm>
            <a:off x="9382538" y="1613871"/>
            <a:ext cx="3877677" cy="2473168"/>
          </a:xfrm>
          <a:prstGeom prst="rect">
            <a:avLst/>
          </a:prstGeom>
        </p:spPr>
      </p:pic>
      <p:grpSp>
        <p:nvGrpSpPr>
          <p:cNvPr id="58" name="Group 57">
            <a:extLst>
              <a:ext uri="{FF2B5EF4-FFF2-40B4-BE49-F238E27FC236}">
                <a16:creationId xmlns:a16="http://schemas.microsoft.com/office/drawing/2014/main" id="{6E7DB94D-8774-7744-B5DB-92A99CC71710}"/>
              </a:ext>
            </a:extLst>
          </p:cNvPr>
          <p:cNvGrpSpPr>
            <a:grpSpLocks noChangeAspect="1"/>
          </p:cNvGrpSpPr>
          <p:nvPr/>
        </p:nvGrpSpPr>
        <p:grpSpPr>
          <a:xfrm>
            <a:off x="9317809" y="4536903"/>
            <a:ext cx="4111158" cy="2020628"/>
            <a:chOff x="4135959" y="4366661"/>
            <a:chExt cx="4995334" cy="2455336"/>
          </a:xfrm>
        </p:grpSpPr>
        <p:pic>
          <p:nvPicPr>
            <p:cNvPr id="59" name="Picture 58" descr="bf1.pdf">
              <a:extLst>
                <a:ext uri="{FF2B5EF4-FFF2-40B4-BE49-F238E27FC236}">
                  <a16:creationId xmlns:a16="http://schemas.microsoft.com/office/drawing/2014/main" id="{D66F4582-1C7B-F44A-8DC1-DEF027FC7554}"/>
                </a:ext>
              </a:extLst>
            </p:cNvPr>
            <p:cNvPicPr>
              <a:picLocks noChangeAspect="1"/>
            </p:cNvPicPr>
            <p:nvPr/>
          </p:nvPicPr>
          <p:blipFill rotWithShape="1">
            <a:blip r:embed="rId3">
              <a:extLst>
                <a:ext uri="{28A0092B-C50C-407E-A947-70E740481C1C}">
                  <a14:useLocalDpi xmlns:a14="http://schemas.microsoft.com/office/drawing/2010/main" val="0"/>
                </a:ext>
              </a:extLst>
            </a:blip>
            <a:srcRect l="37264" t="18435" r="37388" b="41719"/>
            <a:stretch/>
          </p:blipFill>
          <p:spPr>
            <a:xfrm rot="5400000">
              <a:off x="5405958" y="3096662"/>
              <a:ext cx="2455336" cy="4995334"/>
            </a:xfrm>
            <a:prstGeom prst="rect">
              <a:avLst/>
            </a:prstGeom>
          </p:spPr>
        </p:pic>
        <p:sp>
          <p:nvSpPr>
            <p:cNvPr id="60" name="TextBox 59">
              <a:extLst>
                <a:ext uri="{FF2B5EF4-FFF2-40B4-BE49-F238E27FC236}">
                  <a16:creationId xmlns:a16="http://schemas.microsoft.com/office/drawing/2014/main" id="{ACEF373A-51C7-014C-AF29-AAD9983636E1}"/>
                </a:ext>
              </a:extLst>
            </p:cNvPr>
            <p:cNvSpPr txBox="1"/>
            <p:nvPr/>
          </p:nvSpPr>
          <p:spPr>
            <a:xfrm>
              <a:off x="6231252" y="4809230"/>
              <a:ext cx="937264" cy="462432"/>
            </a:xfrm>
            <a:prstGeom prst="rect">
              <a:avLst/>
            </a:prstGeom>
            <a:noFill/>
          </p:spPr>
          <p:txBody>
            <a:bodyPr wrap="none" lIns="102554" tIns="51280" rIns="102554" bIns="51280" rtlCol="0">
              <a:spAutoFit/>
            </a:bodyPr>
            <a:lstStyle/>
            <a:p>
              <a:r>
                <a:rPr lang="en-US" dirty="0"/>
                <a:t>water</a:t>
              </a:r>
            </a:p>
          </p:txBody>
        </p:sp>
        <p:sp>
          <p:nvSpPr>
            <p:cNvPr id="61" name="TextBox 60">
              <a:extLst>
                <a:ext uri="{FF2B5EF4-FFF2-40B4-BE49-F238E27FC236}">
                  <a16:creationId xmlns:a16="http://schemas.microsoft.com/office/drawing/2014/main" id="{00A0EE8B-831E-CB4F-9C2A-645940E749F0}"/>
                </a:ext>
              </a:extLst>
            </p:cNvPr>
            <p:cNvSpPr txBox="1"/>
            <p:nvPr/>
          </p:nvSpPr>
          <p:spPr>
            <a:xfrm>
              <a:off x="6230855" y="5360282"/>
              <a:ext cx="1211898" cy="462432"/>
            </a:xfrm>
            <a:prstGeom prst="rect">
              <a:avLst/>
            </a:prstGeom>
            <a:noFill/>
          </p:spPr>
          <p:txBody>
            <a:bodyPr wrap="none" lIns="102554" tIns="51280" rIns="102554" bIns="51280" rtlCol="0">
              <a:spAutoFit/>
            </a:bodyPr>
            <a:lstStyle/>
            <a:p>
              <a:r>
                <a:rPr lang="en-US" dirty="0">
                  <a:solidFill>
                    <a:srgbClr val="FFFFFF"/>
                  </a:solidFill>
                </a:rPr>
                <a:t>para-H</a:t>
              </a:r>
              <a:r>
                <a:rPr lang="en-US" baseline="-25000" dirty="0">
                  <a:solidFill>
                    <a:srgbClr val="FFFFFF"/>
                  </a:solidFill>
                </a:rPr>
                <a:t>2</a:t>
              </a:r>
            </a:p>
          </p:txBody>
        </p:sp>
        <p:sp>
          <p:nvSpPr>
            <p:cNvPr id="62" name="Multiply 61">
              <a:extLst>
                <a:ext uri="{FF2B5EF4-FFF2-40B4-BE49-F238E27FC236}">
                  <a16:creationId xmlns:a16="http://schemas.microsoft.com/office/drawing/2014/main" id="{894CC696-FBFF-5248-A9CB-9E043BAEFE64}"/>
                </a:ext>
              </a:extLst>
            </p:cNvPr>
            <p:cNvSpPr>
              <a:spLocks noChangeAspect="1"/>
            </p:cNvSpPr>
            <p:nvPr/>
          </p:nvSpPr>
          <p:spPr>
            <a:xfrm>
              <a:off x="5938146" y="4646669"/>
              <a:ext cx="254000" cy="241905"/>
            </a:xfrm>
            <a:prstGeom prst="mathMultiply">
              <a:avLst/>
            </a:prstGeom>
            <a:solidFill>
              <a:srgbClr val="FF0000"/>
            </a:solidFill>
            <a:effectLst/>
          </p:spPr>
          <p:style>
            <a:lnRef idx="1">
              <a:schemeClr val="accent1"/>
            </a:lnRef>
            <a:fillRef idx="3">
              <a:schemeClr val="accent1"/>
            </a:fillRef>
            <a:effectRef idx="2">
              <a:schemeClr val="accent1"/>
            </a:effectRef>
            <a:fontRef idx="minor">
              <a:schemeClr val="lt1"/>
            </a:fontRef>
          </p:style>
          <p:txBody>
            <a:bodyPr lIns="102554" tIns="51280" rIns="102554" bIns="51280" spcCol="0" rtlCol="0" anchor="ctr"/>
            <a:lstStyle/>
            <a:p>
              <a:pPr algn="ctr"/>
              <a:endParaRPr lang="en-US"/>
            </a:p>
          </p:txBody>
        </p:sp>
        <p:sp>
          <p:nvSpPr>
            <p:cNvPr id="63" name="Multiply 62">
              <a:extLst>
                <a:ext uri="{FF2B5EF4-FFF2-40B4-BE49-F238E27FC236}">
                  <a16:creationId xmlns:a16="http://schemas.microsoft.com/office/drawing/2014/main" id="{860A7FB5-B30E-C841-A509-A898FD007212}"/>
                </a:ext>
              </a:extLst>
            </p:cNvPr>
            <p:cNvSpPr>
              <a:spLocks noChangeAspect="1"/>
            </p:cNvSpPr>
            <p:nvPr/>
          </p:nvSpPr>
          <p:spPr>
            <a:xfrm>
              <a:off x="6997689" y="4666022"/>
              <a:ext cx="254000" cy="241905"/>
            </a:xfrm>
            <a:prstGeom prst="mathMultiply">
              <a:avLst/>
            </a:prstGeom>
            <a:solidFill>
              <a:srgbClr val="FF0000"/>
            </a:solidFill>
            <a:effectLst/>
          </p:spPr>
          <p:style>
            <a:lnRef idx="1">
              <a:schemeClr val="accent1"/>
            </a:lnRef>
            <a:fillRef idx="3">
              <a:schemeClr val="accent1"/>
            </a:fillRef>
            <a:effectRef idx="2">
              <a:schemeClr val="accent1"/>
            </a:effectRef>
            <a:fontRef idx="minor">
              <a:schemeClr val="lt1"/>
            </a:fontRef>
          </p:style>
          <p:txBody>
            <a:bodyPr lIns="102554" tIns="51280" rIns="102554" bIns="51280" spcCol="0" rtlCol="0" anchor="ctr"/>
            <a:lstStyle/>
            <a:p>
              <a:pPr algn="ctr"/>
              <a:endParaRPr lang="en-US"/>
            </a:p>
          </p:txBody>
        </p:sp>
      </p:grpSp>
      <p:sp>
        <p:nvSpPr>
          <p:cNvPr id="64" name="AutoShape 9">
            <a:extLst>
              <a:ext uri="{FF2B5EF4-FFF2-40B4-BE49-F238E27FC236}">
                <a16:creationId xmlns:a16="http://schemas.microsoft.com/office/drawing/2014/main" id="{E7DD7985-C2CF-9B4C-85B6-84E8E246EFAE}"/>
              </a:ext>
            </a:extLst>
          </p:cNvPr>
          <p:cNvSpPr>
            <a:spLocks/>
          </p:cNvSpPr>
          <p:nvPr/>
        </p:nvSpPr>
        <p:spPr bwMode="auto">
          <a:xfrm>
            <a:off x="8267154" y="7171230"/>
            <a:ext cx="2062307" cy="4551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0"/>
                </a:moveTo>
                <a:lnTo>
                  <a:pt x="21600" y="0"/>
                </a:lnTo>
                <a:lnTo>
                  <a:pt x="21600" y="21599"/>
                </a:lnTo>
                <a:lnTo>
                  <a:pt x="0" y="21599"/>
                </a:lnTo>
                <a:close/>
              </a:path>
            </a:pathLst>
          </a:cu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algn="ctr" defTabSz="590030">
              <a:defRPr/>
            </a:pPr>
            <a:r>
              <a:rPr lang="en-US" sz="1796" dirty="0">
                <a:solidFill>
                  <a:prstClr val="black"/>
                </a:solidFill>
                <a:cs typeface="Helvetica Light" charset="0"/>
                <a:sym typeface="Helvetica Light" charset="0"/>
              </a:rPr>
              <a:t>time (</a:t>
            </a:r>
            <a:r>
              <a:rPr lang="en-US" sz="1796" dirty="0" err="1">
                <a:solidFill>
                  <a:prstClr val="black"/>
                </a:solidFill>
                <a:cs typeface="Helvetica Light" charset="0"/>
                <a:sym typeface="Helvetica Light" charset="0"/>
              </a:rPr>
              <a:t>ms</a:t>
            </a:r>
            <a:r>
              <a:rPr lang="en-US" sz="1796" dirty="0">
                <a:solidFill>
                  <a:prstClr val="black"/>
                </a:solidFill>
                <a:cs typeface="Helvetica Light" charset="0"/>
                <a:sym typeface="Helvetica Light" charset="0"/>
              </a:rPr>
              <a:t>)</a:t>
            </a:r>
            <a:endParaRPr lang="en-US" sz="1796" dirty="0">
              <a:solidFill>
                <a:prstClr val="black"/>
              </a:solidFill>
              <a:cs typeface="Helvetica" charset="0"/>
            </a:endParaRPr>
          </a:p>
        </p:txBody>
      </p:sp>
    </p:spTree>
    <p:extLst>
      <p:ext uri="{BB962C8B-B14F-4D97-AF65-F5344CB8AC3E}">
        <p14:creationId xmlns:p14="http://schemas.microsoft.com/office/powerpoint/2010/main" val="94602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TextBox 2"/>
          <p:cNvSpPr txBox="1">
            <a:spLocks noChangeArrowheads="1"/>
          </p:cNvSpPr>
          <p:nvPr/>
        </p:nvSpPr>
        <p:spPr bwMode="auto">
          <a:xfrm>
            <a:off x="2094577" y="6095109"/>
            <a:ext cx="1396536" cy="29963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fr-FR" sz="1347">
                <a:solidFill>
                  <a:schemeClr val="bg2"/>
                </a:solidFill>
                <a:ea typeface="MS PGothic" panose="020B0600070205080204" pitchFamily="34" charset="-128"/>
              </a:rPr>
              <a:t>Daily Telegraph</a:t>
            </a:r>
          </a:p>
        </p:txBody>
      </p:sp>
      <p:pic>
        <p:nvPicPr>
          <p:cNvPr id="12" name="Image 6"/>
          <p:cNvPicPr>
            <a:picLocks noChangeAspect="1"/>
          </p:cNvPicPr>
          <p:nvPr/>
        </p:nvPicPr>
        <p:blipFill>
          <a:blip r:embed="rId3"/>
          <a:stretch>
            <a:fillRect/>
          </a:stretch>
        </p:blipFill>
        <p:spPr bwMode="auto">
          <a:xfrm>
            <a:off x="5354344" y="4318547"/>
            <a:ext cx="2548509" cy="2181295"/>
          </a:xfrm>
          <a:prstGeom prst="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3" name="Image 5"/>
          <p:cNvPicPr>
            <a:picLocks noChangeAspect="1"/>
          </p:cNvPicPr>
          <p:nvPr/>
        </p:nvPicPr>
        <p:blipFill>
          <a:blip r:embed="rId4"/>
          <a:stretch>
            <a:fillRect/>
          </a:stretch>
        </p:blipFill>
        <p:spPr bwMode="auto">
          <a:xfrm>
            <a:off x="7558004" y="3904976"/>
            <a:ext cx="2317767" cy="2283919"/>
          </a:xfrm>
          <a:prstGeom prst="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72" name="Picture 4"/>
          <p:cNvPicPr>
            <a:picLocks noChangeAspect="1"/>
          </p:cNvPicPr>
          <p:nvPr/>
        </p:nvPicPr>
        <p:blipFill>
          <a:blip r:embed="rId5"/>
          <a:srcRect/>
          <a:stretch>
            <a:fillRect/>
          </a:stretch>
        </p:blipFill>
        <p:spPr bwMode="auto">
          <a:xfrm>
            <a:off x="3489514" y="5046935"/>
            <a:ext cx="1846951" cy="1303046"/>
          </a:xfrm>
          <a:prstGeom prst="round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74" name="Picture 6"/>
          <p:cNvPicPr>
            <a:picLocks noChangeAspect="1"/>
          </p:cNvPicPr>
          <p:nvPr/>
        </p:nvPicPr>
        <p:blipFill>
          <a:blip r:embed="rId6"/>
          <a:srcRect/>
          <a:stretch>
            <a:fillRect/>
          </a:stretch>
        </p:blipFill>
        <p:spPr bwMode="auto">
          <a:xfrm>
            <a:off x="9665459" y="2922402"/>
            <a:ext cx="1298936" cy="1589452"/>
          </a:xfrm>
          <a:prstGeom prst="round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75" name="Picture 7"/>
          <p:cNvPicPr>
            <a:picLocks noChangeAspect="1"/>
          </p:cNvPicPr>
          <p:nvPr/>
        </p:nvPicPr>
        <p:blipFill rotWithShape="1">
          <a:blip r:embed="rId7"/>
          <a:srcRect b="1108"/>
          <a:stretch/>
        </p:blipFill>
        <p:spPr bwMode="auto">
          <a:xfrm>
            <a:off x="11772411" y="1915631"/>
            <a:ext cx="1361956" cy="1026116"/>
          </a:xfrm>
          <a:prstGeom prst="round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77" name="Picture 1"/>
          <p:cNvPicPr>
            <a:picLocks noChangeAspect="1"/>
          </p:cNvPicPr>
          <p:nvPr/>
        </p:nvPicPr>
        <p:blipFill>
          <a:blip r:embed="rId8"/>
          <a:stretch>
            <a:fillRect/>
          </a:stretch>
        </p:blipFill>
        <p:spPr bwMode="auto">
          <a:xfrm>
            <a:off x="11101082" y="3019017"/>
            <a:ext cx="2646393" cy="2216995"/>
          </a:xfrm>
          <a:prstGeom prst="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79" name="Picture 4"/>
          <p:cNvPicPr>
            <a:picLocks noChangeAspect="1"/>
          </p:cNvPicPr>
          <p:nvPr/>
        </p:nvPicPr>
        <p:blipFill>
          <a:blip r:embed="rId9"/>
          <a:srcRect/>
          <a:stretch>
            <a:fillRect/>
          </a:stretch>
        </p:blipFill>
        <p:spPr bwMode="auto">
          <a:xfrm>
            <a:off x="395645" y="5551689"/>
            <a:ext cx="2396401" cy="1056815"/>
          </a:xfrm>
          <a:prstGeom prst="rect">
            <a:avLst/>
          </a:prstGeom>
          <a:noFill/>
          <a:ln>
            <a:noFill/>
          </a:ln>
          <a:effectLst>
            <a:outerShdw blurRad="152400" dist="63500" dir="8100000" algn="tr" rotWithShape="0">
              <a:prstClr val="black">
                <a:alpha val="40000"/>
              </a:prst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Right Arrow 4">
            <a:extLst>
              <a:ext uri="{FF2B5EF4-FFF2-40B4-BE49-F238E27FC236}">
                <a16:creationId xmlns:a16="http://schemas.microsoft.com/office/drawing/2014/main" id="{3CB32E15-9DC0-5545-8715-E68833738A67}"/>
              </a:ext>
            </a:extLst>
          </p:cNvPr>
          <p:cNvSpPr/>
          <p:nvPr/>
        </p:nvSpPr>
        <p:spPr>
          <a:xfrm rot="20516863">
            <a:off x="352345" y="3097999"/>
            <a:ext cx="11636493" cy="1087907"/>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693" dirty="0"/>
              <a:t>From the origin of the universe to the origins of life</a:t>
            </a:r>
          </a:p>
        </p:txBody>
      </p:sp>
      <p:sp>
        <p:nvSpPr>
          <p:cNvPr id="9" name="TextBox 8">
            <a:extLst>
              <a:ext uri="{FF2B5EF4-FFF2-40B4-BE49-F238E27FC236}">
                <a16:creationId xmlns:a16="http://schemas.microsoft.com/office/drawing/2014/main" id="{F4A29749-2499-2061-C3FA-4075D63B91CE}"/>
              </a:ext>
            </a:extLst>
          </p:cNvPr>
          <p:cNvSpPr txBox="1"/>
          <p:nvPr/>
        </p:nvSpPr>
        <p:spPr>
          <a:xfrm>
            <a:off x="617317" y="279798"/>
            <a:ext cx="9711247" cy="1569660"/>
          </a:xfrm>
          <a:prstGeom prst="rect">
            <a:avLst/>
          </a:prstGeom>
          <a:noFill/>
        </p:spPr>
        <p:txBody>
          <a:bodyPr wrap="square" rtlCol="0">
            <a:spAutoFit/>
          </a:bodyPr>
          <a:lstStyle/>
          <a:p>
            <a:pPr algn="l"/>
            <a:r>
              <a:rPr lang="en-GB" sz="4800" kern="1200" dirty="0">
                <a:solidFill>
                  <a:srgbClr val="666666"/>
                </a:solidFill>
                <a:latin typeface="+mj-lt"/>
                <a:ea typeface="+mj-ea"/>
                <a:cs typeface="Segoe UI Light" panose="020B0502040204020203" pitchFamily="34" charset="0"/>
              </a:rPr>
              <a:t>Unique Insights in Natural Sciences and Engineering Areas</a:t>
            </a:r>
          </a:p>
        </p:txBody>
      </p:sp>
    </p:spTree>
    <p:extLst>
      <p:ext uri="{BB962C8B-B14F-4D97-AF65-F5344CB8AC3E}">
        <p14:creationId xmlns:p14="http://schemas.microsoft.com/office/powerpoint/2010/main" val="1274185440"/>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5CB5-A957-4DDE-83C4-20A8AAE915E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D7500673-D7A7-4A4E-8209-91AAAF981D49}"/>
              </a:ext>
            </a:extLst>
          </p:cNvPr>
          <p:cNvSpPr>
            <a:spLocks noGrp="1"/>
          </p:cNvSpPr>
          <p:nvPr>
            <p:ph type="body" sz="quarter" idx="14"/>
          </p:nvPr>
        </p:nvSpPr>
        <p:spPr/>
        <p:txBody>
          <a:bodyPr/>
          <a:lstStyle/>
          <a:p>
            <a:endParaRPr lang="en-GB"/>
          </a:p>
        </p:txBody>
      </p:sp>
      <p:sp>
        <p:nvSpPr>
          <p:cNvPr id="175" name="Rectangle 174">
            <a:extLst>
              <a:ext uri="{FF2B5EF4-FFF2-40B4-BE49-F238E27FC236}">
                <a16:creationId xmlns:a16="http://schemas.microsoft.com/office/drawing/2014/main" id="{0E4357BB-CEC5-4E04-BE9D-5A059D4D988B}"/>
              </a:ext>
            </a:extLst>
          </p:cNvPr>
          <p:cNvSpPr/>
          <p:nvPr/>
        </p:nvSpPr>
        <p:spPr>
          <a:xfrm>
            <a:off x="-36299" y="-22360"/>
            <a:ext cx="4286830" cy="76962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grpSp>
        <p:nvGrpSpPr>
          <p:cNvPr id="177" name="Group 176">
            <a:extLst>
              <a:ext uri="{FF2B5EF4-FFF2-40B4-BE49-F238E27FC236}">
                <a16:creationId xmlns:a16="http://schemas.microsoft.com/office/drawing/2014/main" id="{6B8296CD-EC18-4D61-AAD8-1F8959B47E90}"/>
              </a:ext>
            </a:extLst>
          </p:cNvPr>
          <p:cNvGrpSpPr/>
          <p:nvPr/>
        </p:nvGrpSpPr>
        <p:grpSpPr>
          <a:xfrm>
            <a:off x="372555" y="2232387"/>
            <a:ext cx="368059" cy="405606"/>
            <a:chOff x="11021442" y="1472338"/>
            <a:chExt cx="387482" cy="402957"/>
          </a:xfrm>
        </p:grpSpPr>
        <p:sp>
          <p:nvSpPr>
            <p:cNvPr id="178" name="Rounded Rectangle 7">
              <a:extLst>
                <a:ext uri="{FF2B5EF4-FFF2-40B4-BE49-F238E27FC236}">
                  <a16:creationId xmlns:a16="http://schemas.microsoft.com/office/drawing/2014/main" id="{17CCBDF6-6E24-4BA2-A59C-BFA7691DE127}"/>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79" name="Picture 178" descr="lifescience_pos_ESS_science_icons_2015.ai">
              <a:extLst>
                <a:ext uri="{FF2B5EF4-FFF2-40B4-BE49-F238E27FC236}">
                  <a16:creationId xmlns:a16="http://schemas.microsoft.com/office/drawing/2014/main" id="{D1F9089D-1CF2-4FF8-BA19-9B07CC7CCF9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186" name="Group 185">
            <a:extLst>
              <a:ext uri="{FF2B5EF4-FFF2-40B4-BE49-F238E27FC236}">
                <a16:creationId xmlns:a16="http://schemas.microsoft.com/office/drawing/2014/main" id="{90B8C5A2-C82C-48D2-8BB4-A3CF51AE25F3}"/>
              </a:ext>
            </a:extLst>
          </p:cNvPr>
          <p:cNvGrpSpPr/>
          <p:nvPr/>
        </p:nvGrpSpPr>
        <p:grpSpPr>
          <a:xfrm>
            <a:off x="347681" y="4000500"/>
            <a:ext cx="410346" cy="434840"/>
            <a:chOff x="11059277" y="3112136"/>
            <a:chExt cx="432000" cy="432000"/>
          </a:xfrm>
        </p:grpSpPr>
        <p:sp>
          <p:nvSpPr>
            <p:cNvPr id="187" name="Rounded Rectangle 32">
              <a:extLst>
                <a:ext uri="{FF2B5EF4-FFF2-40B4-BE49-F238E27FC236}">
                  <a16:creationId xmlns:a16="http://schemas.microsoft.com/office/drawing/2014/main" id="{F594C299-D1A1-4EFF-AF4E-15B01B4FCCEF}"/>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88" name="Picture 187" descr="energy_pos_ESS_science_icons_2015.ai">
              <a:extLst>
                <a:ext uri="{FF2B5EF4-FFF2-40B4-BE49-F238E27FC236}">
                  <a16:creationId xmlns:a16="http://schemas.microsoft.com/office/drawing/2014/main" id="{EFC5C0E9-76E6-4ED9-BFBF-553DB6EC99A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189" name="Group 188">
            <a:extLst>
              <a:ext uri="{FF2B5EF4-FFF2-40B4-BE49-F238E27FC236}">
                <a16:creationId xmlns:a16="http://schemas.microsoft.com/office/drawing/2014/main" id="{58EDB271-23B5-4C19-A8C0-9E3AEFA97AAE}"/>
              </a:ext>
            </a:extLst>
          </p:cNvPr>
          <p:cNvGrpSpPr/>
          <p:nvPr/>
        </p:nvGrpSpPr>
        <p:grpSpPr>
          <a:xfrm>
            <a:off x="371354" y="4736017"/>
            <a:ext cx="388244" cy="411418"/>
            <a:chOff x="11086639" y="3708763"/>
            <a:chExt cx="408732" cy="408732"/>
          </a:xfrm>
        </p:grpSpPr>
        <p:sp>
          <p:nvSpPr>
            <p:cNvPr id="190" name="Rounded Rectangle 33">
              <a:extLst>
                <a:ext uri="{FF2B5EF4-FFF2-40B4-BE49-F238E27FC236}">
                  <a16:creationId xmlns:a16="http://schemas.microsoft.com/office/drawing/2014/main" id="{3D4839BE-3D8A-4CDE-BCDA-6FED80F6ED44}"/>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91" name="Picture 190" descr="magnetism_pos_ESS_science_icons_2015.ai">
              <a:extLst>
                <a:ext uri="{FF2B5EF4-FFF2-40B4-BE49-F238E27FC236}">
                  <a16:creationId xmlns:a16="http://schemas.microsoft.com/office/drawing/2014/main" id="{CBE5A872-7F1A-404C-8795-08D64F39D19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192" name="Group 191">
            <a:extLst>
              <a:ext uri="{FF2B5EF4-FFF2-40B4-BE49-F238E27FC236}">
                <a16:creationId xmlns:a16="http://schemas.microsoft.com/office/drawing/2014/main" id="{8CC4E512-C257-4ACD-B944-08F3629AD5F7}"/>
              </a:ext>
            </a:extLst>
          </p:cNvPr>
          <p:cNvGrpSpPr/>
          <p:nvPr/>
        </p:nvGrpSpPr>
        <p:grpSpPr>
          <a:xfrm>
            <a:off x="352079" y="6159814"/>
            <a:ext cx="373330" cy="399181"/>
            <a:chOff x="11085463" y="4243022"/>
            <a:chExt cx="393029" cy="396575"/>
          </a:xfrm>
        </p:grpSpPr>
        <p:sp>
          <p:nvSpPr>
            <p:cNvPr id="193" name="Rounded Rectangle 34">
              <a:extLst>
                <a:ext uri="{FF2B5EF4-FFF2-40B4-BE49-F238E27FC236}">
                  <a16:creationId xmlns:a16="http://schemas.microsoft.com/office/drawing/2014/main" id="{A264047E-6AA2-41B3-90AA-2A1E92ED7CA6}"/>
                </a:ext>
              </a:extLst>
            </p:cNvPr>
            <p:cNvSpPr/>
            <p:nvPr/>
          </p:nvSpPr>
          <p:spPr>
            <a:xfrm>
              <a:off x="11091010" y="4243022"/>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94" name="Picture 193" descr="archeology_pos_ESS_science_icons_2015.ai">
              <a:extLst>
                <a:ext uri="{FF2B5EF4-FFF2-40B4-BE49-F238E27FC236}">
                  <a16:creationId xmlns:a16="http://schemas.microsoft.com/office/drawing/2014/main" id="{8B2C407E-C04E-43B8-AE44-101769258C8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085463" y="4261978"/>
              <a:ext cx="377619" cy="377619"/>
            </a:xfrm>
            <a:prstGeom prst="rect">
              <a:avLst/>
            </a:prstGeom>
          </p:spPr>
        </p:pic>
      </p:grpSp>
      <p:grpSp>
        <p:nvGrpSpPr>
          <p:cNvPr id="195" name="Group 194">
            <a:extLst>
              <a:ext uri="{FF2B5EF4-FFF2-40B4-BE49-F238E27FC236}">
                <a16:creationId xmlns:a16="http://schemas.microsoft.com/office/drawing/2014/main" id="{C51DEF79-DE7A-4412-8EC8-A79F881201EF}"/>
              </a:ext>
            </a:extLst>
          </p:cNvPr>
          <p:cNvGrpSpPr/>
          <p:nvPr/>
        </p:nvGrpSpPr>
        <p:grpSpPr>
          <a:xfrm>
            <a:off x="339038" y="6840718"/>
            <a:ext cx="410346" cy="434840"/>
            <a:chOff x="11073689" y="4764413"/>
            <a:chExt cx="432000" cy="432000"/>
          </a:xfrm>
        </p:grpSpPr>
        <p:sp>
          <p:nvSpPr>
            <p:cNvPr id="196" name="Rounded Rectangle 35">
              <a:extLst>
                <a:ext uri="{FF2B5EF4-FFF2-40B4-BE49-F238E27FC236}">
                  <a16:creationId xmlns:a16="http://schemas.microsoft.com/office/drawing/2014/main" id="{41748B09-6135-477C-86A0-7B3AE015BCD7}"/>
                </a:ext>
              </a:extLst>
            </p:cNvPr>
            <p:cNvSpPr/>
            <p:nvPr/>
          </p:nvSpPr>
          <p:spPr>
            <a:xfrm>
              <a:off x="11095125" y="4769987"/>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97" name="Picture 196" descr="physics_pos_ESS_science_icons_2015.ai">
              <a:extLst>
                <a:ext uri="{FF2B5EF4-FFF2-40B4-BE49-F238E27FC236}">
                  <a16:creationId xmlns:a16="http://schemas.microsoft.com/office/drawing/2014/main" id="{B1D43BAB-9287-48A1-828E-213031A1822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1073689" y="4764413"/>
              <a:ext cx="432000" cy="432000"/>
            </a:xfrm>
            <a:prstGeom prst="rect">
              <a:avLst/>
            </a:prstGeom>
          </p:spPr>
        </p:pic>
      </p:grpSp>
      <p:grpSp>
        <p:nvGrpSpPr>
          <p:cNvPr id="243" name="Group 242">
            <a:extLst>
              <a:ext uri="{FF2B5EF4-FFF2-40B4-BE49-F238E27FC236}">
                <a16:creationId xmlns:a16="http://schemas.microsoft.com/office/drawing/2014/main" id="{6861B86B-ECA3-4B33-A6C5-E15D2C6DE61F}"/>
              </a:ext>
            </a:extLst>
          </p:cNvPr>
          <p:cNvGrpSpPr/>
          <p:nvPr/>
        </p:nvGrpSpPr>
        <p:grpSpPr>
          <a:xfrm>
            <a:off x="363815" y="2820760"/>
            <a:ext cx="394212" cy="417740"/>
            <a:chOff x="11076265" y="2022104"/>
            <a:chExt cx="415012" cy="415012"/>
          </a:xfrm>
        </p:grpSpPr>
        <p:sp>
          <p:nvSpPr>
            <p:cNvPr id="244" name="Rounded Rectangle 99">
              <a:extLst>
                <a:ext uri="{FF2B5EF4-FFF2-40B4-BE49-F238E27FC236}">
                  <a16:creationId xmlns:a16="http://schemas.microsoft.com/office/drawing/2014/main" id="{8A7F972B-D495-4C5E-ADBD-93CB5FFF0BBB}"/>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b="1"/>
            </a:p>
          </p:txBody>
        </p:sp>
        <p:pic>
          <p:nvPicPr>
            <p:cNvPr id="245" name="Picture 244" descr="softmatter_pos_ESS_science_icons_2015.ai">
              <a:extLst>
                <a:ext uri="{FF2B5EF4-FFF2-40B4-BE49-F238E27FC236}">
                  <a16:creationId xmlns:a16="http://schemas.microsoft.com/office/drawing/2014/main" id="{0C57F6CD-245E-473E-AF8D-18D6CB31F5D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64" name="Group 263">
            <a:extLst>
              <a:ext uri="{FF2B5EF4-FFF2-40B4-BE49-F238E27FC236}">
                <a16:creationId xmlns:a16="http://schemas.microsoft.com/office/drawing/2014/main" id="{C2B461CF-D983-463A-969F-5E66DD128C68}"/>
              </a:ext>
            </a:extLst>
          </p:cNvPr>
          <p:cNvGrpSpPr/>
          <p:nvPr/>
        </p:nvGrpSpPr>
        <p:grpSpPr>
          <a:xfrm>
            <a:off x="367167" y="3390900"/>
            <a:ext cx="410346" cy="434840"/>
            <a:chOff x="11067771" y="2534803"/>
            <a:chExt cx="432000" cy="432000"/>
          </a:xfrm>
        </p:grpSpPr>
        <p:sp>
          <p:nvSpPr>
            <p:cNvPr id="265" name="Rounded Rectangle 120">
              <a:extLst>
                <a:ext uri="{FF2B5EF4-FFF2-40B4-BE49-F238E27FC236}">
                  <a16:creationId xmlns:a16="http://schemas.microsoft.com/office/drawing/2014/main" id="{80ED3F8A-622D-44ED-8D33-4F52BF3F3AAC}"/>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66" name="Picture 265" descr="chemistry_pos_ESS_science_icons_2015.ai">
              <a:extLst>
                <a:ext uri="{FF2B5EF4-FFF2-40B4-BE49-F238E27FC236}">
                  <a16:creationId xmlns:a16="http://schemas.microsoft.com/office/drawing/2014/main" id="{10EEA842-47BB-47B4-9AA1-335B947C4EB7}"/>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91" name="Group 290">
            <a:extLst>
              <a:ext uri="{FF2B5EF4-FFF2-40B4-BE49-F238E27FC236}">
                <a16:creationId xmlns:a16="http://schemas.microsoft.com/office/drawing/2014/main" id="{139F87A3-8F7A-40CF-BFB0-A4D154287693}"/>
              </a:ext>
            </a:extLst>
          </p:cNvPr>
          <p:cNvGrpSpPr/>
          <p:nvPr/>
        </p:nvGrpSpPr>
        <p:grpSpPr>
          <a:xfrm>
            <a:off x="357093" y="5476830"/>
            <a:ext cx="384867" cy="381904"/>
            <a:chOff x="11101194" y="4254900"/>
            <a:chExt cx="468291" cy="444399"/>
          </a:xfrm>
        </p:grpSpPr>
        <p:sp>
          <p:nvSpPr>
            <p:cNvPr id="292" name="Rounded Rectangle 150">
              <a:extLst>
                <a:ext uri="{FF2B5EF4-FFF2-40B4-BE49-F238E27FC236}">
                  <a16:creationId xmlns:a16="http://schemas.microsoft.com/office/drawing/2014/main" id="{73EE6435-9A2F-4B05-BFA6-E3BFA79BC4D4}"/>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93" name="Picture 292" descr="engineering_pos_ESS_science_icons_2015.ai">
              <a:extLst>
                <a:ext uri="{FF2B5EF4-FFF2-40B4-BE49-F238E27FC236}">
                  <a16:creationId xmlns:a16="http://schemas.microsoft.com/office/drawing/2014/main" id="{2772AC4E-7498-4597-97DC-256B181609D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4" name="Group 3">
            <a:extLst>
              <a:ext uri="{FF2B5EF4-FFF2-40B4-BE49-F238E27FC236}">
                <a16:creationId xmlns:a16="http://schemas.microsoft.com/office/drawing/2014/main" id="{BBDC6535-71E9-44F4-AE7C-4B12A71EF5A4}"/>
              </a:ext>
            </a:extLst>
          </p:cNvPr>
          <p:cNvGrpSpPr/>
          <p:nvPr/>
        </p:nvGrpSpPr>
        <p:grpSpPr>
          <a:xfrm>
            <a:off x="4250531" y="-1"/>
            <a:ext cx="11144323" cy="7696200"/>
            <a:chOff x="4898851" y="1122390"/>
            <a:chExt cx="8783812" cy="6263725"/>
          </a:xfrm>
        </p:grpSpPr>
        <p:pic>
          <p:nvPicPr>
            <p:cNvPr id="176" name="Picture 175">
              <a:extLst>
                <a:ext uri="{FF2B5EF4-FFF2-40B4-BE49-F238E27FC236}">
                  <a16:creationId xmlns:a16="http://schemas.microsoft.com/office/drawing/2014/main" id="{7D909B52-8D42-4F53-9C7C-9BEC08FB61AA}"/>
                </a:ext>
              </a:extLst>
            </p:cNvPr>
            <p:cNvPicPr>
              <a:picLocks noChangeAspect="1"/>
            </p:cNvPicPr>
            <p:nvPr/>
          </p:nvPicPr>
          <p:blipFill rotWithShape="1">
            <a:blip r:embed="rId10"/>
            <a:srcRect l="16038" t="4503" b="4505"/>
            <a:stretch/>
          </p:blipFill>
          <p:spPr>
            <a:xfrm>
              <a:off x="4898851" y="1122390"/>
              <a:ext cx="8783812" cy="6263725"/>
            </a:xfrm>
            <a:prstGeom prst="rect">
              <a:avLst/>
            </a:prstGeom>
          </p:spPr>
        </p:pic>
        <p:grpSp>
          <p:nvGrpSpPr>
            <p:cNvPr id="180" name="Group 179">
              <a:extLst>
                <a:ext uri="{FF2B5EF4-FFF2-40B4-BE49-F238E27FC236}">
                  <a16:creationId xmlns:a16="http://schemas.microsoft.com/office/drawing/2014/main" id="{D7E118BC-7251-4359-8FB0-8C198B2D4D75}"/>
                </a:ext>
              </a:extLst>
            </p:cNvPr>
            <p:cNvGrpSpPr/>
            <p:nvPr/>
          </p:nvGrpSpPr>
          <p:grpSpPr>
            <a:xfrm>
              <a:off x="8231356" y="5897110"/>
              <a:ext cx="228451" cy="242779"/>
              <a:chOff x="11076265" y="2022104"/>
              <a:chExt cx="415012" cy="415012"/>
            </a:xfrm>
          </p:grpSpPr>
          <p:sp>
            <p:nvSpPr>
              <p:cNvPr id="181" name="Rounded Rectangle 11">
                <a:extLst>
                  <a:ext uri="{FF2B5EF4-FFF2-40B4-BE49-F238E27FC236}">
                    <a16:creationId xmlns:a16="http://schemas.microsoft.com/office/drawing/2014/main" id="{8B327CCA-C91C-4955-8716-1CD47150B052}"/>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82" name="Picture 181" descr="softmatter_pos_ESS_science_icons_2015.ai">
                <a:extLst>
                  <a:ext uri="{FF2B5EF4-FFF2-40B4-BE49-F238E27FC236}">
                    <a16:creationId xmlns:a16="http://schemas.microsoft.com/office/drawing/2014/main" id="{58F7F45F-F729-4A57-BBB3-A0C6F3B3C0C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183" name="Group 182">
              <a:extLst>
                <a:ext uri="{FF2B5EF4-FFF2-40B4-BE49-F238E27FC236}">
                  <a16:creationId xmlns:a16="http://schemas.microsoft.com/office/drawing/2014/main" id="{671C4B8C-EAE8-4735-9A42-0F4CCCE0544A}"/>
                </a:ext>
              </a:extLst>
            </p:cNvPr>
            <p:cNvGrpSpPr/>
            <p:nvPr/>
          </p:nvGrpSpPr>
          <p:grpSpPr>
            <a:xfrm>
              <a:off x="7439411" y="1447674"/>
              <a:ext cx="237802" cy="252717"/>
              <a:chOff x="11067771" y="2534803"/>
              <a:chExt cx="432000" cy="432000"/>
            </a:xfrm>
          </p:grpSpPr>
          <p:sp>
            <p:nvSpPr>
              <p:cNvPr id="184" name="Rounded Rectangle 31">
                <a:extLst>
                  <a:ext uri="{FF2B5EF4-FFF2-40B4-BE49-F238E27FC236}">
                    <a16:creationId xmlns:a16="http://schemas.microsoft.com/office/drawing/2014/main" id="{25C11A7E-9D8C-46AA-9283-4191405A2BAB}"/>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185" name="Picture 184" descr="chemistry_pos_ESS_science_icons_2015.ai">
                <a:extLst>
                  <a:ext uri="{FF2B5EF4-FFF2-40B4-BE49-F238E27FC236}">
                    <a16:creationId xmlns:a16="http://schemas.microsoft.com/office/drawing/2014/main" id="{5521211E-4EE3-4F99-847D-0A230F25321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198" name="Group 197">
              <a:extLst>
                <a:ext uri="{FF2B5EF4-FFF2-40B4-BE49-F238E27FC236}">
                  <a16:creationId xmlns:a16="http://schemas.microsoft.com/office/drawing/2014/main" id="{5493BA64-072D-4B5D-B8AF-E11DA085D5F6}"/>
                </a:ext>
              </a:extLst>
            </p:cNvPr>
            <p:cNvGrpSpPr/>
            <p:nvPr/>
          </p:nvGrpSpPr>
          <p:grpSpPr>
            <a:xfrm>
              <a:off x="6731751" y="1934263"/>
              <a:ext cx="213296" cy="235727"/>
              <a:chOff x="11021442" y="1472338"/>
              <a:chExt cx="387482" cy="402957"/>
            </a:xfrm>
          </p:grpSpPr>
          <p:sp>
            <p:nvSpPr>
              <p:cNvPr id="199" name="Rounded Rectangle 54">
                <a:extLst>
                  <a:ext uri="{FF2B5EF4-FFF2-40B4-BE49-F238E27FC236}">
                    <a16:creationId xmlns:a16="http://schemas.microsoft.com/office/drawing/2014/main" id="{2C38EC41-A96A-4E0D-B499-D8114F2B211F}"/>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00" name="Picture 199" descr="lifescience_pos_ESS_science_icons_2015.ai">
                <a:extLst>
                  <a:ext uri="{FF2B5EF4-FFF2-40B4-BE49-F238E27FC236}">
                    <a16:creationId xmlns:a16="http://schemas.microsoft.com/office/drawing/2014/main" id="{C07379E0-BD45-4B33-95F5-D361442A097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01" name="Group 200">
              <a:extLst>
                <a:ext uri="{FF2B5EF4-FFF2-40B4-BE49-F238E27FC236}">
                  <a16:creationId xmlns:a16="http://schemas.microsoft.com/office/drawing/2014/main" id="{9723133B-47FF-426F-BB5E-7152EB881583}"/>
                </a:ext>
              </a:extLst>
            </p:cNvPr>
            <p:cNvGrpSpPr/>
            <p:nvPr/>
          </p:nvGrpSpPr>
          <p:grpSpPr>
            <a:xfrm>
              <a:off x="6019915" y="2522145"/>
              <a:ext cx="213296" cy="235727"/>
              <a:chOff x="11021442" y="1472338"/>
              <a:chExt cx="387482" cy="402957"/>
            </a:xfrm>
          </p:grpSpPr>
          <p:sp>
            <p:nvSpPr>
              <p:cNvPr id="202" name="Rounded Rectangle 57">
                <a:extLst>
                  <a:ext uri="{FF2B5EF4-FFF2-40B4-BE49-F238E27FC236}">
                    <a16:creationId xmlns:a16="http://schemas.microsoft.com/office/drawing/2014/main" id="{51216150-4524-4FF9-8E9A-968307D8BDCF}"/>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03" name="Picture 202" descr="lifescience_pos_ESS_science_icons_2015.ai">
                <a:extLst>
                  <a:ext uri="{FF2B5EF4-FFF2-40B4-BE49-F238E27FC236}">
                    <a16:creationId xmlns:a16="http://schemas.microsoft.com/office/drawing/2014/main" id="{E99A148C-C0F5-4AC2-9445-E78027CF00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04" name="Group 203">
              <a:extLst>
                <a:ext uri="{FF2B5EF4-FFF2-40B4-BE49-F238E27FC236}">
                  <a16:creationId xmlns:a16="http://schemas.microsoft.com/office/drawing/2014/main" id="{3917A000-194A-435D-BAD4-5612825A37F1}"/>
                </a:ext>
              </a:extLst>
            </p:cNvPr>
            <p:cNvGrpSpPr/>
            <p:nvPr/>
          </p:nvGrpSpPr>
          <p:grpSpPr>
            <a:xfrm>
              <a:off x="8028482" y="5954519"/>
              <a:ext cx="213296" cy="235727"/>
              <a:chOff x="11021442" y="1472338"/>
              <a:chExt cx="387482" cy="402957"/>
            </a:xfrm>
          </p:grpSpPr>
          <p:sp>
            <p:nvSpPr>
              <p:cNvPr id="205" name="Rounded Rectangle 60">
                <a:extLst>
                  <a:ext uri="{FF2B5EF4-FFF2-40B4-BE49-F238E27FC236}">
                    <a16:creationId xmlns:a16="http://schemas.microsoft.com/office/drawing/2014/main" id="{E07D624F-954C-4DE7-8B44-97DD85929C34}"/>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06" name="Picture 205" descr="lifescience_pos_ESS_science_icons_2015.ai">
                <a:extLst>
                  <a:ext uri="{FF2B5EF4-FFF2-40B4-BE49-F238E27FC236}">
                    <a16:creationId xmlns:a16="http://schemas.microsoft.com/office/drawing/2014/main" id="{97D6F2AA-91C9-4966-B1AA-1ACED3E1A8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07" name="Group 206">
              <a:extLst>
                <a:ext uri="{FF2B5EF4-FFF2-40B4-BE49-F238E27FC236}">
                  <a16:creationId xmlns:a16="http://schemas.microsoft.com/office/drawing/2014/main" id="{3BD27F5E-001F-423C-8BC4-C55FCBE1C795}"/>
                </a:ext>
              </a:extLst>
            </p:cNvPr>
            <p:cNvGrpSpPr/>
            <p:nvPr/>
          </p:nvGrpSpPr>
          <p:grpSpPr>
            <a:xfrm>
              <a:off x="9819908" y="4637938"/>
              <a:ext cx="213296" cy="235727"/>
              <a:chOff x="11021442" y="1472338"/>
              <a:chExt cx="387482" cy="402957"/>
            </a:xfrm>
          </p:grpSpPr>
          <p:sp>
            <p:nvSpPr>
              <p:cNvPr id="208" name="Rounded Rectangle 63">
                <a:extLst>
                  <a:ext uri="{FF2B5EF4-FFF2-40B4-BE49-F238E27FC236}">
                    <a16:creationId xmlns:a16="http://schemas.microsoft.com/office/drawing/2014/main" id="{1DC52A0C-F247-42F1-80DD-081C0C86FC1E}"/>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09" name="Picture 208" descr="lifescience_pos_ESS_science_icons_2015.ai">
                <a:extLst>
                  <a:ext uri="{FF2B5EF4-FFF2-40B4-BE49-F238E27FC236}">
                    <a16:creationId xmlns:a16="http://schemas.microsoft.com/office/drawing/2014/main" id="{FA9C8A84-366B-414D-AB56-39A9631E8E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10" name="Group 209">
              <a:extLst>
                <a:ext uri="{FF2B5EF4-FFF2-40B4-BE49-F238E27FC236}">
                  <a16:creationId xmlns:a16="http://schemas.microsoft.com/office/drawing/2014/main" id="{64333437-82E6-4884-B950-FBA2378C9BC0}"/>
                </a:ext>
              </a:extLst>
            </p:cNvPr>
            <p:cNvGrpSpPr/>
            <p:nvPr/>
          </p:nvGrpSpPr>
          <p:grpSpPr>
            <a:xfrm>
              <a:off x="5469045" y="3185842"/>
              <a:ext cx="213296" cy="235727"/>
              <a:chOff x="11021442" y="1472338"/>
              <a:chExt cx="387482" cy="402957"/>
            </a:xfrm>
          </p:grpSpPr>
          <p:sp>
            <p:nvSpPr>
              <p:cNvPr id="211" name="Rounded Rectangle 66">
                <a:extLst>
                  <a:ext uri="{FF2B5EF4-FFF2-40B4-BE49-F238E27FC236}">
                    <a16:creationId xmlns:a16="http://schemas.microsoft.com/office/drawing/2014/main" id="{6C33DD94-B4D7-4FDC-ADC2-7452E603807A}"/>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12" name="Picture 211" descr="lifescience_pos_ESS_science_icons_2015.ai">
                <a:extLst>
                  <a:ext uri="{FF2B5EF4-FFF2-40B4-BE49-F238E27FC236}">
                    <a16:creationId xmlns:a16="http://schemas.microsoft.com/office/drawing/2014/main" id="{B33854BC-1C12-4A9A-A7A1-D87EF25DE18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13" name="Group 212">
              <a:extLst>
                <a:ext uri="{FF2B5EF4-FFF2-40B4-BE49-F238E27FC236}">
                  <a16:creationId xmlns:a16="http://schemas.microsoft.com/office/drawing/2014/main" id="{86DBC275-9A03-4801-9D6F-5AEE86DB8BE1}"/>
                </a:ext>
              </a:extLst>
            </p:cNvPr>
            <p:cNvGrpSpPr/>
            <p:nvPr/>
          </p:nvGrpSpPr>
          <p:grpSpPr>
            <a:xfrm>
              <a:off x="9427560" y="4654954"/>
              <a:ext cx="213296" cy="235727"/>
              <a:chOff x="11021442" y="1472338"/>
              <a:chExt cx="387482" cy="402957"/>
            </a:xfrm>
          </p:grpSpPr>
          <p:sp>
            <p:nvSpPr>
              <p:cNvPr id="214" name="Rounded Rectangle 69">
                <a:extLst>
                  <a:ext uri="{FF2B5EF4-FFF2-40B4-BE49-F238E27FC236}">
                    <a16:creationId xmlns:a16="http://schemas.microsoft.com/office/drawing/2014/main" id="{D673988F-8457-4322-A9F2-14F7E9740185}"/>
                  </a:ext>
                </a:extLst>
              </p:cNvPr>
              <p:cNvSpPr/>
              <p:nvPr/>
            </p:nvSpPr>
            <p:spPr>
              <a:xfrm>
                <a:off x="11021442" y="1487813"/>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15" name="Picture 214" descr="lifescience_pos_ESS_science_icons_2015.ai">
                <a:extLst>
                  <a:ext uri="{FF2B5EF4-FFF2-40B4-BE49-F238E27FC236}">
                    <a16:creationId xmlns:a16="http://schemas.microsoft.com/office/drawing/2014/main" id="{97C113F9-58FA-46C2-946E-16CBACEF96E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21442" y="1472338"/>
                <a:ext cx="387481" cy="387481"/>
              </a:xfrm>
              <a:prstGeom prst="rect">
                <a:avLst/>
              </a:prstGeom>
            </p:spPr>
          </p:pic>
        </p:grpSp>
        <p:grpSp>
          <p:nvGrpSpPr>
            <p:cNvPr id="216" name="Group 215">
              <a:extLst>
                <a:ext uri="{FF2B5EF4-FFF2-40B4-BE49-F238E27FC236}">
                  <a16:creationId xmlns:a16="http://schemas.microsoft.com/office/drawing/2014/main" id="{62673624-5698-43B5-AEC4-6882D6F1B49E}"/>
                </a:ext>
              </a:extLst>
            </p:cNvPr>
            <p:cNvGrpSpPr/>
            <p:nvPr/>
          </p:nvGrpSpPr>
          <p:grpSpPr>
            <a:xfrm>
              <a:off x="6211600" y="2715586"/>
              <a:ext cx="228451" cy="242779"/>
              <a:chOff x="11076265" y="2022104"/>
              <a:chExt cx="415012" cy="415012"/>
            </a:xfrm>
          </p:grpSpPr>
          <p:sp>
            <p:nvSpPr>
              <p:cNvPr id="217" name="Rounded Rectangle 72">
                <a:extLst>
                  <a:ext uri="{FF2B5EF4-FFF2-40B4-BE49-F238E27FC236}">
                    <a16:creationId xmlns:a16="http://schemas.microsoft.com/office/drawing/2014/main" id="{607FC836-0799-47B8-B1E4-7C634709D8B5}"/>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18" name="Picture 217" descr="softmatter_pos_ESS_science_icons_2015.ai">
                <a:extLst>
                  <a:ext uri="{FF2B5EF4-FFF2-40B4-BE49-F238E27FC236}">
                    <a16:creationId xmlns:a16="http://schemas.microsoft.com/office/drawing/2014/main" id="{1C84054E-2F17-495A-95AA-3701ACA5BB4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19" name="Group 218">
              <a:extLst>
                <a:ext uri="{FF2B5EF4-FFF2-40B4-BE49-F238E27FC236}">
                  <a16:creationId xmlns:a16="http://schemas.microsoft.com/office/drawing/2014/main" id="{7A53948A-50EF-48B9-B084-DC2C222481C3}"/>
                </a:ext>
              </a:extLst>
            </p:cNvPr>
            <p:cNvGrpSpPr/>
            <p:nvPr/>
          </p:nvGrpSpPr>
          <p:grpSpPr>
            <a:xfrm>
              <a:off x="9631129" y="5000099"/>
              <a:ext cx="228451" cy="242779"/>
              <a:chOff x="11076265" y="2022104"/>
              <a:chExt cx="415012" cy="415012"/>
            </a:xfrm>
          </p:grpSpPr>
          <p:sp>
            <p:nvSpPr>
              <p:cNvPr id="220" name="Rounded Rectangle 75">
                <a:extLst>
                  <a:ext uri="{FF2B5EF4-FFF2-40B4-BE49-F238E27FC236}">
                    <a16:creationId xmlns:a16="http://schemas.microsoft.com/office/drawing/2014/main" id="{0A9A8BD5-B566-40D5-816C-2ECC40ABA9A0}"/>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21" name="Picture 220" descr="softmatter_pos_ESS_science_icons_2015.ai">
                <a:extLst>
                  <a:ext uri="{FF2B5EF4-FFF2-40B4-BE49-F238E27FC236}">
                    <a16:creationId xmlns:a16="http://schemas.microsoft.com/office/drawing/2014/main" id="{25B9E6DA-31CD-449F-ADFC-3EF510CEE37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22" name="Group 221">
              <a:extLst>
                <a:ext uri="{FF2B5EF4-FFF2-40B4-BE49-F238E27FC236}">
                  <a16:creationId xmlns:a16="http://schemas.microsoft.com/office/drawing/2014/main" id="{222EAAB3-9883-4A6F-8BBE-EB8036794713}"/>
                </a:ext>
              </a:extLst>
            </p:cNvPr>
            <p:cNvGrpSpPr/>
            <p:nvPr/>
          </p:nvGrpSpPr>
          <p:grpSpPr>
            <a:xfrm>
              <a:off x="9333614" y="4871004"/>
              <a:ext cx="228451" cy="242779"/>
              <a:chOff x="11076265" y="2022104"/>
              <a:chExt cx="415012" cy="415012"/>
            </a:xfrm>
          </p:grpSpPr>
          <p:sp>
            <p:nvSpPr>
              <p:cNvPr id="223" name="Rounded Rectangle 78">
                <a:extLst>
                  <a:ext uri="{FF2B5EF4-FFF2-40B4-BE49-F238E27FC236}">
                    <a16:creationId xmlns:a16="http://schemas.microsoft.com/office/drawing/2014/main" id="{7AF24808-E30F-4E89-9B41-9BBF4EA85675}"/>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24" name="Picture 223" descr="softmatter_pos_ESS_science_icons_2015.ai">
                <a:extLst>
                  <a:ext uri="{FF2B5EF4-FFF2-40B4-BE49-F238E27FC236}">
                    <a16:creationId xmlns:a16="http://schemas.microsoft.com/office/drawing/2014/main" id="{83BFB23B-6144-4B52-9596-D28D0931801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25" name="Group 224">
              <a:extLst>
                <a:ext uri="{FF2B5EF4-FFF2-40B4-BE49-F238E27FC236}">
                  <a16:creationId xmlns:a16="http://schemas.microsoft.com/office/drawing/2014/main" id="{369B0414-298B-4972-9E4D-11CB1734BE0E}"/>
                </a:ext>
              </a:extLst>
            </p:cNvPr>
            <p:cNvGrpSpPr/>
            <p:nvPr/>
          </p:nvGrpSpPr>
          <p:grpSpPr>
            <a:xfrm>
              <a:off x="10198219" y="6339214"/>
              <a:ext cx="228451" cy="242779"/>
              <a:chOff x="11076265" y="2022104"/>
              <a:chExt cx="415012" cy="415012"/>
            </a:xfrm>
          </p:grpSpPr>
          <p:sp>
            <p:nvSpPr>
              <p:cNvPr id="226" name="Rounded Rectangle 81">
                <a:extLst>
                  <a:ext uri="{FF2B5EF4-FFF2-40B4-BE49-F238E27FC236}">
                    <a16:creationId xmlns:a16="http://schemas.microsoft.com/office/drawing/2014/main" id="{810B1553-07B5-4C05-892C-FF986CD8A8C4}"/>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27" name="Picture 226" descr="softmatter_pos_ESS_science_icons_2015.ai">
                <a:extLst>
                  <a:ext uri="{FF2B5EF4-FFF2-40B4-BE49-F238E27FC236}">
                    <a16:creationId xmlns:a16="http://schemas.microsoft.com/office/drawing/2014/main" id="{A596BB5E-7FA9-4124-9029-DFEB9A7BCA6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28" name="Group 227">
              <a:extLst>
                <a:ext uri="{FF2B5EF4-FFF2-40B4-BE49-F238E27FC236}">
                  <a16:creationId xmlns:a16="http://schemas.microsoft.com/office/drawing/2014/main" id="{3B6F50A3-38DB-4DAF-8B1C-97A9696A96D4}"/>
                </a:ext>
              </a:extLst>
            </p:cNvPr>
            <p:cNvGrpSpPr/>
            <p:nvPr/>
          </p:nvGrpSpPr>
          <p:grpSpPr>
            <a:xfrm>
              <a:off x="6845235" y="2109183"/>
              <a:ext cx="228451" cy="242779"/>
              <a:chOff x="11076265" y="2022104"/>
              <a:chExt cx="415012" cy="415012"/>
            </a:xfrm>
          </p:grpSpPr>
          <p:sp>
            <p:nvSpPr>
              <p:cNvPr id="229" name="Rounded Rectangle 84">
                <a:extLst>
                  <a:ext uri="{FF2B5EF4-FFF2-40B4-BE49-F238E27FC236}">
                    <a16:creationId xmlns:a16="http://schemas.microsoft.com/office/drawing/2014/main" id="{DB016665-B91B-4094-BC38-8B6438C1CAC4}"/>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30" name="Picture 229" descr="softmatter_pos_ESS_science_icons_2015.ai">
                <a:extLst>
                  <a:ext uri="{FF2B5EF4-FFF2-40B4-BE49-F238E27FC236}">
                    <a16:creationId xmlns:a16="http://schemas.microsoft.com/office/drawing/2014/main" id="{684C7422-34D4-4B92-B48D-B69BBF59E91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31" name="Group 230">
              <a:extLst>
                <a:ext uri="{FF2B5EF4-FFF2-40B4-BE49-F238E27FC236}">
                  <a16:creationId xmlns:a16="http://schemas.microsoft.com/office/drawing/2014/main" id="{15C4CACD-F81B-4E15-BF99-01668FC72799}"/>
                </a:ext>
              </a:extLst>
            </p:cNvPr>
            <p:cNvGrpSpPr/>
            <p:nvPr/>
          </p:nvGrpSpPr>
          <p:grpSpPr>
            <a:xfrm>
              <a:off x="9999125" y="6203498"/>
              <a:ext cx="237802" cy="252717"/>
              <a:chOff x="11067771" y="2534803"/>
              <a:chExt cx="432000" cy="432000"/>
            </a:xfrm>
          </p:grpSpPr>
          <p:sp>
            <p:nvSpPr>
              <p:cNvPr id="232" name="Rounded Rectangle 87">
                <a:extLst>
                  <a:ext uri="{FF2B5EF4-FFF2-40B4-BE49-F238E27FC236}">
                    <a16:creationId xmlns:a16="http://schemas.microsoft.com/office/drawing/2014/main" id="{124F6421-8C9C-49CC-B31D-E69C0C95E2EF}"/>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33" name="Picture 232" descr="chemistry_pos_ESS_science_icons_2015.ai">
                <a:extLst>
                  <a:ext uri="{FF2B5EF4-FFF2-40B4-BE49-F238E27FC236}">
                    <a16:creationId xmlns:a16="http://schemas.microsoft.com/office/drawing/2014/main" id="{FC9C6BC5-0831-4267-9861-34951DEEB9E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34" name="Group 233">
              <a:extLst>
                <a:ext uri="{FF2B5EF4-FFF2-40B4-BE49-F238E27FC236}">
                  <a16:creationId xmlns:a16="http://schemas.microsoft.com/office/drawing/2014/main" id="{5B0B65E0-0ECE-4B01-AECC-25724DE1657D}"/>
                </a:ext>
              </a:extLst>
            </p:cNvPr>
            <p:cNvGrpSpPr/>
            <p:nvPr/>
          </p:nvGrpSpPr>
          <p:grpSpPr>
            <a:xfrm>
              <a:off x="7824539" y="6556797"/>
              <a:ext cx="237802" cy="252717"/>
              <a:chOff x="11067771" y="2534803"/>
              <a:chExt cx="432000" cy="432000"/>
            </a:xfrm>
          </p:grpSpPr>
          <p:sp>
            <p:nvSpPr>
              <p:cNvPr id="235" name="Rounded Rectangle 90">
                <a:extLst>
                  <a:ext uri="{FF2B5EF4-FFF2-40B4-BE49-F238E27FC236}">
                    <a16:creationId xmlns:a16="http://schemas.microsoft.com/office/drawing/2014/main" id="{83D01A9D-82F4-4473-83DC-A4B160137D81}"/>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36" name="Picture 235" descr="chemistry_pos_ESS_science_icons_2015.ai">
                <a:extLst>
                  <a:ext uri="{FF2B5EF4-FFF2-40B4-BE49-F238E27FC236}">
                    <a16:creationId xmlns:a16="http://schemas.microsoft.com/office/drawing/2014/main" id="{D19FF6BE-EEF5-4684-99C9-50590BE684C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37" name="Group 236">
              <a:extLst>
                <a:ext uri="{FF2B5EF4-FFF2-40B4-BE49-F238E27FC236}">
                  <a16:creationId xmlns:a16="http://schemas.microsoft.com/office/drawing/2014/main" id="{7583E2B8-DD20-4F46-87EB-7DF683BB49E5}"/>
                </a:ext>
              </a:extLst>
            </p:cNvPr>
            <p:cNvGrpSpPr/>
            <p:nvPr/>
          </p:nvGrpSpPr>
          <p:grpSpPr>
            <a:xfrm>
              <a:off x="9914302" y="5760938"/>
              <a:ext cx="237802" cy="252717"/>
              <a:chOff x="11067771" y="2534803"/>
              <a:chExt cx="432000" cy="432000"/>
            </a:xfrm>
          </p:grpSpPr>
          <p:sp>
            <p:nvSpPr>
              <p:cNvPr id="238" name="Rounded Rectangle 93">
                <a:extLst>
                  <a:ext uri="{FF2B5EF4-FFF2-40B4-BE49-F238E27FC236}">
                    <a16:creationId xmlns:a16="http://schemas.microsoft.com/office/drawing/2014/main" id="{FD2EDE8D-8A4E-405B-B2EB-AF9064BE0F75}"/>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39" name="Picture 238" descr="chemistry_pos_ESS_science_icons_2015.ai">
                <a:extLst>
                  <a:ext uri="{FF2B5EF4-FFF2-40B4-BE49-F238E27FC236}">
                    <a16:creationId xmlns:a16="http://schemas.microsoft.com/office/drawing/2014/main" id="{67E7D20D-3195-4851-A8E2-473B589909A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40" name="Group 239">
              <a:extLst>
                <a:ext uri="{FF2B5EF4-FFF2-40B4-BE49-F238E27FC236}">
                  <a16:creationId xmlns:a16="http://schemas.microsoft.com/office/drawing/2014/main" id="{22C755D4-0701-4BF6-BFCC-DDE3FE382DC4}"/>
                </a:ext>
              </a:extLst>
            </p:cNvPr>
            <p:cNvGrpSpPr/>
            <p:nvPr/>
          </p:nvGrpSpPr>
          <p:grpSpPr>
            <a:xfrm>
              <a:off x="10131747" y="5909484"/>
              <a:ext cx="228451" cy="242779"/>
              <a:chOff x="11076265" y="2022104"/>
              <a:chExt cx="415012" cy="415012"/>
            </a:xfrm>
          </p:grpSpPr>
          <p:sp>
            <p:nvSpPr>
              <p:cNvPr id="241" name="Rounded Rectangle 96">
                <a:extLst>
                  <a:ext uri="{FF2B5EF4-FFF2-40B4-BE49-F238E27FC236}">
                    <a16:creationId xmlns:a16="http://schemas.microsoft.com/office/drawing/2014/main" id="{1D190396-131B-4AD6-82F0-41BEC8117EA9}"/>
                  </a:ext>
                </a:extLst>
              </p:cNvPr>
              <p:cNvSpPr/>
              <p:nvPr/>
            </p:nvSpPr>
            <p:spPr>
              <a:xfrm>
                <a:off x="11085464" y="20225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42" name="Picture 241" descr="softmatter_pos_ESS_science_icons_2015.ai">
                <a:extLst>
                  <a:ext uri="{FF2B5EF4-FFF2-40B4-BE49-F238E27FC236}">
                    <a16:creationId xmlns:a16="http://schemas.microsoft.com/office/drawing/2014/main" id="{9132AB83-D080-4EDE-98BD-1E36072852B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76265" y="2022104"/>
                <a:ext cx="415012" cy="415012"/>
              </a:xfrm>
              <a:prstGeom prst="rect">
                <a:avLst/>
              </a:prstGeom>
            </p:spPr>
          </p:pic>
        </p:grpSp>
        <p:grpSp>
          <p:nvGrpSpPr>
            <p:cNvPr id="246" name="Group 245">
              <a:extLst>
                <a:ext uri="{FF2B5EF4-FFF2-40B4-BE49-F238E27FC236}">
                  <a16:creationId xmlns:a16="http://schemas.microsoft.com/office/drawing/2014/main" id="{E6FCE7D1-597A-4772-9E44-F1F213C72E61}"/>
                </a:ext>
              </a:extLst>
            </p:cNvPr>
            <p:cNvGrpSpPr/>
            <p:nvPr/>
          </p:nvGrpSpPr>
          <p:grpSpPr>
            <a:xfrm>
              <a:off x="6402151" y="2866441"/>
              <a:ext cx="237802" cy="252717"/>
              <a:chOff x="11067771" y="2534803"/>
              <a:chExt cx="432000" cy="432000"/>
            </a:xfrm>
          </p:grpSpPr>
          <p:sp>
            <p:nvSpPr>
              <p:cNvPr id="247" name="Rounded Rectangle 102">
                <a:extLst>
                  <a:ext uri="{FF2B5EF4-FFF2-40B4-BE49-F238E27FC236}">
                    <a16:creationId xmlns:a16="http://schemas.microsoft.com/office/drawing/2014/main" id="{DBC4BD35-F13E-4B35-BD40-89F900F9E642}"/>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48" name="Picture 247" descr="chemistry_pos_ESS_science_icons_2015.ai">
                <a:extLst>
                  <a:ext uri="{FF2B5EF4-FFF2-40B4-BE49-F238E27FC236}">
                    <a16:creationId xmlns:a16="http://schemas.microsoft.com/office/drawing/2014/main" id="{CDB786E3-DE7F-4667-B773-B7D7D12E857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49" name="Group 248">
              <a:extLst>
                <a:ext uri="{FF2B5EF4-FFF2-40B4-BE49-F238E27FC236}">
                  <a16:creationId xmlns:a16="http://schemas.microsoft.com/office/drawing/2014/main" id="{2BC7E492-FCD5-4E64-B276-5C478F04E8B6}"/>
                </a:ext>
              </a:extLst>
            </p:cNvPr>
            <p:cNvGrpSpPr/>
            <p:nvPr/>
          </p:nvGrpSpPr>
          <p:grpSpPr>
            <a:xfrm>
              <a:off x="7079280" y="1730266"/>
              <a:ext cx="237802" cy="252717"/>
              <a:chOff x="11067771" y="2534803"/>
              <a:chExt cx="432000" cy="432000"/>
            </a:xfrm>
          </p:grpSpPr>
          <p:sp>
            <p:nvSpPr>
              <p:cNvPr id="250" name="Rounded Rectangle 105">
                <a:extLst>
                  <a:ext uri="{FF2B5EF4-FFF2-40B4-BE49-F238E27FC236}">
                    <a16:creationId xmlns:a16="http://schemas.microsoft.com/office/drawing/2014/main" id="{73C808BB-CF6B-4B4D-A115-6B25BABF8A48}"/>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51" name="Picture 250" descr="chemistry_pos_ESS_science_icons_2015.ai">
                <a:extLst>
                  <a:ext uri="{FF2B5EF4-FFF2-40B4-BE49-F238E27FC236}">
                    <a16:creationId xmlns:a16="http://schemas.microsoft.com/office/drawing/2014/main" id="{BFF8BEF2-E850-4A2A-BC87-F8CC4F851200}"/>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52" name="Group 251">
              <a:extLst>
                <a:ext uri="{FF2B5EF4-FFF2-40B4-BE49-F238E27FC236}">
                  <a16:creationId xmlns:a16="http://schemas.microsoft.com/office/drawing/2014/main" id="{5DF64D38-D581-47F9-9BA0-0E66272A67A7}"/>
                </a:ext>
              </a:extLst>
            </p:cNvPr>
            <p:cNvGrpSpPr/>
            <p:nvPr/>
          </p:nvGrpSpPr>
          <p:grpSpPr>
            <a:xfrm>
              <a:off x="5721923" y="2801759"/>
              <a:ext cx="237802" cy="252717"/>
              <a:chOff x="11067771" y="2534803"/>
              <a:chExt cx="432000" cy="432000"/>
            </a:xfrm>
          </p:grpSpPr>
          <p:sp>
            <p:nvSpPr>
              <p:cNvPr id="253" name="Rounded Rectangle 108">
                <a:extLst>
                  <a:ext uri="{FF2B5EF4-FFF2-40B4-BE49-F238E27FC236}">
                    <a16:creationId xmlns:a16="http://schemas.microsoft.com/office/drawing/2014/main" id="{95E2F3C4-615D-4692-B315-0CA9D5D4925A}"/>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54" name="Picture 253" descr="chemistry_pos_ESS_science_icons_2015.ai">
                <a:extLst>
                  <a:ext uri="{FF2B5EF4-FFF2-40B4-BE49-F238E27FC236}">
                    <a16:creationId xmlns:a16="http://schemas.microsoft.com/office/drawing/2014/main" id="{7EBD3CC3-6FA3-4B81-9142-85F1135BF46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55" name="Group 254">
              <a:extLst>
                <a:ext uri="{FF2B5EF4-FFF2-40B4-BE49-F238E27FC236}">
                  <a16:creationId xmlns:a16="http://schemas.microsoft.com/office/drawing/2014/main" id="{3C4C8F86-7236-4F9F-B059-170018DEB98A}"/>
                </a:ext>
              </a:extLst>
            </p:cNvPr>
            <p:cNvGrpSpPr/>
            <p:nvPr/>
          </p:nvGrpSpPr>
          <p:grpSpPr>
            <a:xfrm>
              <a:off x="7799342" y="1293622"/>
              <a:ext cx="237802" cy="252717"/>
              <a:chOff x="11067771" y="2534803"/>
              <a:chExt cx="432000" cy="432000"/>
            </a:xfrm>
          </p:grpSpPr>
          <p:sp>
            <p:nvSpPr>
              <p:cNvPr id="256" name="Rounded Rectangle 111">
                <a:extLst>
                  <a:ext uri="{FF2B5EF4-FFF2-40B4-BE49-F238E27FC236}">
                    <a16:creationId xmlns:a16="http://schemas.microsoft.com/office/drawing/2014/main" id="{7259568E-56EF-47DD-898D-5500A7F3927C}"/>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57" name="Picture 256" descr="chemistry_pos_ESS_science_icons_2015.ai">
                <a:extLst>
                  <a:ext uri="{FF2B5EF4-FFF2-40B4-BE49-F238E27FC236}">
                    <a16:creationId xmlns:a16="http://schemas.microsoft.com/office/drawing/2014/main" id="{72E2F3E5-0367-431F-8D9A-DEABDD878D6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58" name="Group 257">
              <a:extLst>
                <a:ext uri="{FF2B5EF4-FFF2-40B4-BE49-F238E27FC236}">
                  <a16:creationId xmlns:a16="http://schemas.microsoft.com/office/drawing/2014/main" id="{99504F25-F9E5-4329-ADFD-54802B8229D9}"/>
                </a:ext>
              </a:extLst>
            </p:cNvPr>
            <p:cNvGrpSpPr/>
            <p:nvPr/>
          </p:nvGrpSpPr>
          <p:grpSpPr>
            <a:xfrm>
              <a:off x="9493000" y="5169076"/>
              <a:ext cx="237802" cy="252717"/>
              <a:chOff x="11067771" y="2534803"/>
              <a:chExt cx="432000" cy="432000"/>
            </a:xfrm>
          </p:grpSpPr>
          <p:sp>
            <p:nvSpPr>
              <p:cNvPr id="259" name="Rounded Rectangle 114">
                <a:extLst>
                  <a:ext uri="{FF2B5EF4-FFF2-40B4-BE49-F238E27FC236}">
                    <a16:creationId xmlns:a16="http://schemas.microsoft.com/office/drawing/2014/main" id="{40260EDC-ACD1-42D4-9718-CCBCB1D42F3D}"/>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60" name="Picture 259" descr="chemistry_pos_ESS_science_icons_2015.ai">
                <a:extLst>
                  <a:ext uri="{FF2B5EF4-FFF2-40B4-BE49-F238E27FC236}">
                    <a16:creationId xmlns:a16="http://schemas.microsoft.com/office/drawing/2014/main" id="{DE0C4DC8-3698-4792-9373-1A568B666D78}"/>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61" name="Group 260">
              <a:extLst>
                <a:ext uri="{FF2B5EF4-FFF2-40B4-BE49-F238E27FC236}">
                  <a16:creationId xmlns:a16="http://schemas.microsoft.com/office/drawing/2014/main" id="{92EC2063-CD12-4054-ADE2-232B9313F29A}"/>
                </a:ext>
              </a:extLst>
            </p:cNvPr>
            <p:cNvGrpSpPr/>
            <p:nvPr/>
          </p:nvGrpSpPr>
          <p:grpSpPr>
            <a:xfrm>
              <a:off x="6280737" y="2239790"/>
              <a:ext cx="237802" cy="252717"/>
              <a:chOff x="11067771" y="2534803"/>
              <a:chExt cx="432000" cy="432000"/>
            </a:xfrm>
          </p:grpSpPr>
          <p:sp>
            <p:nvSpPr>
              <p:cNvPr id="262" name="Rounded Rectangle 117">
                <a:extLst>
                  <a:ext uri="{FF2B5EF4-FFF2-40B4-BE49-F238E27FC236}">
                    <a16:creationId xmlns:a16="http://schemas.microsoft.com/office/drawing/2014/main" id="{E05DCF13-96CA-4ADF-87C4-F642C63B059F}"/>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63" name="Picture 262" descr="chemistry_pos_ESS_science_icons_2015.ai">
                <a:extLst>
                  <a:ext uri="{FF2B5EF4-FFF2-40B4-BE49-F238E27FC236}">
                    <a16:creationId xmlns:a16="http://schemas.microsoft.com/office/drawing/2014/main" id="{8C31FAFB-354E-489E-8594-6A567FA9067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67" name="Group 266">
              <a:extLst>
                <a:ext uri="{FF2B5EF4-FFF2-40B4-BE49-F238E27FC236}">
                  <a16:creationId xmlns:a16="http://schemas.microsoft.com/office/drawing/2014/main" id="{D51E2E2D-FD4F-4211-9C7A-7ACA7F2693A1}"/>
                </a:ext>
              </a:extLst>
            </p:cNvPr>
            <p:cNvGrpSpPr/>
            <p:nvPr/>
          </p:nvGrpSpPr>
          <p:grpSpPr>
            <a:xfrm>
              <a:off x="6981482" y="2269429"/>
              <a:ext cx="237802" cy="252717"/>
              <a:chOff x="11067771" y="2534803"/>
              <a:chExt cx="432000" cy="432000"/>
            </a:xfrm>
          </p:grpSpPr>
          <p:sp>
            <p:nvSpPr>
              <p:cNvPr id="268" name="Rounded Rectangle 123">
                <a:extLst>
                  <a:ext uri="{FF2B5EF4-FFF2-40B4-BE49-F238E27FC236}">
                    <a16:creationId xmlns:a16="http://schemas.microsoft.com/office/drawing/2014/main" id="{F8071301-7402-40A8-9D28-3371E24383FB}"/>
                  </a:ext>
                </a:extLst>
              </p:cNvPr>
              <p:cNvSpPr/>
              <p:nvPr/>
            </p:nvSpPr>
            <p:spPr>
              <a:xfrm>
                <a:off x="11085464" y="2545729"/>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69" name="Picture 268" descr="chemistry_pos_ESS_science_icons_2015.ai">
                <a:extLst>
                  <a:ext uri="{FF2B5EF4-FFF2-40B4-BE49-F238E27FC236}">
                    <a16:creationId xmlns:a16="http://schemas.microsoft.com/office/drawing/2014/main" id="{258A75BD-4182-4FD3-945E-1BFD6F975C2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1067771" y="2534803"/>
                <a:ext cx="432000" cy="432000"/>
              </a:xfrm>
              <a:prstGeom prst="rect">
                <a:avLst/>
              </a:prstGeom>
            </p:spPr>
          </p:pic>
        </p:grpSp>
        <p:grpSp>
          <p:nvGrpSpPr>
            <p:cNvPr id="270" name="Group 269">
              <a:extLst>
                <a:ext uri="{FF2B5EF4-FFF2-40B4-BE49-F238E27FC236}">
                  <a16:creationId xmlns:a16="http://schemas.microsoft.com/office/drawing/2014/main" id="{487C4DFD-F705-4B77-9AFB-F03FD617904C}"/>
                </a:ext>
              </a:extLst>
            </p:cNvPr>
            <p:cNvGrpSpPr/>
            <p:nvPr/>
          </p:nvGrpSpPr>
          <p:grpSpPr>
            <a:xfrm>
              <a:off x="9805140" y="6051140"/>
              <a:ext cx="237802" cy="252717"/>
              <a:chOff x="11059277" y="3112136"/>
              <a:chExt cx="432000" cy="432000"/>
            </a:xfrm>
          </p:grpSpPr>
          <p:sp>
            <p:nvSpPr>
              <p:cNvPr id="271" name="Rounded Rectangle 126">
                <a:extLst>
                  <a:ext uri="{FF2B5EF4-FFF2-40B4-BE49-F238E27FC236}">
                    <a16:creationId xmlns:a16="http://schemas.microsoft.com/office/drawing/2014/main" id="{69C6A6C1-D4AF-4DF7-B058-A516291F655F}"/>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72" name="Picture 271" descr="energy_pos_ESS_science_icons_2015.ai">
                <a:extLst>
                  <a:ext uri="{FF2B5EF4-FFF2-40B4-BE49-F238E27FC236}">
                    <a16:creationId xmlns:a16="http://schemas.microsoft.com/office/drawing/2014/main" id="{0111C532-27D1-40E6-B06E-5A4B20FAC58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73" name="Group 272">
              <a:extLst>
                <a:ext uri="{FF2B5EF4-FFF2-40B4-BE49-F238E27FC236}">
                  <a16:creationId xmlns:a16="http://schemas.microsoft.com/office/drawing/2014/main" id="{EABA7AF7-5EDE-4202-BB32-D79DFFCE6232}"/>
                </a:ext>
              </a:extLst>
            </p:cNvPr>
            <p:cNvGrpSpPr/>
            <p:nvPr/>
          </p:nvGrpSpPr>
          <p:grpSpPr>
            <a:xfrm>
              <a:off x="9715687" y="5597094"/>
              <a:ext cx="237802" cy="252717"/>
              <a:chOff x="11059277" y="3112136"/>
              <a:chExt cx="432000" cy="432000"/>
            </a:xfrm>
          </p:grpSpPr>
          <p:sp>
            <p:nvSpPr>
              <p:cNvPr id="274" name="Rounded Rectangle 129">
                <a:extLst>
                  <a:ext uri="{FF2B5EF4-FFF2-40B4-BE49-F238E27FC236}">
                    <a16:creationId xmlns:a16="http://schemas.microsoft.com/office/drawing/2014/main" id="{0BBF4EE3-89FF-497C-8FA1-A0EB9326CF88}"/>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75" name="Picture 274" descr="energy_pos_ESS_science_icons_2015.ai">
                <a:extLst>
                  <a:ext uri="{FF2B5EF4-FFF2-40B4-BE49-F238E27FC236}">
                    <a16:creationId xmlns:a16="http://schemas.microsoft.com/office/drawing/2014/main" id="{A3B1358B-D767-4D60-8223-67E8BCF700A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76" name="Group 275">
              <a:extLst>
                <a:ext uri="{FF2B5EF4-FFF2-40B4-BE49-F238E27FC236}">
                  <a16:creationId xmlns:a16="http://schemas.microsoft.com/office/drawing/2014/main" id="{8566F306-3C99-43B6-B621-10973E2CC245}"/>
                </a:ext>
              </a:extLst>
            </p:cNvPr>
            <p:cNvGrpSpPr/>
            <p:nvPr/>
          </p:nvGrpSpPr>
          <p:grpSpPr>
            <a:xfrm>
              <a:off x="8004277" y="6422516"/>
              <a:ext cx="237802" cy="252717"/>
              <a:chOff x="11059277" y="3112136"/>
              <a:chExt cx="432000" cy="432000"/>
            </a:xfrm>
          </p:grpSpPr>
          <p:sp>
            <p:nvSpPr>
              <p:cNvPr id="277" name="Rounded Rectangle 135">
                <a:extLst>
                  <a:ext uri="{FF2B5EF4-FFF2-40B4-BE49-F238E27FC236}">
                    <a16:creationId xmlns:a16="http://schemas.microsoft.com/office/drawing/2014/main" id="{07C895C1-C10D-47A5-BE32-8D7F3DB466BD}"/>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78" name="Picture 277" descr="energy_pos_ESS_science_icons_2015.ai">
                <a:extLst>
                  <a:ext uri="{FF2B5EF4-FFF2-40B4-BE49-F238E27FC236}">
                    <a16:creationId xmlns:a16="http://schemas.microsoft.com/office/drawing/2014/main" id="{FE611EA8-43AA-4251-A2E2-25B5834FD5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79" name="Group 278">
              <a:extLst>
                <a:ext uri="{FF2B5EF4-FFF2-40B4-BE49-F238E27FC236}">
                  <a16:creationId xmlns:a16="http://schemas.microsoft.com/office/drawing/2014/main" id="{A8ECE4AB-3B7F-4DA9-ABEC-582D44C9F25A}"/>
                </a:ext>
              </a:extLst>
            </p:cNvPr>
            <p:cNvGrpSpPr/>
            <p:nvPr/>
          </p:nvGrpSpPr>
          <p:grpSpPr>
            <a:xfrm>
              <a:off x="5941932" y="3014456"/>
              <a:ext cx="237802" cy="252717"/>
              <a:chOff x="11059277" y="3112136"/>
              <a:chExt cx="432000" cy="432000"/>
            </a:xfrm>
          </p:grpSpPr>
          <p:sp>
            <p:nvSpPr>
              <p:cNvPr id="280" name="Rounded Rectangle 138">
                <a:extLst>
                  <a:ext uri="{FF2B5EF4-FFF2-40B4-BE49-F238E27FC236}">
                    <a16:creationId xmlns:a16="http://schemas.microsoft.com/office/drawing/2014/main" id="{2DF6DD54-15C8-46BF-AB48-2EA762F63B6B}"/>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81" name="Picture 280" descr="energy_pos_ESS_science_icons_2015.ai">
                <a:extLst>
                  <a:ext uri="{FF2B5EF4-FFF2-40B4-BE49-F238E27FC236}">
                    <a16:creationId xmlns:a16="http://schemas.microsoft.com/office/drawing/2014/main" id="{A7180E68-191E-4872-BB9B-E30FFB9ECCF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82" name="Group 281">
              <a:extLst>
                <a:ext uri="{FF2B5EF4-FFF2-40B4-BE49-F238E27FC236}">
                  <a16:creationId xmlns:a16="http://schemas.microsoft.com/office/drawing/2014/main" id="{F30BB7A9-9BC7-4919-BAFC-66A3AEF72531}"/>
                </a:ext>
              </a:extLst>
            </p:cNvPr>
            <p:cNvGrpSpPr/>
            <p:nvPr/>
          </p:nvGrpSpPr>
          <p:grpSpPr>
            <a:xfrm>
              <a:off x="7526423" y="1664491"/>
              <a:ext cx="237802" cy="252717"/>
              <a:chOff x="11059277" y="3112136"/>
              <a:chExt cx="432000" cy="432000"/>
            </a:xfrm>
          </p:grpSpPr>
          <p:sp>
            <p:nvSpPr>
              <p:cNvPr id="283" name="Rounded Rectangle 141">
                <a:extLst>
                  <a:ext uri="{FF2B5EF4-FFF2-40B4-BE49-F238E27FC236}">
                    <a16:creationId xmlns:a16="http://schemas.microsoft.com/office/drawing/2014/main" id="{D4AE196B-2E45-408C-AB97-54D91F6A4D2C}"/>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84" name="Picture 283" descr="energy_pos_ESS_science_icons_2015.ai">
                <a:extLst>
                  <a:ext uri="{FF2B5EF4-FFF2-40B4-BE49-F238E27FC236}">
                    <a16:creationId xmlns:a16="http://schemas.microsoft.com/office/drawing/2014/main" id="{16967191-FEB4-43B6-9B47-0D14772AC40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85" name="Group 284">
              <a:extLst>
                <a:ext uri="{FF2B5EF4-FFF2-40B4-BE49-F238E27FC236}">
                  <a16:creationId xmlns:a16="http://schemas.microsoft.com/office/drawing/2014/main" id="{A31DA383-77C5-460E-8A42-0310B5335DFC}"/>
                </a:ext>
              </a:extLst>
            </p:cNvPr>
            <p:cNvGrpSpPr/>
            <p:nvPr/>
          </p:nvGrpSpPr>
          <p:grpSpPr>
            <a:xfrm>
              <a:off x="6427073" y="2388749"/>
              <a:ext cx="237802" cy="252717"/>
              <a:chOff x="11059277" y="3112136"/>
              <a:chExt cx="432000" cy="432000"/>
            </a:xfrm>
          </p:grpSpPr>
          <p:sp>
            <p:nvSpPr>
              <p:cNvPr id="286" name="Rounded Rectangle 144">
                <a:extLst>
                  <a:ext uri="{FF2B5EF4-FFF2-40B4-BE49-F238E27FC236}">
                    <a16:creationId xmlns:a16="http://schemas.microsoft.com/office/drawing/2014/main" id="{42D04738-D79F-427D-A335-6354D9444FB7}"/>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87" name="Picture 286" descr="energy_pos_ESS_science_icons_2015.ai">
                <a:extLst>
                  <a:ext uri="{FF2B5EF4-FFF2-40B4-BE49-F238E27FC236}">
                    <a16:creationId xmlns:a16="http://schemas.microsoft.com/office/drawing/2014/main" id="{A30F49F3-3262-413D-8E48-329EE5A62B0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88" name="Group 287">
              <a:extLst>
                <a:ext uri="{FF2B5EF4-FFF2-40B4-BE49-F238E27FC236}">
                  <a16:creationId xmlns:a16="http://schemas.microsoft.com/office/drawing/2014/main" id="{186367AF-8DA1-4A18-A0C7-0C9E8C8EB0B6}"/>
                </a:ext>
              </a:extLst>
            </p:cNvPr>
            <p:cNvGrpSpPr/>
            <p:nvPr/>
          </p:nvGrpSpPr>
          <p:grpSpPr>
            <a:xfrm>
              <a:off x="9645661" y="6523577"/>
              <a:ext cx="237802" cy="252717"/>
              <a:chOff x="11059277" y="3112136"/>
              <a:chExt cx="432000" cy="432000"/>
            </a:xfrm>
          </p:grpSpPr>
          <p:sp>
            <p:nvSpPr>
              <p:cNvPr id="289" name="Rounded Rectangle 147">
                <a:extLst>
                  <a:ext uri="{FF2B5EF4-FFF2-40B4-BE49-F238E27FC236}">
                    <a16:creationId xmlns:a16="http://schemas.microsoft.com/office/drawing/2014/main" id="{15E14AEE-9D64-40B8-B542-80ECB604867B}"/>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90" name="Picture 289" descr="energy_pos_ESS_science_icons_2015.ai">
                <a:extLst>
                  <a:ext uri="{FF2B5EF4-FFF2-40B4-BE49-F238E27FC236}">
                    <a16:creationId xmlns:a16="http://schemas.microsoft.com/office/drawing/2014/main" id="{15212A77-4AD5-4DE1-8FD2-7B9CE65A93A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nvGrpSpPr>
            <p:cNvPr id="294" name="Group 293">
              <a:extLst>
                <a:ext uri="{FF2B5EF4-FFF2-40B4-BE49-F238E27FC236}">
                  <a16:creationId xmlns:a16="http://schemas.microsoft.com/office/drawing/2014/main" id="{E3457FA8-6304-48CC-BB2D-39ED3051C1C9}"/>
                </a:ext>
              </a:extLst>
            </p:cNvPr>
            <p:cNvGrpSpPr/>
            <p:nvPr/>
          </p:nvGrpSpPr>
          <p:grpSpPr>
            <a:xfrm>
              <a:off x="8419239" y="5754898"/>
              <a:ext cx="224993" cy="239105"/>
              <a:chOff x="11086639" y="3708763"/>
              <a:chExt cx="408732" cy="408732"/>
            </a:xfrm>
          </p:grpSpPr>
          <p:sp>
            <p:nvSpPr>
              <p:cNvPr id="295" name="Rounded Rectangle 155">
                <a:extLst>
                  <a:ext uri="{FF2B5EF4-FFF2-40B4-BE49-F238E27FC236}">
                    <a16:creationId xmlns:a16="http://schemas.microsoft.com/office/drawing/2014/main" id="{14B5CD68-F4CC-4F14-BAE4-0A6E0B40E8BA}"/>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96" name="Picture 295" descr="magnetism_pos_ESS_science_icons_2015.ai">
                <a:extLst>
                  <a:ext uri="{FF2B5EF4-FFF2-40B4-BE49-F238E27FC236}">
                    <a16:creationId xmlns:a16="http://schemas.microsoft.com/office/drawing/2014/main" id="{0B5C3921-9ECA-4DA2-91A4-FED48FFC7C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297" name="Group 296">
              <a:extLst>
                <a:ext uri="{FF2B5EF4-FFF2-40B4-BE49-F238E27FC236}">
                  <a16:creationId xmlns:a16="http://schemas.microsoft.com/office/drawing/2014/main" id="{8EB0E0BE-B121-42D8-BE8A-B0EF5D8F14CC}"/>
                </a:ext>
              </a:extLst>
            </p:cNvPr>
            <p:cNvGrpSpPr/>
            <p:nvPr/>
          </p:nvGrpSpPr>
          <p:grpSpPr>
            <a:xfrm>
              <a:off x="7225712" y="1917208"/>
              <a:ext cx="224993" cy="239105"/>
              <a:chOff x="11086639" y="3708763"/>
              <a:chExt cx="408732" cy="408732"/>
            </a:xfrm>
          </p:grpSpPr>
          <p:sp>
            <p:nvSpPr>
              <p:cNvPr id="298" name="Rounded Rectangle 158">
                <a:extLst>
                  <a:ext uri="{FF2B5EF4-FFF2-40B4-BE49-F238E27FC236}">
                    <a16:creationId xmlns:a16="http://schemas.microsoft.com/office/drawing/2014/main" id="{3DBC5C28-975B-4525-A2B9-27B2821F0EBD}"/>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299" name="Picture 298" descr="magnetism_pos_ESS_science_icons_2015.ai">
                <a:extLst>
                  <a:ext uri="{FF2B5EF4-FFF2-40B4-BE49-F238E27FC236}">
                    <a16:creationId xmlns:a16="http://schemas.microsoft.com/office/drawing/2014/main" id="{D95C432A-9281-4E8A-9798-7227C5F09B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00" name="Group 299">
              <a:extLst>
                <a:ext uri="{FF2B5EF4-FFF2-40B4-BE49-F238E27FC236}">
                  <a16:creationId xmlns:a16="http://schemas.microsoft.com/office/drawing/2014/main" id="{0630C7F1-8F57-4C0F-8F97-00487CCB4FC9}"/>
                </a:ext>
              </a:extLst>
            </p:cNvPr>
            <p:cNvGrpSpPr/>
            <p:nvPr/>
          </p:nvGrpSpPr>
          <p:grpSpPr>
            <a:xfrm>
              <a:off x="8198707" y="6264775"/>
              <a:ext cx="224993" cy="239105"/>
              <a:chOff x="11086639" y="3708763"/>
              <a:chExt cx="408732" cy="408732"/>
            </a:xfrm>
          </p:grpSpPr>
          <p:sp>
            <p:nvSpPr>
              <p:cNvPr id="301" name="Rounded Rectangle 161">
                <a:extLst>
                  <a:ext uri="{FF2B5EF4-FFF2-40B4-BE49-F238E27FC236}">
                    <a16:creationId xmlns:a16="http://schemas.microsoft.com/office/drawing/2014/main" id="{C33A5621-5128-4BF8-B112-F3FEC9B19693}"/>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02" name="Picture 301" descr="magnetism_pos_ESS_science_icons_2015.ai">
                <a:extLst>
                  <a:ext uri="{FF2B5EF4-FFF2-40B4-BE49-F238E27FC236}">
                    <a16:creationId xmlns:a16="http://schemas.microsoft.com/office/drawing/2014/main" id="{1F8A5C6B-4E3D-483E-BB2F-5BAF6A3059E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03" name="Group 302">
              <a:extLst>
                <a:ext uri="{FF2B5EF4-FFF2-40B4-BE49-F238E27FC236}">
                  <a16:creationId xmlns:a16="http://schemas.microsoft.com/office/drawing/2014/main" id="{FD3802EA-EA55-423F-A541-B407DA7E5BBF}"/>
                </a:ext>
              </a:extLst>
            </p:cNvPr>
            <p:cNvGrpSpPr/>
            <p:nvPr/>
          </p:nvGrpSpPr>
          <p:grpSpPr>
            <a:xfrm>
              <a:off x="9643824" y="5910607"/>
              <a:ext cx="224993" cy="239105"/>
              <a:chOff x="11086639" y="3708763"/>
              <a:chExt cx="408732" cy="408732"/>
            </a:xfrm>
          </p:grpSpPr>
          <p:sp>
            <p:nvSpPr>
              <p:cNvPr id="304" name="Rounded Rectangle 164">
                <a:extLst>
                  <a:ext uri="{FF2B5EF4-FFF2-40B4-BE49-F238E27FC236}">
                    <a16:creationId xmlns:a16="http://schemas.microsoft.com/office/drawing/2014/main" id="{5A763670-2107-4E0E-B48D-86FDF847A77D}"/>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05" name="Picture 304" descr="magnetism_pos_ESS_science_icons_2015.ai">
                <a:extLst>
                  <a:ext uri="{FF2B5EF4-FFF2-40B4-BE49-F238E27FC236}">
                    <a16:creationId xmlns:a16="http://schemas.microsoft.com/office/drawing/2014/main" id="{5FF06FC3-9ED3-4130-8DB6-3F181E98621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06" name="Group 305">
              <a:extLst>
                <a:ext uri="{FF2B5EF4-FFF2-40B4-BE49-F238E27FC236}">
                  <a16:creationId xmlns:a16="http://schemas.microsoft.com/office/drawing/2014/main" id="{79B6231C-7557-43F8-B7ED-0B1C6946647A}"/>
                </a:ext>
              </a:extLst>
            </p:cNvPr>
            <p:cNvGrpSpPr/>
            <p:nvPr/>
          </p:nvGrpSpPr>
          <p:grpSpPr>
            <a:xfrm>
              <a:off x="5667121" y="3331325"/>
              <a:ext cx="224993" cy="239105"/>
              <a:chOff x="11086639" y="3708763"/>
              <a:chExt cx="408732" cy="408732"/>
            </a:xfrm>
          </p:grpSpPr>
          <p:sp>
            <p:nvSpPr>
              <p:cNvPr id="307" name="Rounded Rectangle 170">
                <a:extLst>
                  <a:ext uri="{FF2B5EF4-FFF2-40B4-BE49-F238E27FC236}">
                    <a16:creationId xmlns:a16="http://schemas.microsoft.com/office/drawing/2014/main" id="{7FA6F69F-2FE9-421B-A809-F652F185052F}"/>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08" name="Picture 307" descr="magnetism_pos_ESS_science_icons_2015.ai">
                <a:extLst>
                  <a:ext uri="{FF2B5EF4-FFF2-40B4-BE49-F238E27FC236}">
                    <a16:creationId xmlns:a16="http://schemas.microsoft.com/office/drawing/2014/main" id="{3401788B-FCF6-442E-A6B9-719257EBF26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09" name="Group 308">
              <a:extLst>
                <a:ext uri="{FF2B5EF4-FFF2-40B4-BE49-F238E27FC236}">
                  <a16:creationId xmlns:a16="http://schemas.microsoft.com/office/drawing/2014/main" id="{3FEA8652-6484-4D3B-BC50-0C3EC924E061}"/>
                </a:ext>
              </a:extLst>
            </p:cNvPr>
            <p:cNvGrpSpPr/>
            <p:nvPr/>
          </p:nvGrpSpPr>
          <p:grpSpPr>
            <a:xfrm>
              <a:off x="7609287" y="1873988"/>
              <a:ext cx="224993" cy="239105"/>
              <a:chOff x="11086639" y="3708763"/>
              <a:chExt cx="408732" cy="408732"/>
            </a:xfrm>
          </p:grpSpPr>
          <p:sp>
            <p:nvSpPr>
              <p:cNvPr id="310" name="Rounded Rectangle 173">
                <a:extLst>
                  <a:ext uri="{FF2B5EF4-FFF2-40B4-BE49-F238E27FC236}">
                    <a16:creationId xmlns:a16="http://schemas.microsoft.com/office/drawing/2014/main" id="{2F39821E-F96F-4FB5-99A6-0EE92FDDFAFB}"/>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11" name="Picture 310" descr="magnetism_pos_ESS_science_icons_2015.ai">
                <a:extLst>
                  <a:ext uri="{FF2B5EF4-FFF2-40B4-BE49-F238E27FC236}">
                    <a16:creationId xmlns:a16="http://schemas.microsoft.com/office/drawing/2014/main" id="{6E519924-36FA-4350-B889-148AEEDAD71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12" name="Group 311">
              <a:extLst>
                <a:ext uri="{FF2B5EF4-FFF2-40B4-BE49-F238E27FC236}">
                  <a16:creationId xmlns:a16="http://schemas.microsoft.com/office/drawing/2014/main" id="{CB90FA10-8E15-405A-BB86-FB239B1D2219}"/>
                </a:ext>
              </a:extLst>
            </p:cNvPr>
            <p:cNvGrpSpPr/>
            <p:nvPr/>
          </p:nvGrpSpPr>
          <p:grpSpPr>
            <a:xfrm>
              <a:off x="9539570" y="6294165"/>
              <a:ext cx="224993" cy="239105"/>
              <a:chOff x="11086639" y="3708763"/>
              <a:chExt cx="408732" cy="408732"/>
            </a:xfrm>
          </p:grpSpPr>
          <p:sp>
            <p:nvSpPr>
              <p:cNvPr id="313" name="Rounded Rectangle 176">
                <a:extLst>
                  <a:ext uri="{FF2B5EF4-FFF2-40B4-BE49-F238E27FC236}">
                    <a16:creationId xmlns:a16="http://schemas.microsoft.com/office/drawing/2014/main" id="{DEC12BC7-2A08-4DEA-B90F-FD4B39520170}"/>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14" name="Picture 313" descr="magnetism_pos_ESS_science_icons_2015.ai">
                <a:extLst>
                  <a:ext uri="{FF2B5EF4-FFF2-40B4-BE49-F238E27FC236}">
                    <a16:creationId xmlns:a16="http://schemas.microsoft.com/office/drawing/2014/main" id="{67912885-A0E7-4920-9B4B-784BBEF9B3C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15" name="Group 314">
              <a:extLst>
                <a:ext uri="{FF2B5EF4-FFF2-40B4-BE49-F238E27FC236}">
                  <a16:creationId xmlns:a16="http://schemas.microsoft.com/office/drawing/2014/main" id="{4AC802B3-56DC-408B-BEED-A25FF66E99CA}"/>
                </a:ext>
              </a:extLst>
            </p:cNvPr>
            <p:cNvGrpSpPr/>
            <p:nvPr/>
          </p:nvGrpSpPr>
          <p:grpSpPr>
            <a:xfrm>
              <a:off x="8603612" y="5621644"/>
              <a:ext cx="223036" cy="221952"/>
              <a:chOff x="11101194" y="4254900"/>
              <a:chExt cx="468291" cy="444399"/>
            </a:xfrm>
          </p:grpSpPr>
          <p:sp>
            <p:nvSpPr>
              <p:cNvPr id="316" name="Rounded Rectangle 182">
                <a:extLst>
                  <a:ext uri="{FF2B5EF4-FFF2-40B4-BE49-F238E27FC236}">
                    <a16:creationId xmlns:a16="http://schemas.microsoft.com/office/drawing/2014/main" id="{23EAD572-CF91-4711-954D-F9A1022E4844}"/>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17" name="Picture 316" descr="engineering_pos_ESS_science_icons_2015.ai">
                <a:extLst>
                  <a:ext uri="{FF2B5EF4-FFF2-40B4-BE49-F238E27FC236}">
                    <a16:creationId xmlns:a16="http://schemas.microsoft.com/office/drawing/2014/main" id="{271CB2B7-9BD8-4603-888E-B6205CBCEE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318" name="Group 317">
              <a:extLst>
                <a:ext uri="{FF2B5EF4-FFF2-40B4-BE49-F238E27FC236}">
                  <a16:creationId xmlns:a16="http://schemas.microsoft.com/office/drawing/2014/main" id="{8133F4C1-343E-46B2-901E-21AE4AF819A2}"/>
                </a:ext>
              </a:extLst>
            </p:cNvPr>
            <p:cNvGrpSpPr/>
            <p:nvPr/>
          </p:nvGrpSpPr>
          <p:grpSpPr>
            <a:xfrm>
              <a:off x="8047575" y="1902442"/>
              <a:ext cx="223036" cy="221952"/>
              <a:chOff x="11101194" y="4254900"/>
              <a:chExt cx="468291" cy="444399"/>
            </a:xfrm>
          </p:grpSpPr>
          <p:sp>
            <p:nvSpPr>
              <p:cNvPr id="319" name="Rounded Rectangle 185">
                <a:extLst>
                  <a:ext uri="{FF2B5EF4-FFF2-40B4-BE49-F238E27FC236}">
                    <a16:creationId xmlns:a16="http://schemas.microsoft.com/office/drawing/2014/main" id="{6EC588B5-FA80-4DAE-8224-E16F8FBA5CAA}"/>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20" name="Picture 319" descr="engineering_pos_ESS_science_icons_2015.ai">
                <a:extLst>
                  <a:ext uri="{FF2B5EF4-FFF2-40B4-BE49-F238E27FC236}">
                    <a16:creationId xmlns:a16="http://schemas.microsoft.com/office/drawing/2014/main" id="{3AB6E43C-0351-4290-850D-12322280B866}"/>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321" name="Group 320">
              <a:extLst>
                <a:ext uri="{FF2B5EF4-FFF2-40B4-BE49-F238E27FC236}">
                  <a16:creationId xmlns:a16="http://schemas.microsoft.com/office/drawing/2014/main" id="{49EF5288-EB7C-4110-8F1E-6A542BAD6647}"/>
                </a:ext>
              </a:extLst>
            </p:cNvPr>
            <p:cNvGrpSpPr/>
            <p:nvPr/>
          </p:nvGrpSpPr>
          <p:grpSpPr>
            <a:xfrm>
              <a:off x="8389744" y="6127258"/>
              <a:ext cx="223036" cy="221952"/>
              <a:chOff x="11101194" y="4254900"/>
              <a:chExt cx="468291" cy="444399"/>
            </a:xfrm>
          </p:grpSpPr>
          <p:sp>
            <p:nvSpPr>
              <p:cNvPr id="322" name="Rounded Rectangle 188">
                <a:extLst>
                  <a:ext uri="{FF2B5EF4-FFF2-40B4-BE49-F238E27FC236}">
                    <a16:creationId xmlns:a16="http://schemas.microsoft.com/office/drawing/2014/main" id="{9864270D-9213-456A-879A-7D8BDAE03A1C}"/>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23" name="Picture 322" descr="engineering_pos_ESS_science_icons_2015.ai">
                <a:extLst>
                  <a:ext uri="{FF2B5EF4-FFF2-40B4-BE49-F238E27FC236}">
                    <a16:creationId xmlns:a16="http://schemas.microsoft.com/office/drawing/2014/main" id="{F5EEBFD4-83C9-4530-A519-271D3A86276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324" name="Group 323">
              <a:extLst>
                <a:ext uri="{FF2B5EF4-FFF2-40B4-BE49-F238E27FC236}">
                  <a16:creationId xmlns:a16="http://schemas.microsoft.com/office/drawing/2014/main" id="{6F195175-99C3-4125-A324-442DE6D97568}"/>
                </a:ext>
              </a:extLst>
            </p:cNvPr>
            <p:cNvGrpSpPr/>
            <p:nvPr/>
          </p:nvGrpSpPr>
          <p:grpSpPr>
            <a:xfrm>
              <a:off x="6181556" y="3191120"/>
              <a:ext cx="223036" cy="221952"/>
              <a:chOff x="11101194" y="4254900"/>
              <a:chExt cx="468291" cy="444399"/>
            </a:xfrm>
          </p:grpSpPr>
          <p:sp>
            <p:nvSpPr>
              <p:cNvPr id="325" name="Rounded Rectangle 191">
                <a:extLst>
                  <a:ext uri="{FF2B5EF4-FFF2-40B4-BE49-F238E27FC236}">
                    <a16:creationId xmlns:a16="http://schemas.microsoft.com/office/drawing/2014/main" id="{6DD91F6C-E437-423D-925E-C49FC406DA74}"/>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26" name="Picture 325" descr="engineering_pos_ESS_science_icons_2015.ai">
                <a:extLst>
                  <a:ext uri="{FF2B5EF4-FFF2-40B4-BE49-F238E27FC236}">
                    <a16:creationId xmlns:a16="http://schemas.microsoft.com/office/drawing/2014/main" id="{BECD1026-B5E2-42BE-98BA-01482921580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327" name="Group 326">
              <a:extLst>
                <a:ext uri="{FF2B5EF4-FFF2-40B4-BE49-F238E27FC236}">
                  <a16:creationId xmlns:a16="http://schemas.microsoft.com/office/drawing/2014/main" id="{9B8E5F88-E741-439A-A20E-0EB8DDCBB117}"/>
                </a:ext>
              </a:extLst>
            </p:cNvPr>
            <p:cNvGrpSpPr/>
            <p:nvPr/>
          </p:nvGrpSpPr>
          <p:grpSpPr>
            <a:xfrm>
              <a:off x="6747361" y="2692138"/>
              <a:ext cx="223036" cy="221952"/>
              <a:chOff x="11101194" y="4254900"/>
              <a:chExt cx="468291" cy="444399"/>
            </a:xfrm>
          </p:grpSpPr>
          <p:sp>
            <p:nvSpPr>
              <p:cNvPr id="328" name="Rounded Rectangle 194">
                <a:extLst>
                  <a:ext uri="{FF2B5EF4-FFF2-40B4-BE49-F238E27FC236}">
                    <a16:creationId xmlns:a16="http://schemas.microsoft.com/office/drawing/2014/main" id="{EDFE6DE2-73B6-4C03-AD18-51A4928F331D}"/>
                  </a:ext>
                </a:extLst>
              </p:cNvPr>
              <p:cNvSpPr/>
              <p:nvPr/>
            </p:nvSpPr>
            <p:spPr>
              <a:xfrm>
                <a:off x="11101194" y="4254900"/>
                <a:ext cx="468291" cy="43669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29" name="Picture 328" descr="engineering_pos_ESS_science_icons_2015.ai">
                <a:extLst>
                  <a:ext uri="{FF2B5EF4-FFF2-40B4-BE49-F238E27FC236}">
                    <a16:creationId xmlns:a16="http://schemas.microsoft.com/office/drawing/2014/main" id="{F0C65C54-A251-4CA7-80EE-00092843C54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1128929" y="4267299"/>
                <a:ext cx="432000" cy="432000"/>
              </a:xfrm>
              <a:prstGeom prst="rect">
                <a:avLst/>
              </a:prstGeom>
            </p:spPr>
          </p:pic>
        </p:grpSp>
        <p:grpSp>
          <p:nvGrpSpPr>
            <p:cNvPr id="330" name="Group 329">
              <a:extLst>
                <a:ext uri="{FF2B5EF4-FFF2-40B4-BE49-F238E27FC236}">
                  <a16:creationId xmlns:a16="http://schemas.microsoft.com/office/drawing/2014/main" id="{DEE69F7E-B978-4CC4-9A8B-AF0FE4DA229C}"/>
                </a:ext>
              </a:extLst>
            </p:cNvPr>
            <p:cNvGrpSpPr/>
            <p:nvPr/>
          </p:nvGrpSpPr>
          <p:grpSpPr>
            <a:xfrm>
              <a:off x="8793668" y="5478517"/>
              <a:ext cx="216349" cy="231993"/>
              <a:chOff x="11085463" y="4243022"/>
              <a:chExt cx="393029" cy="396575"/>
            </a:xfrm>
          </p:grpSpPr>
          <p:sp>
            <p:nvSpPr>
              <p:cNvPr id="331" name="Rounded Rectangle 197">
                <a:extLst>
                  <a:ext uri="{FF2B5EF4-FFF2-40B4-BE49-F238E27FC236}">
                    <a16:creationId xmlns:a16="http://schemas.microsoft.com/office/drawing/2014/main" id="{DB8C970B-A605-4704-A709-DB96EE5F496D}"/>
                  </a:ext>
                </a:extLst>
              </p:cNvPr>
              <p:cNvSpPr/>
              <p:nvPr/>
            </p:nvSpPr>
            <p:spPr>
              <a:xfrm>
                <a:off x="11091010" y="4243022"/>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32" name="Picture 331" descr="archeology_pos_ESS_science_icons_2015.ai">
                <a:extLst>
                  <a:ext uri="{FF2B5EF4-FFF2-40B4-BE49-F238E27FC236}">
                    <a16:creationId xmlns:a16="http://schemas.microsoft.com/office/drawing/2014/main" id="{176DD266-8D63-4031-91C6-4E868ED9125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085463" y="4261978"/>
                <a:ext cx="377619" cy="377619"/>
              </a:xfrm>
              <a:prstGeom prst="rect">
                <a:avLst/>
              </a:prstGeom>
            </p:spPr>
          </p:pic>
        </p:grpSp>
        <p:grpSp>
          <p:nvGrpSpPr>
            <p:cNvPr id="333" name="Group 332">
              <a:extLst>
                <a:ext uri="{FF2B5EF4-FFF2-40B4-BE49-F238E27FC236}">
                  <a16:creationId xmlns:a16="http://schemas.microsoft.com/office/drawing/2014/main" id="{4CAD9B4B-C632-43F5-AC70-233A73A4AE06}"/>
                </a:ext>
              </a:extLst>
            </p:cNvPr>
            <p:cNvGrpSpPr/>
            <p:nvPr/>
          </p:nvGrpSpPr>
          <p:grpSpPr>
            <a:xfrm>
              <a:off x="6622644" y="2531867"/>
              <a:ext cx="224993" cy="239105"/>
              <a:chOff x="11086639" y="3708763"/>
              <a:chExt cx="408732" cy="408732"/>
            </a:xfrm>
          </p:grpSpPr>
          <p:sp>
            <p:nvSpPr>
              <p:cNvPr id="334" name="Rounded Rectangle 179">
                <a:extLst>
                  <a:ext uri="{FF2B5EF4-FFF2-40B4-BE49-F238E27FC236}">
                    <a16:creationId xmlns:a16="http://schemas.microsoft.com/office/drawing/2014/main" id="{EADA1C25-5FC8-4345-B1DB-6B2D64027830}"/>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35" name="Picture 334" descr="magnetism_pos_ESS_science_icons_2015.ai">
                <a:extLst>
                  <a:ext uri="{FF2B5EF4-FFF2-40B4-BE49-F238E27FC236}">
                    <a16:creationId xmlns:a16="http://schemas.microsoft.com/office/drawing/2014/main" id="{EE5B5DDF-FAED-4D15-87FF-E4D9C147BD8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36" name="Group 335">
              <a:extLst>
                <a:ext uri="{FF2B5EF4-FFF2-40B4-BE49-F238E27FC236}">
                  <a16:creationId xmlns:a16="http://schemas.microsoft.com/office/drawing/2014/main" id="{5BB02106-5F55-4968-A09A-8A9AA70D2AD2}"/>
                </a:ext>
              </a:extLst>
            </p:cNvPr>
            <p:cNvGrpSpPr/>
            <p:nvPr/>
          </p:nvGrpSpPr>
          <p:grpSpPr>
            <a:xfrm>
              <a:off x="7966067" y="1703533"/>
              <a:ext cx="224993" cy="239105"/>
              <a:chOff x="11086639" y="3708763"/>
              <a:chExt cx="408732" cy="408732"/>
            </a:xfrm>
          </p:grpSpPr>
          <p:sp>
            <p:nvSpPr>
              <p:cNvPr id="337" name="Rounded Rectangle 167">
                <a:extLst>
                  <a:ext uri="{FF2B5EF4-FFF2-40B4-BE49-F238E27FC236}">
                    <a16:creationId xmlns:a16="http://schemas.microsoft.com/office/drawing/2014/main" id="{987FF7D4-3606-4BF1-A716-66603D77071F}"/>
                  </a:ext>
                </a:extLst>
              </p:cNvPr>
              <p:cNvSpPr/>
              <p:nvPr/>
            </p:nvSpPr>
            <p:spPr>
              <a:xfrm>
                <a:off x="11091108" y="372360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38" name="Picture 337" descr="magnetism_pos_ESS_science_icons_2015.ai">
                <a:extLst>
                  <a:ext uri="{FF2B5EF4-FFF2-40B4-BE49-F238E27FC236}">
                    <a16:creationId xmlns:a16="http://schemas.microsoft.com/office/drawing/2014/main" id="{D69024AD-FDB5-4DF2-98DD-1EE991DF844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086639" y="3708763"/>
                <a:ext cx="408732" cy="408732"/>
              </a:xfrm>
              <a:prstGeom prst="rect">
                <a:avLst/>
              </a:prstGeom>
            </p:spPr>
          </p:pic>
        </p:grpSp>
        <p:grpSp>
          <p:nvGrpSpPr>
            <p:cNvPr id="339" name="Group 338">
              <a:extLst>
                <a:ext uri="{FF2B5EF4-FFF2-40B4-BE49-F238E27FC236}">
                  <a16:creationId xmlns:a16="http://schemas.microsoft.com/office/drawing/2014/main" id="{A1602E06-1D9F-44C8-BD2C-FAACDEEBCD81}"/>
                </a:ext>
              </a:extLst>
            </p:cNvPr>
            <p:cNvGrpSpPr/>
            <p:nvPr/>
          </p:nvGrpSpPr>
          <p:grpSpPr>
            <a:xfrm>
              <a:off x="7863991" y="1534466"/>
              <a:ext cx="237802" cy="252717"/>
              <a:chOff x="11059277" y="3112136"/>
              <a:chExt cx="432000" cy="432000"/>
            </a:xfrm>
          </p:grpSpPr>
          <p:sp>
            <p:nvSpPr>
              <p:cNvPr id="340" name="Rounded Rectangle 132">
                <a:extLst>
                  <a:ext uri="{FF2B5EF4-FFF2-40B4-BE49-F238E27FC236}">
                    <a16:creationId xmlns:a16="http://schemas.microsoft.com/office/drawing/2014/main" id="{BB513AB5-D21B-438B-876B-C4C08FE04B12}"/>
                  </a:ext>
                </a:extLst>
              </p:cNvPr>
              <p:cNvSpPr/>
              <p:nvPr/>
            </p:nvSpPr>
            <p:spPr>
              <a:xfrm>
                <a:off x="11085464" y="3134395"/>
                <a:ext cx="387482" cy="38748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341" name="Picture 340" descr="energy_pos_ESS_science_icons_2015.ai">
                <a:extLst>
                  <a:ext uri="{FF2B5EF4-FFF2-40B4-BE49-F238E27FC236}">
                    <a16:creationId xmlns:a16="http://schemas.microsoft.com/office/drawing/2014/main" id="{342358EF-6FA1-4BF2-8683-0EAB5540BA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059277" y="3112136"/>
                <a:ext cx="432000" cy="432000"/>
              </a:xfrm>
              <a:prstGeom prst="rect">
                <a:avLst/>
              </a:prstGeom>
            </p:spPr>
          </p:pic>
        </p:grpSp>
      </p:grpSp>
      <p:graphicFrame>
        <p:nvGraphicFramePr>
          <p:cNvPr id="342" name="Table 341">
            <a:extLst>
              <a:ext uri="{FF2B5EF4-FFF2-40B4-BE49-F238E27FC236}">
                <a16:creationId xmlns:a16="http://schemas.microsoft.com/office/drawing/2014/main" id="{60C61F54-E2E3-4FB5-B7AB-C5AE78B89709}"/>
              </a:ext>
            </a:extLst>
          </p:cNvPr>
          <p:cNvGraphicFramePr>
            <a:graphicFrameLocks noGrp="1"/>
          </p:cNvGraphicFramePr>
          <p:nvPr/>
        </p:nvGraphicFramePr>
        <p:xfrm>
          <a:off x="942233" y="4610100"/>
          <a:ext cx="2837955" cy="2789205"/>
        </p:xfrm>
        <a:graphic>
          <a:graphicData uri="http://schemas.openxmlformats.org/drawingml/2006/table">
            <a:tbl>
              <a:tblPr firstRow="1" bandRow="1">
                <a:tableStyleId>{2D5ABB26-0587-4C30-8999-92F81FD0307C}</a:tableStyleId>
              </a:tblPr>
              <a:tblGrid>
                <a:gridCol w="2837955">
                  <a:extLst>
                    <a:ext uri="{9D8B030D-6E8A-4147-A177-3AD203B41FA5}">
                      <a16:colId xmlns:a16="http://schemas.microsoft.com/office/drawing/2014/main" val="20001"/>
                    </a:ext>
                  </a:extLst>
                </a:gridCol>
              </a:tblGrid>
              <a:tr h="643581">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Magnetism &amp; superconductivity</a:t>
                      </a:r>
                    </a:p>
                    <a:p>
                      <a:endParaRPr lang="en-US" sz="900" kern="1200" dirty="0">
                        <a:solidFill>
                          <a:schemeClr val="bg1"/>
                        </a:solidFill>
                        <a:latin typeface="Segoe UI Semilight" panose="020B0402040204020203" pitchFamily="34" charset="0"/>
                        <a:ea typeface="+mn-ea"/>
                        <a:cs typeface="Segoe UI Semilight" panose="020B0402040204020203" pitchFamily="34" charset="0"/>
                      </a:endParaRPr>
                    </a:p>
                  </a:txBody>
                  <a:tcPr marL="67508" marR="67508" marT="33754" marB="33754"/>
                </a:tc>
                <a:extLst>
                  <a:ext uri="{0D108BD9-81ED-4DB2-BD59-A6C34878D82A}">
                    <a16:rowId xmlns:a16="http://schemas.microsoft.com/office/drawing/2014/main" val="10000"/>
                  </a:ext>
                </a:extLst>
              </a:tr>
              <a:tr h="643581">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Engineering &amp; </a:t>
                      </a:r>
                    </a:p>
                    <a:p>
                      <a:r>
                        <a:rPr lang="en-US" sz="1800" kern="1200" dirty="0">
                          <a:solidFill>
                            <a:schemeClr val="bg1"/>
                          </a:solidFill>
                          <a:latin typeface="Segoe UI Semilight" panose="020B0402040204020203" pitchFamily="34" charset="0"/>
                          <a:ea typeface="+mn-ea"/>
                          <a:cs typeface="Segoe UI Semilight" panose="020B0402040204020203" pitchFamily="34" charset="0"/>
                        </a:rPr>
                        <a:t>Geo-sciences</a:t>
                      </a:r>
                      <a:endParaRPr lang="en-US" sz="1800" b="0" kern="1200" dirty="0">
                        <a:solidFill>
                          <a:schemeClr val="bg1"/>
                        </a:solidFill>
                        <a:latin typeface="Segoe UI Semilight" panose="020B0402040204020203" pitchFamily="34" charset="0"/>
                        <a:ea typeface="+mn-ea"/>
                        <a:cs typeface="Segoe UI Semilight" panose="020B0402040204020203" pitchFamily="34" charset="0"/>
                      </a:endParaRPr>
                    </a:p>
                    <a:p>
                      <a:endParaRPr lang="en-US" sz="1050" kern="1200" dirty="0">
                        <a:solidFill>
                          <a:schemeClr val="bg1"/>
                        </a:solidFill>
                        <a:latin typeface="Segoe UI Semilight" panose="020B0402040204020203" pitchFamily="34" charset="0"/>
                        <a:ea typeface="+mn-ea"/>
                        <a:cs typeface="Segoe UI Semilight" panose="020B0402040204020203" pitchFamily="34" charset="0"/>
                      </a:endParaRPr>
                    </a:p>
                  </a:txBody>
                  <a:tcPr marL="67508" marR="67508" marT="33754" marB="33754"/>
                </a:tc>
                <a:extLst>
                  <a:ext uri="{0D108BD9-81ED-4DB2-BD59-A6C34878D82A}">
                    <a16:rowId xmlns:a16="http://schemas.microsoft.com/office/drawing/2014/main" val="10001"/>
                  </a:ext>
                </a:extLst>
              </a:tr>
              <a:tr h="643581">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Archeology &amp; Heritage conservation</a:t>
                      </a:r>
                    </a:p>
                  </a:txBody>
                  <a:tcPr marL="67508" marR="67508" marT="33754" marB="33754"/>
                </a:tc>
                <a:extLst>
                  <a:ext uri="{0D108BD9-81ED-4DB2-BD59-A6C34878D82A}">
                    <a16:rowId xmlns:a16="http://schemas.microsoft.com/office/drawing/2014/main" val="10002"/>
                  </a:ext>
                </a:extLst>
              </a:tr>
              <a:tr h="451557">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Fundamental &amp; particle physics</a:t>
                      </a:r>
                    </a:p>
                  </a:txBody>
                  <a:tcPr marL="67508" marR="67508" marT="33754" marB="33754"/>
                </a:tc>
                <a:extLst>
                  <a:ext uri="{0D108BD9-81ED-4DB2-BD59-A6C34878D82A}">
                    <a16:rowId xmlns:a16="http://schemas.microsoft.com/office/drawing/2014/main" val="10003"/>
                  </a:ext>
                </a:extLst>
              </a:tr>
            </a:tbl>
          </a:graphicData>
        </a:graphic>
      </p:graphicFrame>
      <p:graphicFrame>
        <p:nvGraphicFramePr>
          <p:cNvPr id="343" name="Table 342">
            <a:extLst>
              <a:ext uri="{FF2B5EF4-FFF2-40B4-BE49-F238E27FC236}">
                <a16:creationId xmlns:a16="http://schemas.microsoft.com/office/drawing/2014/main" id="{9418E25B-6DC5-4B0D-9710-00602B2B2B5D}"/>
              </a:ext>
            </a:extLst>
          </p:cNvPr>
          <p:cNvGraphicFramePr>
            <a:graphicFrameLocks noGrp="1"/>
          </p:cNvGraphicFramePr>
          <p:nvPr/>
        </p:nvGraphicFramePr>
        <p:xfrm>
          <a:off x="979861" y="2286881"/>
          <a:ext cx="2800327" cy="2230469"/>
        </p:xfrm>
        <a:graphic>
          <a:graphicData uri="http://schemas.openxmlformats.org/drawingml/2006/table">
            <a:tbl>
              <a:tblPr firstRow="1" bandRow="1">
                <a:tableStyleId>{2D5ABB26-0587-4C30-8999-92F81FD0307C}</a:tableStyleId>
              </a:tblPr>
              <a:tblGrid>
                <a:gridCol w="2800327">
                  <a:extLst>
                    <a:ext uri="{9D8B030D-6E8A-4147-A177-3AD203B41FA5}">
                      <a16:colId xmlns:a16="http://schemas.microsoft.com/office/drawing/2014/main" val="20000"/>
                    </a:ext>
                  </a:extLst>
                </a:gridCol>
              </a:tblGrid>
              <a:tr h="570619">
                <a:tc>
                  <a:txBody>
                    <a:bodyPr/>
                    <a:lstStyle/>
                    <a:p>
                      <a:r>
                        <a:rPr lang="en-US" sz="1800" dirty="0">
                          <a:solidFill>
                            <a:schemeClr val="bg1"/>
                          </a:solidFill>
                          <a:latin typeface="Segoe UI Semilight" panose="020B0402040204020203" pitchFamily="34" charset="0"/>
                          <a:cs typeface="Segoe UI Semilight" panose="020B0402040204020203" pitchFamily="34" charset="0"/>
                        </a:rPr>
                        <a:t>Life sciences</a:t>
                      </a:r>
                      <a:endParaRPr lang="en-US" sz="1800" b="0" dirty="0">
                        <a:latin typeface="Segoe UI Semilight" panose="020B0402040204020203" pitchFamily="34" charset="0"/>
                        <a:cs typeface="Segoe UI Semilight" panose="020B0402040204020203" pitchFamily="34" charset="0"/>
                      </a:endParaRPr>
                    </a:p>
                    <a:p>
                      <a:endParaRPr lang="en-US" sz="1000" b="0" dirty="0">
                        <a:latin typeface="Segoe UI Semilight" panose="020B0402040204020203" pitchFamily="34" charset="0"/>
                        <a:cs typeface="Segoe UI Semilight" panose="020B0402040204020203" pitchFamily="34" charset="0"/>
                      </a:endParaRPr>
                    </a:p>
                  </a:txBody>
                  <a:tcPr marL="67508" marR="67508" marT="33754" marB="33754"/>
                </a:tc>
                <a:extLst>
                  <a:ext uri="{0D108BD9-81ED-4DB2-BD59-A6C34878D82A}">
                    <a16:rowId xmlns:a16="http://schemas.microsoft.com/office/drawing/2014/main" val="10000"/>
                  </a:ext>
                </a:extLst>
              </a:tr>
              <a:tr h="457200">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Soft condensed matter</a:t>
                      </a:r>
                      <a:endParaRPr lang="en-US" sz="1800" b="0" dirty="0">
                        <a:latin typeface="Segoe UI Semilight" panose="020B0402040204020203" pitchFamily="34" charset="0"/>
                        <a:cs typeface="Segoe UI Semilight" panose="020B0402040204020203" pitchFamily="34" charset="0"/>
                      </a:endParaRPr>
                    </a:p>
                    <a:p>
                      <a:endParaRPr lang="en-US" sz="1800" b="0" dirty="0">
                        <a:latin typeface="Segoe UI Semilight" panose="020B0402040204020203" pitchFamily="34" charset="0"/>
                        <a:cs typeface="Segoe UI Semilight" panose="020B0402040204020203" pitchFamily="34" charset="0"/>
                      </a:endParaRPr>
                    </a:p>
                  </a:txBody>
                  <a:tcPr marL="67508" marR="67508" marT="33754" marB="33754"/>
                </a:tc>
                <a:extLst>
                  <a:ext uri="{0D108BD9-81ED-4DB2-BD59-A6C34878D82A}">
                    <a16:rowId xmlns:a16="http://schemas.microsoft.com/office/drawing/2014/main" val="10001"/>
                  </a:ext>
                </a:extLst>
              </a:tr>
              <a:tr h="474274">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Chemistry of materials</a:t>
                      </a:r>
                    </a:p>
                    <a:p>
                      <a:endParaRPr lang="en-US" sz="1800" b="0" dirty="0">
                        <a:latin typeface="Segoe UI Semilight" panose="020B0402040204020203" pitchFamily="34" charset="0"/>
                        <a:cs typeface="Segoe UI Semilight" panose="020B0402040204020203" pitchFamily="34" charset="0"/>
                      </a:endParaRPr>
                    </a:p>
                  </a:txBody>
                  <a:tcPr marL="67508" marR="67508" marT="33754" marB="33754"/>
                </a:tc>
                <a:extLst>
                  <a:ext uri="{0D108BD9-81ED-4DB2-BD59-A6C34878D82A}">
                    <a16:rowId xmlns:a16="http://schemas.microsoft.com/office/drawing/2014/main" val="10002"/>
                  </a:ext>
                </a:extLst>
              </a:tr>
              <a:tr h="427554">
                <a:tc>
                  <a:txBody>
                    <a:bodyPr/>
                    <a:lstStyle/>
                    <a:p>
                      <a:r>
                        <a:rPr lang="en-US" sz="1800" kern="1200" dirty="0">
                          <a:solidFill>
                            <a:schemeClr val="bg1"/>
                          </a:solidFill>
                          <a:latin typeface="Segoe UI Semilight" panose="020B0402040204020203" pitchFamily="34" charset="0"/>
                          <a:ea typeface="+mn-ea"/>
                          <a:cs typeface="Segoe UI Semilight" panose="020B0402040204020203" pitchFamily="34" charset="0"/>
                        </a:rPr>
                        <a:t>Energy research</a:t>
                      </a:r>
                    </a:p>
                  </a:txBody>
                  <a:tcPr marL="67508" marR="67508" marT="33754" marB="33754"/>
                </a:tc>
                <a:extLst>
                  <a:ext uri="{0D108BD9-81ED-4DB2-BD59-A6C34878D82A}">
                    <a16:rowId xmlns:a16="http://schemas.microsoft.com/office/drawing/2014/main" val="10003"/>
                  </a:ext>
                </a:extLst>
              </a:tr>
            </a:tbl>
          </a:graphicData>
        </a:graphic>
      </p:graphicFrame>
      <p:sp>
        <p:nvSpPr>
          <p:cNvPr id="344" name="TextBox 343">
            <a:extLst>
              <a:ext uri="{FF2B5EF4-FFF2-40B4-BE49-F238E27FC236}">
                <a16:creationId xmlns:a16="http://schemas.microsoft.com/office/drawing/2014/main" id="{5EEF3910-0F61-4E48-B0AE-E580B7EF4F46}"/>
              </a:ext>
            </a:extLst>
          </p:cNvPr>
          <p:cNvSpPr txBox="1"/>
          <p:nvPr/>
        </p:nvSpPr>
        <p:spPr>
          <a:xfrm>
            <a:off x="251847" y="248949"/>
            <a:ext cx="3791439" cy="1077218"/>
          </a:xfrm>
          <a:prstGeom prst="rect">
            <a:avLst/>
          </a:prstGeom>
          <a:noFill/>
        </p:spPr>
        <p:txBody>
          <a:bodyPr wrap="square" rtlCol="0">
            <a:spAutoFit/>
          </a:bodyPr>
          <a:lstStyle/>
          <a:p>
            <a:pPr algn="l" rtl="0"/>
            <a:r>
              <a:rPr lang="en-GB" sz="3200" kern="1200" dirty="0">
                <a:solidFill>
                  <a:srgbClr val="FFFFFF"/>
                </a:solidFill>
                <a:latin typeface="Segoe UI Light" panose="020B0502040204020203" pitchFamily="34" charset="0"/>
                <a:ea typeface="+mn-ea"/>
                <a:cs typeface="Segoe UI Light" panose="020B0502040204020203" pitchFamily="34" charset="0"/>
              </a:rPr>
              <a:t>15 instruments under construction</a:t>
            </a:r>
          </a:p>
        </p:txBody>
      </p:sp>
      <p:sp>
        <p:nvSpPr>
          <p:cNvPr id="347" name="Rectangle 346">
            <a:extLst>
              <a:ext uri="{FF2B5EF4-FFF2-40B4-BE49-F238E27FC236}">
                <a16:creationId xmlns:a16="http://schemas.microsoft.com/office/drawing/2014/main" id="{CBF02DF4-77A1-4041-931B-925E4A15F8F8}"/>
              </a:ext>
            </a:extLst>
          </p:cNvPr>
          <p:cNvSpPr/>
          <p:nvPr/>
        </p:nvSpPr>
        <p:spPr>
          <a:xfrm>
            <a:off x="278599" y="1346413"/>
            <a:ext cx="3384581" cy="646331"/>
          </a:xfrm>
          <a:prstGeom prst="rect">
            <a:avLst/>
          </a:prstGeom>
        </p:spPr>
        <p:txBody>
          <a:bodyPr wrap="square">
            <a:spAutoFit/>
          </a:bodyPr>
          <a:lstStyle/>
          <a:p>
            <a:r>
              <a:rPr lang="en-GB" dirty="0">
                <a:solidFill>
                  <a:schemeClr val="bg1"/>
                </a:solidFill>
                <a:latin typeface="Segoe UI Semilight" panose="020B0402040204020203" pitchFamily="34" charset="0"/>
                <a:cs typeface="Segoe UI Semilight" panose="020B0402040204020203" pitchFamily="34" charset="0"/>
              </a:rPr>
              <a:t>Each instrument designed to be world-leading at 2MW</a:t>
            </a:r>
          </a:p>
        </p:txBody>
      </p:sp>
    </p:spTree>
    <p:extLst>
      <p:ext uri="{BB962C8B-B14F-4D97-AF65-F5344CB8AC3E}">
        <p14:creationId xmlns:p14="http://schemas.microsoft.com/office/powerpoint/2010/main" val="1669127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4F2AA625-0577-4C1A-AC69-AAB198F5C2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6977" y="720530"/>
            <a:ext cx="6946900" cy="6985000"/>
          </a:xfrm>
          <a:prstGeom prst="rect">
            <a:avLst/>
          </a:prstGeom>
        </p:spPr>
      </p:pic>
      <p:sp>
        <p:nvSpPr>
          <p:cNvPr id="2" name="Title 1">
            <a:extLst>
              <a:ext uri="{FF2B5EF4-FFF2-40B4-BE49-F238E27FC236}">
                <a16:creationId xmlns:a16="http://schemas.microsoft.com/office/drawing/2014/main" id="{E9A66104-29AB-4650-A02B-9ACB497EE7CC}"/>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C7682AB-BCC9-41FC-9523-1380440E3965}"/>
              </a:ext>
            </a:extLst>
          </p:cNvPr>
          <p:cNvSpPr>
            <a:spLocks noGrp="1"/>
          </p:cNvSpPr>
          <p:nvPr>
            <p:ph type="body" sz="quarter" idx="14"/>
          </p:nvPr>
        </p:nvSpPr>
        <p:spPr/>
        <p:txBody>
          <a:bodyPr/>
          <a:lstStyle/>
          <a:p>
            <a:endParaRPr lang="en-GB"/>
          </a:p>
        </p:txBody>
      </p:sp>
      <p:sp>
        <p:nvSpPr>
          <p:cNvPr id="5" name="Rectangle 4">
            <a:extLst>
              <a:ext uri="{FF2B5EF4-FFF2-40B4-BE49-F238E27FC236}">
                <a16:creationId xmlns:a16="http://schemas.microsoft.com/office/drawing/2014/main" id="{E5A148D6-73FE-416F-93FC-B3EA8CE5076E}"/>
              </a:ext>
            </a:extLst>
          </p:cNvPr>
          <p:cNvSpPr/>
          <p:nvPr/>
        </p:nvSpPr>
        <p:spPr>
          <a:xfrm>
            <a:off x="-5859" y="0"/>
            <a:ext cx="4286830" cy="76962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sp>
        <p:nvSpPr>
          <p:cNvPr id="6" name="TextBox 5">
            <a:extLst>
              <a:ext uri="{FF2B5EF4-FFF2-40B4-BE49-F238E27FC236}">
                <a16:creationId xmlns:a16="http://schemas.microsoft.com/office/drawing/2014/main" id="{1EF764B4-CF09-440E-B013-40DAF65F8517}"/>
              </a:ext>
            </a:extLst>
          </p:cNvPr>
          <p:cNvSpPr txBox="1"/>
          <p:nvPr/>
        </p:nvSpPr>
        <p:spPr>
          <a:xfrm>
            <a:off x="251847" y="248949"/>
            <a:ext cx="3791439" cy="2308324"/>
          </a:xfrm>
          <a:prstGeom prst="rect">
            <a:avLst/>
          </a:prstGeom>
          <a:noFill/>
        </p:spPr>
        <p:txBody>
          <a:bodyPr wrap="square" rtlCol="0">
            <a:spAutoFit/>
          </a:bodyPr>
          <a:lstStyle/>
          <a:p>
            <a:pPr algn="l" rtl="0"/>
            <a:r>
              <a:rPr lang="en-GB" sz="3600" kern="1200" dirty="0">
                <a:solidFill>
                  <a:srgbClr val="FFFFFF"/>
                </a:solidFill>
                <a:latin typeface="Segoe UI Light" panose="020B0502040204020203" pitchFamily="34" charset="0"/>
                <a:ea typeface="+mn-ea"/>
                <a:cs typeface="Segoe UI Light" panose="020B0502040204020203" pitchFamily="34" charset="0"/>
              </a:rPr>
              <a:t>ESS Data Management and Scientific Computing Centre</a:t>
            </a:r>
          </a:p>
        </p:txBody>
      </p:sp>
      <p:sp>
        <p:nvSpPr>
          <p:cNvPr id="7" name="Rectangle 6">
            <a:extLst>
              <a:ext uri="{FF2B5EF4-FFF2-40B4-BE49-F238E27FC236}">
                <a16:creationId xmlns:a16="http://schemas.microsoft.com/office/drawing/2014/main" id="{1BB529F9-F1C6-430F-A139-4E520AC81F6B}"/>
              </a:ext>
            </a:extLst>
          </p:cNvPr>
          <p:cNvSpPr/>
          <p:nvPr/>
        </p:nvSpPr>
        <p:spPr>
          <a:xfrm>
            <a:off x="251848" y="3080182"/>
            <a:ext cx="3465284" cy="3816429"/>
          </a:xfrm>
          <a:prstGeom prst="rect">
            <a:avLst/>
          </a:prstGeom>
        </p:spPr>
        <p:txBody>
          <a:bodyPr wrap="square">
            <a:spAutoFit/>
          </a:bodyPr>
          <a:lstStyle/>
          <a:p>
            <a:pPr marL="184150" indent="-184150">
              <a:spcBef>
                <a:spcPts val="1200"/>
              </a:spcBef>
              <a:spcAft>
                <a:spcPts val="600"/>
              </a:spcAft>
              <a:buFont typeface="Arial" panose="020B0604020202020204" pitchFamily="34" charset="0"/>
              <a:buChar char="•"/>
            </a:pPr>
            <a:r>
              <a:rPr lang="en-GB" dirty="0">
                <a:solidFill>
                  <a:schemeClr val="bg1"/>
                </a:solidFill>
                <a:latin typeface="Segoe UI Semilight" panose="020B0402040204020203" pitchFamily="34" charset="0"/>
                <a:cs typeface="Segoe UI Semilight" panose="020B0402040204020203" pitchFamily="34" charset="0"/>
              </a:rPr>
              <a:t>Located at the Technical University of Denmark in Lyngby.</a:t>
            </a:r>
          </a:p>
          <a:p>
            <a:pPr marL="184150" indent="-184150">
              <a:spcBef>
                <a:spcPts val="1200"/>
              </a:spcBef>
              <a:spcAft>
                <a:spcPts val="600"/>
              </a:spcAft>
              <a:buFont typeface="Arial" panose="020B0604020202020204" pitchFamily="34" charset="0"/>
              <a:buChar char="•"/>
            </a:pPr>
            <a:r>
              <a:rPr lang="en-GB" dirty="0">
                <a:solidFill>
                  <a:schemeClr val="bg1"/>
                </a:solidFill>
                <a:latin typeface="Segoe UI Semilight" panose="020B0402040204020203" pitchFamily="34" charset="0"/>
                <a:cs typeface="Segoe UI Semilight" panose="020B0402040204020203" pitchFamily="34" charset="0"/>
              </a:rPr>
              <a:t>Centre for data management and instrument software and scientific computing.</a:t>
            </a:r>
          </a:p>
          <a:p>
            <a:pPr marL="184150" indent="-184150">
              <a:spcBef>
                <a:spcPts val="1200"/>
              </a:spcBef>
              <a:spcAft>
                <a:spcPts val="600"/>
              </a:spcAft>
              <a:buFont typeface="Arial" panose="020B0604020202020204" pitchFamily="34" charset="0"/>
              <a:buChar char="•"/>
            </a:pPr>
            <a:r>
              <a:rPr lang="en-GB" dirty="0">
                <a:solidFill>
                  <a:schemeClr val="bg1"/>
                </a:solidFill>
                <a:latin typeface="Segoe UI Semilight" panose="020B0402040204020203" pitchFamily="34" charset="0"/>
                <a:cs typeface="Segoe UI Semilight" panose="020B0402040204020203" pitchFamily="34" charset="0"/>
              </a:rPr>
              <a:t>Close collaboration with key counterparts across Europe on development of data management resources (AI etc.) for efficient user support. </a:t>
            </a:r>
            <a:br>
              <a:rPr lang="sv-SE" sz="1400" dirty="0">
                <a:solidFill>
                  <a:schemeClr val="bg1"/>
                </a:solidFill>
                <a:latin typeface="Segoe UI Semilight" panose="020B0402040204020203" pitchFamily="34" charset="0"/>
                <a:cs typeface="Segoe UI Semilight" panose="020B0402040204020203" pitchFamily="34" charset="0"/>
              </a:rPr>
            </a:br>
            <a:endParaRPr lang="sv-SE" sz="1400" dirty="0">
              <a:solidFill>
                <a:schemeClr val="bg1"/>
              </a:solidFill>
              <a:latin typeface="Segoe UI Semilight" panose="020B0402040204020203" pitchFamily="34" charset="0"/>
              <a:cs typeface="Segoe UI Semilight" panose="020B0402040204020203" pitchFamily="34" charset="0"/>
            </a:endParaRPr>
          </a:p>
        </p:txBody>
      </p:sp>
      <p:cxnSp>
        <p:nvCxnSpPr>
          <p:cNvPr id="8" name="Straight Connector 7">
            <a:extLst>
              <a:ext uri="{FF2B5EF4-FFF2-40B4-BE49-F238E27FC236}">
                <a16:creationId xmlns:a16="http://schemas.microsoft.com/office/drawing/2014/main" id="{A18A66F1-6F10-4EED-B032-91434CA8DCBC}"/>
              </a:ext>
            </a:extLst>
          </p:cNvPr>
          <p:cNvCxnSpPr>
            <a:cxnSpLocks/>
          </p:cNvCxnSpPr>
          <p:nvPr/>
        </p:nvCxnSpPr>
        <p:spPr>
          <a:xfrm>
            <a:off x="325316" y="2628899"/>
            <a:ext cx="3724957" cy="1"/>
          </a:xfrm>
          <a:prstGeom prst="line">
            <a:avLst/>
          </a:prstGeom>
          <a:noFill/>
          <a:ln w="12700" cap="flat" cmpd="sng" algn="ctr">
            <a:solidFill>
              <a:srgbClr val="FFFFFF"/>
            </a:solidFill>
            <a:prstDash val="solid"/>
            <a:miter lim="800000"/>
          </a:ln>
          <a:effectLst/>
        </p:spPr>
      </p:cxnSp>
      <p:sp>
        <p:nvSpPr>
          <p:cNvPr id="13" name="Rectangle 12">
            <a:extLst>
              <a:ext uri="{FF2B5EF4-FFF2-40B4-BE49-F238E27FC236}">
                <a16:creationId xmlns:a16="http://schemas.microsoft.com/office/drawing/2014/main" id="{42A66C81-5962-4217-9D09-521BFFDC6B02}"/>
              </a:ext>
            </a:extLst>
          </p:cNvPr>
          <p:cNvSpPr/>
          <p:nvPr/>
        </p:nvSpPr>
        <p:spPr>
          <a:xfrm>
            <a:off x="11379005" y="7490086"/>
            <a:ext cx="2307042" cy="215444"/>
          </a:xfrm>
          <a:prstGeom prst="rect">
            <a:avLst/>
          </a:prstGeom>
        </p:spPr>
        <p:txBody>
          <a:bodyPr wrap="none">
            <a:spAutoFit/>
          </a:bodyPr>
          <a:lstStyle/>
          <a:p>
            <a:r>
              <a:rPr lang="sv-SE" sz="800" dirty="0">
                <a:solidFill>
                  <a:schemeClr val="bg2">
                    <a:lumMod val="75000"/>
                  </a:schemeClr>
                </a:solidFill>
              </a:rPr>
              <a:t>Foto: Anna Palmehag/</a:t>
            </a:r>
            <a:r>
              <a:rPr lang="sv-SE" sz="800" dirty="0" err="1">
                <a:solidFill>
                  <a:schemeClr val="bg2">
                    <a:lumMod val="75000"/>
                  </a:schemeClr>
                </a:solidFill>
              </a:rPr>
              <a:t>Mulvany</a:t>
            </a:r>
            <a:r>
              <a:rPr lang="sv-SE" sz="800" dirty="0">
                <a:solidFill>
                  <a:schemeClr val="bg2">
                    <a:lumMod val="75000"/>
                  </a:schemeClr>
                </a:solidFill>
              </a:rPr>
              <a:t>/</a:t>
            </a:r>
            <a:r>
              <a:rPr lang="sv-SE" sz="800" dirty="0" err="1">
                <a:solidFill>
                  <a:schemeClr val="bg2">
                    <a:lumMod val="75000"/>
                  </a:schemeClr>
                </a:solidFill>
              </a:rPr>
              <a:t>News</a:t>
            </a:r>
            <a:r>
              <a:rPr lang="sv-SE" sz="800" dirty="0">
                <a:solidFill>
                  <a:schemeClr val="bg2">
                    <a:lumMod val="75000"/>
                  </a:schemeClr>
                </a:solidFill>
              </a:rPr>
              <a:t> </a:t>
            </a:r>
            <a:r>
              <a:rPr lang="sv-SE" sz="800" dirty="0" err="1">
                <a:solidFill>
                  <a:schemeClr val="bg2">
                    <a:lumMod val="75000"/>
                  </a:schemeClr>
                </a:solidFill>
              </a:rPr>
              <a:t>Øresund</a:t>
            </a:r>
            <a:endParaRPr lang="en-GB" sz="800" dirty="0">
              <a:solidFill>
                <a:schemeClr val="bg2">
                  <a:lumMod val="75000"/>
                </a:schemeClr>
              </a:solidFill>
            </a:endParaRPr>
          </a:p>
        </p:txBody>
      </p:sp>
      <p:pic>
        <p:nvPicPr>
          <p:cNvPr id="9" name="Picture 8" descr="A group of people standing outside a building&#10;&#10;Description automatically generated">
            <a:extLst>
              <a:ext uri="{FF2B5EF4-FFF2-40B4-BE49-F238E27FC236}">
                <a16:creationId xmlns:a16="http://schemas.microsoft.com/office/drawing/2014/main" id="{AF5D73B6-15A6-F885-0F70-6562E0B6B38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3100853" y="963191"/>
            <a:ext cx="7705530" cy="5779148"/>
          </a:xfrm>
          <a:prstGeom prst="rect">
            <a:avLst/>
          </a:prstGeom>
        </p:spPr>
      </p:pic>
      <p:pic>
        <p:nvPicPr>
          <p:cNvPr id="12" name="Picture 11" descr="A row of black computer servers&#10;&#10;Description automatically generated">
            <a:extLst>
              <a:ext uri="{FF2B5EF4-FFF2-40B4-BE49-F238E27FC236}">
                <a16:creationId xmlns:a16="http://schemas.microsoft.com/office/drawing/2014/main" id="{05BFB140-E045-119D-5FDA-BF3075403E9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192"/>
          <a:stretch/>
        </p:blipFill>
        <p:spPr>
          <a:xfrm>
            <a:off x="9842627" y="-30726"/>
            <a:ext cx="3851250" cy="3361134"/>
          </a:xfrm>
          <a:prstGeom prst="rect">
            <a:avLst/>
          </a:prstGeom>
        </p:spPr>
      </p:pic>
    </p:spTree>
    <p:extLst>
      <p:ext uri="{BB962C8B-B14F-4D97-AF65-F5344CB8AC3E}">
        <p14:creationId xmlns:p14="http://schemas.microsoft.com/office/powerpoint/2010/main" val="1871801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group of men working in a factory&#10;&#10;AI-generated content may be incorrect.">
            <a:extLst>
              <a:ext uri="{FF2B5EF4-FFF2-40B4-BE49-F238E27FC236}">
                <a16:creationId xmlns:a16="http://schemas.microsoft.com/office/drawing/2014/main" id="{DB17766C-A82C-F6A3-5F5B-C506621B14A9}"/>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9458" r="9458"/>
          <a:stretch>
            <a:fillRect/>
          </a:stretch>
        </p:blipFill>
        <p:spPr>
          <a:prstGeom prst="rect">
            <a:avLst/>
          </a:prstGeom>
          <a:solidFill>
            <a:srgbClr val="ECECEC"/>
          </a:solidFill>
        </p:spPr>
      </p:pic>
      <p:sp>
        <p:nvSpPr>
          <p:cNvPr id="3" name="Text Placeholder 2">
            <a:extLst>
              <a:ext uri="{FF2B5EF4-FFF2-40B4-BE49-F238E27FC236}">
                <a16:creationId xmlns:a16="http://schemas.microsoft.com/office/drawing/2014/main" id="{B64ED7CF-1A78-1097-DF79-0D083CD3E720}"/>
              </a:ext>
            </a:extLst>
          </p:cNvPr>
          <p:cNvSpPr>
            <a:spLocks noGrp="1"/>
          </p:cNvSpPr>
          <p:nvPr>
            <p:ph type="body" sz="quarter" idx="11"/>
          </p:nvPr>
        </p:nvSpPr>
        <p:spPr/>
        <p:txBody>
          <a:bodyPr/>
          <a:lstStyle/>
          <a:p>
            <a:endParaRPr lang="en-GB"/>
          </a:p>
        </p:txBody>
      </p:sp>
      <p:sp>
        <p:nvSpPr>
          <p:cNvPr id="4" name="Text Placeholder 3">
            <a:extLst>
              <a:ext uri="{FF2B5EF4-FFF2-40B4-BE49-F238E27FC236}">
                <a16:creationId xmlns:a16="http://schemas.microsoft.com/office/drawing/2014/main" id="{E2E82491-2CF5-DD4E-FF62-9F973D1C1794}"/>
              </a:ext>
            </a:extLst>
          </p:cNvPr>
          <p:cNvSpPr>
            <a:spLocks noGrp="1"/>
          </p:cNvSpPr>
          <p:nvPr>
            <p:ph type="body" sz="quarter" idx="14"/>
          </p:nvPr>
        </p:nvSpPr>
        <p:spPr/>
        <p:txBody>
          <a:bodyPr/>
          <a:lstStyle/>
          <a:p>
            <a:r>
              <a:rPr lang="en-GB"/>
              <a:t>Status</a:t>
            </a:r>
          </a:p>
        </p:txBody>
      </p:sp>
      <p:sp>
        <p:nvSpPr>
          <p:cNvPr id="5" name="Subtitle 4">
            <a:extLst>
              <a:ext uri="{FF2B5EF4-FFF2-40B4-BE49-F238E27FC236}">
                <a16:creationId xmlns:a16="http://schemas.microsoft.com/office/drawing/2014/main" id="{AA109431-BD0A-6E4E-4629-A245C9F03703}"/>
              </a:ext>
            </a:extLst>
          </p:cNvPr>
          <p:cNvSpPr>
            <a:spLocks noGrp="1"/>
          </p:cNvSpPr>
          <p:nvPr>
            <p:ph type="subTitle" idx="1"/>
          </p:nvPr>
        </p:nvSpPr>
        <p:spPr/>
        <p:txBody>
          <a:bodyPr/>
          <a:lstStyle/>
          <a:p>
            <a:pPr>
              <a:spcAft>
                <a:spcPts val="600"/>
              </a:spcAft>
            </a:pPr>
            <a:r>
              <a:rPr lang="en-GB"/>
              <a:t>Accelerator</a:t>
            </a:r>
          </a:p>
          <a:p>
            <a:pPr>
              <a:spcAft>
                <a:spcPts val="600"/>
              </a:spcAft>
            </a:pPr>
            <a:r>
              <a:rPr lang="en-GB"/>
              <a:t>Target</a:t>
            </a:r>
          </a:p>
          <a:p>
            <a:pPr>
              <a:spcAft>
                <a:spcPts val="600"/>
              </a:spcAft>
            </a:pPr>
            <a:r>
              <a:rPr lang="en-GB"/>
              <a:t>Integrated Control Systems</a:t>
            </a:r>
          </a:p>
          <a:p>
            <a:pPr>
              <a:spcAft>
                <a:spcPts val="600"/>
              </a:spcAft>
            </a:pPr>
            <a:r>
              <a:rPr lang="en-GB"/>
              <a:t>Instruments</a:t>
            </a:r>
          </a:p>
          <a:p>
            <a:endParaRPr lang="en-GB"/>
          </a:p>
        </p:txBody>
      </p:sp>
    </p:spTree>
    <p:extLst>
      <p:ext uri="{BB962C8B-B14F-4D97-AF65-F5344CB8AC3E}">
        <p14:creationId xmlns:p14="http://schemas.microsoft.com/office/powerpoint/2010/main" val="4256412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group of people in a room with many monitors&#10;&#10;AI-generated content may be incorrect.">
            <a:extLst>
              <a:ext uri="{FF2B5EF4-FFF2-40B4-BE49-F238E27FC236}">
                <a16:creationId xmlns:a16="http://schemas.microsoft.com/office/drawing/2014/main" id="{8B701D03-293C-4768-AE6C-C34396333B4E}"/>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9407" r="9407"/>
          <a:stretch>
            <a:fillRect/>
          </a:stretch>
        </p:blipFill>
        <p:spPr>
          <a:prstGeom prst="rect">
            <a:avLst/>
          </a:prstGeom>
          <a:solidFill>
            <a:srgbClr val="ECECEC"/>
          </a:solidFill>
        </p:spPr>
      </p:pic>
      <p:sp>
        <p:nvSpPr>
          <p:cNvPr id="3" name="Text Placeholder 2">
            <a:extLst>
              <a:ext uri="{FF2B5EF4-FFF2-40B4-BE49-F238E27FC236}">
                <a16:creationId xmlns:a16="http://schemas.microsoft.com/office/drawing/2014/main" id="{37A743B0-F24E-9FFF-1531-58A77C46FB8A}"/>
              </a:ext>
            </a:extLst>
          </p:cNvPr>
          <p:cNvSpPr>
            <a:spLocks noGrp="1"/>
          </p:cNvSpPr>
          <p:nvPr>
            <p:ph type="body" sz="quarter" idx="11"/>
          </p:nvPr>
        </p:nvSpPr>
        <p:spPr/>
        <p:txBody>
          <a:bodyPr/>
          <a:lstStyle/>
          <a:p>
            <a:endParaRPr lang="en-GB"/>
          </a:p>
        </p:txBody>
      </p:sp>
      <p:sp>
        <p:nvSpPr>
          <p:cNvPr id="4" name="Text Placeholder 3">
            <a:extLst>
              <a:ext uri="{FF2B5EF4-FFF2-40B4-BE49-F238E27FC236}">
                <a16:creationId xmlns:a16="http://schemas.microsoft.com/office/drawing/2014/main" id="{DDF90704-B92E-AEFA-D31A-DCF90BB17A53}"/>
              </a:ext>
            </a:extLst>
          </p:cNvPr>
          <p:cNvSpPr>
            <a:spLocks noGrp="1"/>
          </p:cNvSpPr>
          <p:nvPr>
            <p:ph type="body" sz="quarter" idx="14"/>
          </p:nvPr>
        </p:nvSpPr>
        <p:spPr/>
        <p:txBody>
          <a:bodyPr/>
          <a:lstStyle/>
          <a:p>
            <a:r>
              <a:rPr lang="en-GB"/>
              <a:t>Accelerator</a:t>
            </a:r>
          </a:p>
        </p:txBody>
      </p:sp>
      <p:sp>
        <p:nvSpPr>
          <p:cNvPr id="5" name="Subtitle 4">
            <a:extLst>
              <a:ext uri="{FF2B5EF4-FFF2-40B4-BE49-F238E27FC236}">
                <a16:creationId xmlns:a16="http://schemas.microsoft.com/office/drawing/2014/main" id="{C1114A29-2CB0-6DE4-8CF0-D9A93FC6DEC9}"/>
              </a:ext>
            </a:extLst>
          </p:cNvPr>
          <p:cNvSpPr>
            <a:spLocks noGrp="1"/>
          </p:cNvSpPr>
          <p:nvPr>
            <p:ph type="subTitle" idx="1"/>
          </p:nvPr>
        </p:nvSpPr>
        <p:spPr>
          <a:xfrm>
            <a:off x="556328" y="1901342"/>
            <a:ext cx="3581400" cy="4648200"/>
          </a:xfrm>
        </p:spPr>
        <p:txBody>
          <a:bodyPr/>
          <a:lstStyle/>
          <a:p>
            <a:pPr>
              <a:buClr>
                <a:schemeClr val="bg1"/>
              </a:buClr>
            </a:pPr>
            <a:r>
              <a:rPr lang="en-GB" sz="1800"/>
              <a:t>BoD2 campaign started:</a:t>
            </a:r>
          </a:p>
          <a:p>
            <a:pPr marL="285750" indent="-285750">
              <a:buClr>
                <a:schemeClr val="bg1"/>
              </a:buClr>
              <a:buFont typeface="Arial" panose="020B0604020202020204" pitchFamily="34" charset="0"/>
              <a:buChar char="•"/>
            </a:pPr>
            <a:r>
              <a:rPr lang="en-GB" sz="1800"/>
              <a:t>Beam in NCL</a:t>
            </a:r>
          </a:p>
          <a:p>
            <a:pPr marL="285750" indent="-285750">
              <a:buClr>
                <a:schemeClr val="bg1"/>
              </a:buClr>
              <a:buFont typeface="Arial" panose="020B0604020202020204" pitchFamily="34" charset="0"/>
              <a:buChar char="•"/>
            </a:pPr>
            <a:r>
              <a:rPr lang="en-GB" sz="1800"/>
              <a:t>Conditioning of cavities</a:t>
            </a:r>
          </a:p>
          <a:p>
            <a:pPr marL="285750" indent="-285750">
              <a:buClr>
                <a:schemeClr val="bg1"/>
              </a:buClr>
              <a:buFont typeface="Arial" panose="020B0604020202020204" pitchFamily="34" charset="0"/>
              <a:buChar char="•"/>
            </a:pPr>
            <a:r>
              <a:rPr lang="en-GB" sz="1800"/>
              <a:t>Beam to the dump in the next few weeks</a:t>
            </a:r>
          </a:p>
          <a:p>
            <a:pPr marL="285750" indent="-285750">
              <a:buClr>
                <a:schemeClr val="bg1"/>
              </a:buClr>
              <a:buFont typeface="Arial" panose="020B0604020202020204" pitchFamily="34" charset="0"/>
              <a:buChar char="•"/>
            </a:pPr>
            <a:endParaRPr lang="en-GB" sz="1800"/>
          </a:p>
          <a:p>
            <a:pPr marL="285750" indent="-285750">
              <a:buClr>
                <a:schemeClr val="bg1"/>
              </a:buClr>
              <a:buFont typeface="Arial" panose="020B0604020202020204" pitchFamily="34" charset="0"/>
              <a:buChar char="•"/>
            </a:pPr>
            <a:r>
              <a:rPr lang="en-GB" sz="1800"/>
              <a:t>RF gallery upgrade to 3 MW continues</a:t>
            </a:r>
          </a:p>
          <a:p>
            <a:pPr marL="285750" indent="-285750">
              <a:buClr>
                <a:schemeClr val="bg1"/>
              </a:buClr>
              <a:buFont typeface="Arial" panose="020B0604020202020204" pitchFamily="34" charset="0"/>
              <a:buChar char="•"/>
            </a:pPr>
            <a:r>
              <a:rPr lang="en-GB" sz="1800"/>
              <a:t>Cryomodule exchange in TS2</a:t>
            </a:r>
          </a:p>
        </p:txBody>
      </p:sp>
      <p:pic>
        <p:nvPicPr>
          <p:cNvPr id="6" name="Picture 5" descr="A large machine in a factory&#10;&#10;AI-generated content may be incorrect.">
            <a:extLst>
              <a:ext uri="{FF2B5EF4-FFF2-40B4-BE49-F238E27FC236}">
                <a16:creationId xmlns:a16="http://schemas.microsoft.com/office/drawing/2014/main" id="{6CE66F72-0EBD-87D5-FA77-A9CA6FAF5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671100"/>
            <a:ext cx="4631531" cy="3025099"/>
          </a:xfrm>
          <a:prstGeom prst="rect">
            <a:avLst/>
          </a:prstGeom>
        </p:spPr>
      </p:pic>
      <p:sp>
        <p:nvSpPr>
          <p:cNvPr id="8" name="TextBox 7">
            <a:extLst>
              <a:ext uri="{FF2B5EF4-FFF2-40B4-BE49-F238E27FC236}">
                <a16:creationId xmlns:a16="http://schemas.microsoft.com/office/drawing/2014/main" id="{C7C6F5EC-D996-E51B-772E-37F5205B3383}"/>
              </a:ext>
            </a:extLst>
          </p:cNvPr>
          <p:cNvSpPr txBox="1"/>
          <p:nvPr/>
        </p:nvSpPr>
        <p:spPr>
          <a:xfrm>
            <a:off x="3564731" y="7172702"/>
            <a:ext cx="2133600"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Beam through NCL</a:t>
            </a:r>
          </a:p>
        </p:txBody>
      </p:sp>
    </p:spTree>
    <p:extLst>
      <p:ext uri="{BB962C8B-B14F-4D97-AF65-F5344CB8AC3E}">
        <p14:creationId xmlns:p14="http://schemas.microsoft.com/office/powerpoint/2010/main" val="611353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9DB5C-803C-9DA3-2D1E-8A4A20546924}"/>
            </a:ext>
          </a:extLst>
        </p:cNvPr>
        <p:cNvGrpSpPr/>
        <p:nvPr/>
      </p:nvGrpSpPr>
      <p:grpSpPr>
        <a:xfrm>
          <a:off x="0" y="0"/>
          <a:ext cx="0" cy="0"/>
          <a:chOff x="0" y="0"/>
          <a:chExt cx="0" cy="0"/>
        </a:xfrm>
      </p:grpSpPr>
      <p:pic>
        <p:nvPicPr>
          <p:cNvPr id="7" name="Picture Placeholder 6" descr="A person working on a large metal cylinder&#10;&#10;AI-generated content may be incorrect.">
            <a:extLst>
              <a:ext uri="{FF2B5EF4-FFF2-40B4-BE49-F238E27FC236}">
                <a16:creationId xmlns:a16="http://schemas.microsoft.com/office/drawing/2014/main" id="{56073F7B-1255-3A43-025A-3EFD13905ED0}"/>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5068" r="5068"/>
          <a:stretch>
            <a:fillRect/>
          </a:stretch>
        </p:blipFill>
        <p:spPr>
          <a:prstGeom prst="rect">
            <a:avLst/>
          </a:prstGeom>
          <a:solidFill>
            <a:srgbClr val="ECECEC"/>
          </a:solidFill>
        </p:spPr>
      </p:pic>
      <p:sp>
        <p:nvSpPr>
          <p:cNvPr id="3" name="Text Placeholder 2">
            <a:extLst>
              <a:ext uri="{FF2B5EF4-FFF2-40B4-BE49-F238E27FC236}">
                <a16:creationId xmlns:a16="http://schemas.microsoft.com/office/drawing/2014/main" id="{D8585FB0-6C21-949A-F5A7-78816B731216}"/>
              </a:ext>
            </a:extLst>
          </p:cNvPr>
          <p:cNvSpPr>
            <a:spLocks noGrp="1"/>
          </p:cNvSpPr>
          <p:nvPr>
            <p:ph type="body" sz="quarter" idx="11"/>
          </p:nvPr>
        </p:nvSpPr>
        <p:spPr/>
        <p:txBody>
          <a:bodyPr/>
          <a:lstStyle/>
          <a:p>
            <a:endParaRPr lang="en-GB"/>
          </a:p>
        </p:txBody>
      </p:sp>
      <p:sp>
        <p:nvSpPr>
          <p:cNvPr id="4" name="Text Placeholder 3">
            <a:extLst>
              <a:ext uri="{FF2B5EF4-FFF2-40B4-BE49-F238E27FC236}">
                <a16:creationId xmlns:a16="http://schemas.microsoft.com/office/drawing/2014/main" id="{92ABD8CF-902F-3A4A-EA36-8DABC8BA2FE6}"/>
              </a:ext>
            </a:extLst>
          </p:cNvPr>
          <p:cNvSpPr>
            <a:spLocks noGrp="1"/>
          </p:cNvSpPr>
          <p:nvPr>
            <p:ph type="body" sz="quarter" idx="14"/>
          </p:nvPr>
        </p:nvSpPr>
        <p:spPr/>
        <p:txBody>
          <a:bodyPr/>
          <a:lstStyle/>
          <a:p>
            <a:r>
              <a:rPr lang="en-GB"/>
              <a:t>Target</a:t>
            </a:r>
          </a:p>
        </p:txBody>
      </p:sp>
      <p:sp>
        <p:nvSpPr>
          <p:cNvPr id="5" name="Subtitle 4">
            <a:extLst>
              <a:ext uri="{FF2B5EF4-FFF2-40B4-BE49-F238E27FC236}">
                <a16:creationId xmlns:a16="http://schemas.microsoft.com/office/drawing/2014/main" id="{1F6BA050-ADF5-B082-D566-8B20C507FDA1}"/>
              </a:ext>
            </a:extLst>
          </p:cNvPr>
          <p:cNvSpPr>
            <a:spLocks noGrp="1"/>
          </p:cNvSpPr>
          <p:nvPr>
            <p:ph type="subTitle" idx="1"/>
          </p:nvPr>
        </p:nvSpPr>
        <p:spPr>
          <a:xfrm>
            <a:off x="563165" y="2019300"/>
            <a:ext cx="3581400" cy="4648200"/>
          </a:xfrm>
        </p:spPr>
        <p:txBody>
          <a:bodyPr/>
          <a:lstStyle/>
          <a:p>
            <a:pPr marL="342900" indent="-342900">
              <a:buClr>
                <a:schemeClr val="bg1"/>
              </a:buClr>
              <a:buFont typeface="Arial" panose="020B0604020202020204" pitchFamily="34" charset="0"/>
              <a:buChar char="•"/>
            </a:pPr>
            <a:r>
              <a:rPr lang="en-GB" dirty="0"/>
              <a:t>HRU installed</a:t>
            </a:r>
          </a:p>
          <a:p>
            <a:pPr marL="342900" indent="-342900">
              <a:buClr>
                <a:schemeClr val="bg1"/>
              </a:buClr>
              <a:buFont typeface="Arial" panose="020B0604020202020204" pitchFamily="34" charset="0"/>
              <a:buChar char="•"/>
            </a:pPr>
            <a:r>
              <a:rPr lang="en-GB" dirty="0"/>
              <a:t>CMS commissioning</a:t>
            </a:r>
          </a:p>
          <a:p>
            <a:pPr marL="342900" indent="-342900">
              <a:buClr>
                <a:schemeClr val="bg1"/>
              </a:buClr>
              <a:buFont typeface="Arial" panose="020B0604020202020204" pitchFamily="34" charset="0"/>
              <a:buChar char="•"/>
            </a:pPr>
            <a:r>
              <a:rPr lang="en-GB" dirty="0"/>
              <a:t>Option A Helium Circulator – upgrades and weld quality checks</a:t>
            </a:r>
          </a:p>
        </p:txBody>
      </p:sp>
      <p:pic>
        <p:nvPicPr>
          <p:cNvPr id="6" name="Picture 5" descr="A person wearing headphones and a yellow jacket&#10;&#10;AI-generated content may be incorrect.">
            <a:extLst>
              <a:ext uri="{FF2B5EF4-FFF2-40B4-BE49-F238E27FC236}">
                <a16:creationId xmlns:a16="http://schemas.microsoft.com/office/drawing/2014/main" id="{189ED110-6558-82F5-6360-91FA6F8D15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65531" y="4917645"/>
            <a:ext cx="3555144" cy="25717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person using a camera to check the quality of a machine&#10;&#10;AI-generated content may be incorrect.">
            <a:extLst>
              <a:ext uri="{FF2B5EF4-FFF2-40B4-BE49-F238E27FC236}">
                <a16:creationId xmlns:a16="http://schemas.microsoft.com/office/drawing/2014/main" id="{5FF51EA4-F378-2AEB-93DC-4647762F56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2698" y="4196439"/>
            <a:ext cx="4021931" cy="3292956"/>
          </a:xfrm>
          <a:prstGeom prst="rect">
            <a:avLst/>
          </a:prstGeom>
        </p:spPr>
      </p:pic>
      <p:sp>
        <p:nvSpPr>
          <p:cNvPr id="10" name="TextBox 9">
            <a:extLst>
              <a:ext uri="{FF2B5EF4-FFF2-40B4-BE49-F238E27FC236}">
                <a16:creationId xmlns:a16="http://schemas.microsoft.com/office/drawing/2014/main" id="{96E7A3CF-BBC2-FA4D-4B4C-04765D9D53E0}"/>
              </a:ext>
            </a:extLst>
          </p:cNvPr>
          <p:cNvSpPr txBox="1"/>
          <p:nvPr/>
        </p:nvSpPr>
        <p:spPr>
          <a:xfrm>
            <a:off x="1314006" y="7046181"/>
            <a:ext cx="2971800"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Q checks: pipes for option A</a:t>
            </a:r>
          </a:p>
        </p:txBody>
      </p:sp>
      <p:sp>
        <p:nvSpPr>
          <p:cNvPr id="11" name="TextBox 10">
            <a:extLst>
              <a:ext uri="{FF2B5EF4-FFF2-40B4-BE49-F238E27FC236}">
                <a16:creationId xmlns:a16="http://schemas.microsoft.com/office/drawing/2014/main" id="{ABBBC7B6-B617-F25E-208B-170E31EE1976}"/>
              </a:ext>
            </a:extLst>
          </p:cNvPr>
          <p:cNvSpPr txBox="1"/>
          <p:nvPr/>
        </p:nvSpPr>
        <p:spPr>
          <a:xfrm>
            <a:off x="8727281" y="6986888"/>
            <a:ext cx="2476500"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HRU noise level checks</a:t>
            </a:r>
          </a:p>
        </p:txBody>
      </p:sp>
    </p:spTree>
    <p:extLst>
      <p:ext uri="{BB962C8B-B14F-4D97-AF65-F5344CB8AC3E}">
        <p14:creationId xmlns:p14="http://schemas.microsoft.com/office/powerpoint/2010/main" val="1085437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59D3E-13F1-EE5F-5B0E-8B3D2A078055}"/>
            </a:ext>
          </a:extLst>
        </p:cNvPr>
        <p:cNvGrpSpPr/>
        <p:nvPr/>
      </p:nvGrpSpPr>
      <p:grpSpPr>
        <a:xfrm>
          <a:off x="0" y="0"/>
          <a:ext cx="0" cy="0"/>
          <a:chOff x="0" y="0"/>
          <a:chExt cx="0" cy="0"/>
        </a:xfrm>
      </p:grpSpPr>
      <p:sp>
        <p:nvSpPr>
          <p:cNvPr id="12" name="Text Placeholder 2">
            <a:extLst>
              <a:ext uri="{FF2B5EF4-FFF2-40B4-BE49-F238E27FC236}">
                <a16:creationId xmlns:a16="http://schemas.microsoft.com/office/drawing/2014/main" id="{97C834FA-5B7A-3EEA-2891-B39836C24053}"/>
              </a:ext>
            </a:extLst>
          </p:cNvPr>
          <p:cNvSpPr>
            <a:spLocks noGrp="1"/>
          </p:cNvSpPr>
          <p:nvPr>
            <p:ph type="body" sz="quarter" idx="11"/>
          </p:nvPr>
        </p:nvSpPr>
        <p:spPr>
          <a:xfrm>
            <a:off x="12260316" y="468464"/>
            <a:ext cx="929236" cy="896880"/>
          </a:xfrm>
        </p:spPr>
        <p:txBody>
          <a:bodyPr/>
          <a:lstStyle/>
          <a:p>
            <a:endParaRPr lang="en-GB" noProof="0" dirty="0"/>
          </a:p>
        </p:txBody>
      </p:sp>
      <p:sp>
        <p:nvSpPr>
          <p:cNvPr id="5" name="TextBox 4">
            <a:extLst>
              <a:ext uri="{FF2B5EF4-FFF2-40B4-BE49-F238E27FC236}">
                <a16:creationId xmlns:a16="http://schemas.microsoft.com/office/drawing/2014/main" id="{8C7C2242-13D5-F515-E258-411DBEDB7E9C}"/>
              </a:ext>
            </a:extLst>
          </p:cNvPr>
          <p:cNvSpPr txBox="1"/>
          <p:nvPr/>
        </p:nvSpPr>
        <p:spPr>
          <a:xfrm>
            <a:off x="563165" y="890346"/>
            <a:ext cx="3581400" cy="949996"/>
          </a:xfrm>
          <a:prstGeom prst="rect">
            <a:avLst/>
          </a:prstGeom>
        </p:spPr>
        <p:txBody>
          <a:bodyPr vert="horz" lIns="0" tIns="45720" rIns="18000" bIns="45720" rtlCol="0" anchor="t" anchorCtr="0">
            <a:normAutofit/>
          </a:bodyPr>
          <a:lstStyle/>
          <a:p>
            <a:pPr algn="l" defTabSz="1026140" rtl="0">
              <a:lnSpc>
                <a:spcPct val="90000"/>
              </a:lnSpc>
              <a:spcAft>
                <a:spcPts val="600"/>
              </a:spcAft>
              <a:buClr>
                <a:srgbClr val="666666"/>
              </a:buClr>
            </a:pPr>
            <a:endParaRPr lang="en-GB" sz="1200" kern="1200" noProof="0" dirty="0">
              <a:solidFill>
                <a:schemeClr val="bg1"/>
              </a:solidFill>
              <a:latin typeface="Segoe UI Light" panose="020B0502040204020203" pitchFamily="34" charset="0"/>
              <a:ea typeface="+mn-ea"/>
              <a:cs typeface="Segoe UI Light" panose="020B0502040204020203" pitchFamily="34" charset="0"/>
            </a:endParaRPr>
          </a:p>
        </p:txBody>
      </p:sp>
      <p:sp>
        <p:nvSpPr>
          <p:cNvPr id="4" name="Title 3">
            <a:extLst>
              <a:ext uri="{FF2B5EF4-FFF2-40B4-BE49-F238E27FC236}">
                <a16:creationId xmlns:a16="http://schemas.microsoft.com/office/drawing/2014/main" id="{10612418-923A-C01C-94ED-8719450C38BB}"/>
              </a:ext>
            </a:extLst>
          </p:cNvPr>
          <p:cNvSpPr>
            <a:spLocks noGrp="1"/>
          </p:cNvSpPr>
          <p:nvPr>
            <p:ph type="subTitle" idx="1"/>
          </p:nvPr>
        </p:nvSpPr>
        <p:spPr>
          <a:xfrm>
            <a:off x="211931" y="461404"/>
            <a:ext cx="2743199" cy="5650198"/>
          </a:xfrm>
        </p:spPr>
        <p:txBody>
          <a:bodyPr vert="horz" lIns="90000" tIns="45720" rIns="91440" bIns="45720" rtlCol="0" anchor="t">
            <a:normAutofit/>
          </a:bodyPr>
          <a:lstStyle/>
          <a:p>
            <a:pPr>
              <a:spcAft>
                <a:spcPts val="600"/>
              </a:spcAft>
            </a:pPr>
            <a:r>
              <a:rPr lang="en-GB" sz="3600" b="1" noProof="0" dirty="0"/>
              <a:t>Controls</a:t>
            </a:r>
            <a:endParaRPr lang="en-GB" sz="3600" b="1" dirty="0"/>
          </a:p>
          <a:p>
            <a:pPr>
              <a:spcAft>
                <a:spcPts val="600"/>
              </a:spcAft>
            </a:pPr>
            <a:endParaRPr lang="en-GB" sz="1800" b="1" noProof="0" dirty="0"/>
          </a:p>
          <a:p>
            <a:pPr>
              <a:spcAft>
                <a:spcPts val="600"/>
              </a:spcAft>
              <a:buClr>
                <a:srgbClr val="FFFFFF"/>
              </a:buClr>
            </a:pPr>
            <a:r>
              <a:rPr lang="en-GB" sz="1800" noProof="0" dirty="0"/>
              <a:t>There is a digital world behind everything</a:t>
            </a:r>
          </a:p>
          <a:p>
            <a:pPr>
              <a:spcAft>
                <a:spcPts val="600"/>
              </a:spcAft>
            </a:pPr>
            <a:endParaRPr lang="en-GB" noProof="0" dirty="0"/>
          </a:p>
        </p:txBody>
      </p:sp>
      <p:pic>
        <p:nvPicPr>
          <p:cNvPr id="19" name="Picture 18" descr="A close-up of a machine&#10;&#10;AI-generated content may be incorrect.">
            <a:extLst>
              <a:ext uri="{FF2B5EF4-FFF2-40B4-BE49-F238E27FC236}">
                <a16:creationId xmlns:a16="http://schemas.microsoft.com/office/drawing/2014/main" id="{5EE9911E-2BB8-903F-7DC8-CC0DB245AA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5130" y="-1"/>
            <a:ext cx="5705051" cy="7696201"/>
          </a:xfrm>
          <a:prstGeom prst="rect">
            <a:avLst/>
          </a:prstGeom>
        </p:spPr>
      </p:pic>
      <p:sp>
        <p:nvSpPr>
          <p:cNvPr id="21" name="TextBox 20">
            <a:extLst>
              <a:ext uri="{FF2B5EF4-FFF2-40B4-BE49-F238E27FC236}">
                <a16:creationId xmlns:a16="http://schemas.microsoft.com/office/drawing/2014/main" id="{6C95EE1E-FE2A-F03B-8424-5F0745EB0A4F}"/>
              </a:ext>
            </a:extLst>
          </p:cNvPr>
          <p:cNvSpPr txBox="1"/>
          <p:nvPr/>
        </p:nvSpPr>
        <p:spPr>
          <a:xfrm>
            <a:off x="9885074" y="7283370"/>
            <a:ext cx="1295400" cy="276999"/>
          </a:xfrm>
          <a:prstGeom prst="rect">
            <a:avLst/>
          </a:prstGeom>
          <a:noFill/>
        </p:spPr>
        <p:txBody>
          <a:bodyPr wrap="square" rtlCol="0">
            <a:spAutoFit/>
          </a:bodyPr>
          <a:lstStyle/>
          <a:p>
            <a:pPr algn="l"/>
            <a:r>
              <a:rPr lang="en-GB" sz="1200" noProof="0" dirty="0">
                <a:solidFill>
                  <a:schemeClr val="bg1"/>
                </a:solidFill>
                <a:latin typeface="Segoe UI Semilight" panose="020B0402040204020203" pitchFamily="34" charset="0"/>
                <a:cs typeface="Segoe UI Semilight" panose="020B0402040204020203" pitchFamily="34" charset="0"/>
              </a:rPr>
              <a:t>DUMPLINE</a:t>
            </a:r>
          </a:p>
        </p:txBody>
      </p:sp>
      <p:pic>
        <p:nvPicPr>
          <p:cNvPr id="11" name="Picture 10">
            <a:extLst>
              <a:ext uri="{FF2B5EF4-FFF2-40B4-BE49-F238E27FC236}">
                <a16:creationId xmlns:a16="http://schemas.microsoft.com/office/drawing/2014/main" id="{1BA982A6-8BFC-9439-59CB-B4FF1D32C6BB}"/>
              </a:ext>
            </a:extLst>
          </p:cNvPr>
          <p:cNvPicPr>
            <a:picLocks noChangeAspect="1"/>
          </p:cNvPicPr>
          <p:nvPr/>
        </p:nvPicPr>
        <p:blipFill>
          <a:blip r:embed="rId5"/>
          <a:stretch>
            <a:fillRect/>
          </a:stretch>
        </p:blipFill>
        <p:spPr>
          <a:xfrm>
            <a:off x="7413609" y="3538054"/>
            <a:ext cx="6269054" cy="4158146"/>
          </a:xfrm>
          <a:prstGeom prst="rect">
            <a:avLst/>
          </a:prstGeom>
        </p:spPr>
      </p:pic>
      <p:pic>
        <p:nvPicPr>
          <p:cNvPr id="2" name="DSC_3331">
            <a:hlinkClick r:id="" action="ppaction://media"/>
            <a:extLst>
              <a:ext uri="{FF2B5EF4-FFF2-40B4-BE49-F238E27FC236}">
                <a16:creationId xmlns:a16="http://schemas.microsoft.com/office/drawing/2014/main" id="{4C12EB86-9EA9-20C2-D25C-C70463482204}"/>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t="9291" b="6738"/>
          <a:stretch>
            <a:fillRect/>
          </a:stretch>
        </p:blipFill>
        <p:spPr>
          <a:xfrm>
            <a:off x="6191852" y="-2"/>
            <a:ext cx="7490811" cy="3538055"/>
          </a:xfrm>
          <a:prstGeom prst="rect">
            <a:avLst/>
          </a:prstGeom>
        </p:spPr>
      </p:pic>
    </p:spTree>
    <p:extLst>
      <p:ext uri="{BB962C8B-B14F-4D97-AF65-F5344CB8AC3E}">
        <p14:creationId xmlns:p14="http://schemas.microsoft.com/office/powerpoint/2010/main" val="707489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repeatCount="indefinite"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A1B31-289C-6A67-A203-A2E1B82A5E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5ACD2C-1DB2-D065-592B-92A6F12CC5A8}"/>
              </a:ext>
            </a:extLst>
          </p:cNvPr>
          <p:cNvSpPr>
            <a:spLocks noGrp="1"/>
          </p:cNvSpPr>
          <p:nvPr>
            <p:ph type="title"/>
          </p:nvPr>
        </p:nvSpPr>
        <p:spPr>
          <a:xfrm>
            <a:off x="8769897" y="814294"/>
            <a:ext cx="4278849" cy="737680"/>
          </a:xfrm>
        </p:spPr>
        <p:txBody>
          <a:bodyPr/>
          <a:lstStyle/>
          <a:p>
            <a:r>
              <a:rPr lang="en-GB" sz="4400" noProof="0" dirty="0"/>
              <a:t>Instruments </a:t>
            </a:r>
            <a:br>
              <a:rPr lang="en-GB" sz="4400" noProof="0" dirty="0"/>
            </a:br>
            <a:r>
              <a:rPr lang="en-GB" sz="4400" noProof="0" dirty="0"/>
              <a:t>getting ready for neutrons</a:t>
            </a:r>
          </a:p>
        </p:txBody>
      </p:sp>
      <p:sp>
        <p:nvSpPr>
          <p:cNvPr id="4" name="Content Placeholder 3">
            <a:extLst>
              <a:ext uri="{FF2B5EF4-FFF2-40B4-BE49-F238E27FC236}">
                <a16:creationId xmlns:a16="http://schemas.microsoft.com/office/drawing/2014/main" id="{521331EB-F897-E2CD-2631-BC96CA586CF9}"/>
              </a:ext>
            </a:extLst>
          </p:cNvPr>
          <p:cNvSpPr>
            <a:spLocks noGrp="1"/>
          </p:cNvSpPr>
          <p:nvPr>
            <p:ph idx="1"/>
          </p:nvPr>
        </p:nvSpPr>
        <p:spPr>
          <a:xfrm>
            <a:off x="8898267" y="2795733"/>
            <a:ext cx="4602415" cy="3382144"/>
          </a:xfrm>
        </p:spPr>
        <p:txBody>
          <a:bodyPr/>
          <a:lstStyle/>
          <a:p>
            <a:pPr marL="0" indent="0">
              <a:buNone/>
            </a:pPr>
            <a:r>
              <a:rPr lang="en-GB" sz="1796" b="1" noProof="0" dirty="0">
                <a:solidFill>
                  <a:srgbClr val="00B0F0"/>
                </a:solidFill>
              </a:rPr>
              <a:t>TBL, LOKI, BIFROST </a:t>
            </a:r>
            <a:r>
              <a:rPr lang="en-GB" sz="1796" i="1" noProof="0" dirty="0">
                <a:solidFill>
                  <a:srgbClr val="00B0F0"/>
                </a:solidFill>
              </a:rPr>
              <a:t>SAR/TG5 approved!  </a:t>
            </a:r>
          </a:p>
          <a:p>
            <a:pPr marL="0" indent="0">
              <a:buNone/>
            </a:pPr>
            <a:r>
              <a:rPr lang="en-GB" sz="1796" noProof="0" dirty="0"/>
              <a:t>ODIN close to SAR/TG5 approval.</a:t>
            </a:r>
          </a:p>
          <a:p>
            <a:pPr marL="0" indent="0">
              <a:buNone/>
            </a:pPr>
            <a:endParaRPr lang="en-GB" sz="1796" noProof="0" dirty="0"/>
          </a:p>
          <a:p>
            <a:pPr marL="0" indent="0">
              <a:buNone/>
            </a:pPr>
            <a:r>
              <a:rPr lang="en-GB" sz="1796" b="1" noProof="0" dirty="0">
                <a:solidFill>
                  <a:srgbClr val="00B0F0"/>
                </a:solidFill>
              </a:rPr>
              <a:t>Success, </a:t>
            </a:r>
            <a:r>
              <a:rPr lang="en-GB" sz="1796" noProof="0" dirty="0">
                <a:solidFill>
                  <a:srgbClr val="00B0F0"/>
                </a:solidFill>
              </a:rPr>
              <a:t>not only for our IK partners </a:t>
            </a:r>
            <a:br>
              <a:rPr lang="en-GB" sz="1796" noProof="0" dirty="0">
                <a:solidFill>
                  <a:srgbClr val="00B0F0"/>
                </a:solidFill>
              </a:rPr>
            </a:br>
            <a:r>
              <a:rPr lang="en-GB" sz="1796" noProof="0" dirty="0">
                <a:solidFill>
                  <a:srgbClr val="00B0F0"/>
                </a:solidFill>
              </a:rPr>
              <a:t>but for the whole organisation.</a:t>
            </a:r>
            <a:br>
              <a:rPr lang="en-GB" sz="1796" noProof="0" dirty="0"/>
            </a:br>
            <a:endParaRPr lang="en-GB" sz="1796" noProof="0" dirty="0"/>
          </a:p>
          <a:p>
            <a:pPr marL="0" indent="0">
              <a:buNone/>
            </a:pPr>
            <a:r>
              <a:rPr lang="en-GB" sz="1796" i="1" noProof="0" dirty="0"/>
              <a:t>Final Report to IKRC &amp; Council still due, </a:t>
            </a:r>
            <a:br>
              <a:rPr lang="en-GB" sz="1796" i="1" noProof="0" dirty="0"/>
            </a:br>
            <a:r>
              <a:rPr lang="en-GB" sz="1796" i="1" noProof="0" dirty="0"/>
              <a:t>as well as </a:t>
            </a:r>
            <a:r>
              <a:rPr lang="en-GB" sz="1796" i="1" noProof="0" dirty="0" err="1"/>
              <a:t>iSRR</a:t>
            </a:r>
            <a:r>
              <a:rPr lang="en-GB" sz="1796" i="1" noProof="0" dirty="0"/>
              <a:t> approval.</a:t>
            </a:r>
          </a:p>
          <a:p>
            <a:pPr marL="0" indent="0">
              <a:buNone/>
            </a:pPr>
            <a:endParaRPr lang="en-GB" sz="1796" noProof="0" dirty="0"/>
          </a:p>
          <a:p>
            <a:pPr marL="0" indent="0">
              <a:buNone/>
            </a:pPr>
            <a:r>
              <a:rPr lang="en-GB" sz="1796" noProof="0" dirty="0"/>
              <a:t>DREAM, NMX &amp; ESTIA reviews before summer</a:t>
            </a:r>
            <a:r>
              <a:rPr lang="en-GB" sz="1796" i="1" noProof="0" dirty="0"/>
              <a:t>.</a:t>
            </a:r>
          </a:p>
          <a:p>
            <a:pPr marL="0" indent="0">
              <a:buNone/>
            </a:pPr>
            <a:br>
              <a:rPr lang="en-GB" sz="1796" noProof="0" dirty="0"/>
            </a:br>
            <a:endParaRPr lang="en-GB" sz="1796" noProof="0" dirty="0"/>
          </a:p>
        </p:txBody>
      </p:sp>
      <p:sp>
        <p:nvSpPr>
          <p:cNvPr id="12" name="Rounded Rectangle 11">
            <a:extLst>
              <a:ext uri="{FF2B5EF4-FFF2-40B4-BE49-F238E27FC236}">
                <a16:creationId xmlns:a16="http://schemas.microsoft.com/office/drawing/2014/main" id="{B68E3AB0-928B-6C3B-D652-6852D32F6159}"/>
              </a:ext>
            </a:extLst>
          </p:cNvPr>
          <p:cNvSpPr/>
          <p:nvPr/>
        </p:nvSpPr>
        <p:spPr>
          <a:xfrm rot="1556857" flipH="1">
            <a:off x="6047237" y="4432131"/>
            <a:ext cx="51307" cy="193766"/>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ounded Rectangle 17">
            <a:extLst>
              <a:ext uri="{FF2B5EF4-FFF2-40B4-BE49-F238E27FC236}">
                <a16:creationId xmlns:a16="http://schemas.microsoft.com/office/drawing/2014/main" id="{9547E33D-FB87-BD58-34CD-F4B71268FAD8}"/>
              </a:ext>
            </a:extLst>
          </p:cNvPr>
          <p:cNvSpPr/>
          <p:nvPr/>
        </p:nvSpPr>
        <p:spPr>
          <a:xfrm rot="5400000">
            <a:off x="5541489" y="3328510"/>
            <a:ext cx="212826" cy="474744"/>
          </a:xfrm>
          <a:prstGeom prst="roundRect">
            <a:avLst/>
          </a:prstGeom>
          <a:noFill/>
          <a:ln w="28575">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ounded Rectangle 25">
            <a:extLst>
              <a:ext uri="{FF2B5EF4-FFF2-40B4-BE49-F238E27FC236}">
                <a16:creationId xmlns:a16="http://schemas.microsoft.com/office/drawing/2014/main" id="{D78450C9-8935-D573-4EA4-4FE10B200E95}"/>
              </a:ext>
            </a:extLst>
          </p:cNvPr>
          <p:cNvSpPr/>
          <p:nvPr/>
        </p:nvSpPr>
        <p:spPr>
          <a:xfrm rot="18941070" flipH="1">
            <a:off x="5386043" y="4241113"/>
            <a:ext cx="51307" cy="834492"/>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42" name="Group 41">
            <a:extLst>
              <a:ext uri="{FF2B5EF4-FFF2-40B4-BE49-F238E27FC236}">
                <a16:creationId xmlns:a16="http://schemas.microsoft.com/office/drawing/2014/main" id="{049F4C2E-067C-9183-CB8D-C3D4C6235F0A}"/>
              </a:ext>
            </a:extLst>
          </p:cNvPr>
          <p:cNvGrpSpPr/>
          <p:nvPr/>
        </p:nvGrpSpPr>
        <p:grpSpPr>
          <a:xfrm>
            <a:off x="4784569" y="109121"/>
            <a:ext cx="2142829" cy="1264523"/>
            <a:chOff x="4263242" y="97236"/>
            <a:chExt cx="1909452" cy="1126803"/>
          </a:xfrm>
        </p:grpSpPr>
        <p:pic>
          <p:nvPicPr>
            <p:cNvPr id="33" name="Picture 32" descr="Danmarks_Tekniske_Universitet_(logo).png">
              <a:extLst>
                <a:ext uri="{FF2B5EF4-FFF2-40B4-BE49-F238E27FC236}">
                  <a16:creationId xmlns:a16="http://schemas.microsoft.com/office/drawing/2014/main" id="{11F717C2-77AE-6800-79D1-2B9CA65436E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77105" y="241926"/>
              <a:ext cx="320040" cy="467115"/>
            </a:xfrm>
            <a:prstGeom prst="rect">
              <a:avLst/>
            </a:prstGeom>
            <a:solidFill>
              <a:srgbClr val="FFFFFF"/>
            </a:solidFill>
          </p:spPr>
        </p:pic>
        <p:pic>
          <p:nvPicPr>
            <p:cNvPr id="35" name="Picture 34" descr="LogoLLB.jpg">
              <a:extLst>
                <a:ext uri="{FF2B5EF4-FFF2-40B4-BE49-F238E27FC236}">
                  <a16:creationId xmlns:a16="http://schemas.microsoft.com/office/drawing/2014/main" id="{865F3276-29AB-F4BB-C4B7-CD1769EB837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12466" y="130354"/>
              <a:ext cx="531634" cy="658696"/>
            </a:xfrm>
            <a:prstGeom prst="rect">
              <a:avLst/>
            </a:prstGeom>
          </p:spPr>
        </p:pic>
        <p:pic>
          <p:nvPicPr>
            <p:cNvPr id="36" name="Picture 35" descr="PSI-Logo.png">
              <a:extLst>
                <a:ext uri="{FF2B5EF4-FFF2-40B4-BE49-F238E27FC236}">
                  <a16:creationId xmlns:a16="http://schemas.microsoft.com/office/drawing/2014/main" id="{15AE0D50-6273-D5C3-6E46-EC912612B1A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435120" y="837613"/>
              <a:ext cx="907200" cy="324000"/>
            </a:xfrm>
            <a:prstGeom prst="rect">
              <a:avLst/>
            </a:prstGeom>
          </p:spPr>
        </p:pic>
        <p:pic>
          <p:nvPicPr>
            <p:cNvPr id="38" name="Picture 37" descr="A red circle with a white logo&#10;&#10;AI-generated content may be incorrect.">
              <a:extLst>
                <a:ext uri="{FF2B5EF4-FFF2-40B4-BE49-F238E27FC236}">
                  <a16:creationId xmlns:a16="http://schemas.microsoft.com/office/drawing/2014/main" id="{0A6DBF3F-1CCD-2727-EF4C-12BC7599964A}"/>
                </a:ext>
              </a:extLst>
            </p:cNvPr>
            <p:cNvPicPr>
              <a:picLocks noChangeAspect="1"/>
            </p:cNvPicPr>
            <p:nvPr/>
          </p:nvPicPr>
          <p:blipFill>
            <a:blip r:embed="rId5"/>
            <a:stretch>
              <a:fillRect/>
            </a:stretch>
          </p:blipFill>
          <p:spPr>
            <a:xfrm>
              <a:off x="5428756" y="716360"/>
              <a:ext cx="532004" cy="495565"/>
            </a:xfrm>
            <a:prstGeom prst="rect">
              <a:avLst/>
            </a:prstGeom>
          </p:spPr>
        </p:pic>
        <p:pic>
          <p:nvPicPr>
            <p:cNvPr id="40" name="Picture 39" descr="A blue and red logo&#10;&#10;AI-generated content may be incorrect.">
              <a:extLst>
                <a:ext uri="{FF2B5EF4-FFF2-40B4-BE49-F238E27FC236}">
                  <a16:creationId xmlns:a16="http://schemas.microsoft.com/office/drawing/2014/main" id="{48D34257-2DB5-EB51-11BF-47324B04C248}"/>
                </a:ext>
              </a:extLst>
            </p:cNvPr>
            <p:cNvPicPr>
              <a:picLocks noChangeAspect="1"/>
            </p:cNvPicPr>
            <p:nvPr/>
          </p:nvPicPr>
          <p:blipFill>
            <a:blip r:embed="rId6"/>
            <a:stretch>
              <a:fillRect/>
            </a:stretch>
          </p:blipFill>
          <p:spPr>
            <a:xfrm>
              <a:off x="5461548" y="189395"/>
              <a:ext cx="531634" cy="473637"/>
            </a:xfrm>
            <a:prstGeom prst="rect">
              <a:avLst/>
            </a:prstGeom>
          </p:spPr>
        </p:pic>
        <p:sp>
          <p:nvSpPr>
            <p:cNvPr id="41" name="Rounded Rectangle 40">
              <a:extLst>
                <a:ext uri="{FF2B5EF4-FFF2-40B4-BE49-F238E27FC236}">
                  <a16:creationId xmlns:a16="http://schemas.microsoft.com/office/drawing/2014/main" id="{CBEF930C-D1AE-068A-1DFB-DCA6F345A749}"/>
                </a:ext>
              </a:extLst>
            </p:cNvPr>
            <p:cNvSpPr/>
            <p:nvPr/>
          </p:nvSpPr>
          <p:spPr>
            <a:xfrm rot="5400000">
              <a:off x="4654566" y="-294088"/>
              <a:ext cx="1126803" cy="1909452"/>
            </a:xfrm>
            <a:prstGeom prst="roundRect">
              <a:avLst/>
            </a:prstGeom>
            <a:noFill/>
            <a:ln w="28575">
              <a:solidFill>
                <a:srgbClr val="92D05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50" name="Group 49">
            <a:extLst>
              <a:ext uri="{FF2B5EF4-FFF2-40B4-BE49-F238E27FC236}">
                <a16:creationId xmlns:a16="http://schemas.microsoft.com/office/drawing/2014/main" id="{D24DC6C4-9406-0F85-EA3B-E498C37AA777}"/>
              </a:ext>
            </a:extLst>
          </p:cNvPr>
          <p:cNvGrpSpPr/>
          <p:nvPr/>
        </p:nvGrpSpPr>
        <p:grpSpPr>
          <a:xfrm>
            <a:off x="-716023" y="-605646"/>
            <a:ext cx="9614290" cy="9099239"/>
            <a:chOff x="-242588" y="-977494"/>
            <a:chExt cx="8567189" cy="8108233"/>
          </a:xfrm>
        </p:grpSpPr>
        <p:grpSp>
          <p:nvGrpSpPr>
            <p:cNvPr id="46" name="Group 45">
              <a:extLst>
                <a:ext uri="{FF2B5EF4-FFF2-40B4-BE49-F238E27FC236}">
                  <a16:creationId xmlns:a16="http://schemas.microsoft.com/office/drawing/2014/main" id="{70C80151-6F86-E480-6AC7-FD7BACDF65DA}"/>
                </a:ext>
              </a:extLst>
            </p:cNvPr>
            <p:cNvGrpSpPr/>
            <p:nvPr/>
          </p:nvGrpSpPr>
          <p:grpSpPr>
            <a:xfrm>
              <a:off x="-242588" y="-977494"/>
              <a:ext cx="8567189" cy="8108233"/>
              <a:chOff x="-242588" y="-977494"/>
              <a:chExt cx="8567189" cy="8108233"/>
            </a:xfrm>
          </p:grpSpPr>
          <p:grpSp>
            <p:nvGrpSpPr>
              <p:cNvPr id="27" name="Group 26">
                <a:extLst>
                  <a:ext uri="{FF2B5EF4-FFF2-40B4-BE49-F238E27FC236}">
                    <a16:creationId xmlns:a16="http://schemas.microsoft.com/office/drawing/2014/main" id="{6E783DE9-FAEA-8E6A-72BF-4F9DBD3531C1}"/>
                  </a:ext>
                </a:extLst>
              </p:cNvPr>
              <p:cNvGrpSpPr/>
              <p:nvPr/>
            </p:nvGrpSpPr>
            <p:grpSpPr>
              <a:xfrm>
                <a:off x="-242588" y="-977494"/>
                <a:ext cx="8567189" cy="8108233"/>
                <a:chOff x="-242588" y="-977494"/>
                <a:chExt cx="8567189" cy="8108233"/>
              </a:xfrm>
            </p:grpSpPr>
            <p:grpSp>
              <p:nvGrpSpPr>
                <p:cNvPr id="22" name="Group 21">
                  <a:extLst>
                    <a:ext uri="{FF2B5EF4-FFF2-40B4-BE49-F238E27FC236}">
                      <a16:creationId xmlns:a16="http://schemas.microsoft.com/office/drawing/2014/main" id="{7CD039AE-EE63-7074-0300-7B66E85F5D17}"/>
                    </a:ext>
                  </a:extLst>
                </p:cNvPr>
                <p:cNvGrpSpPr/>
                <p:nvPr/>
              </p:nvGrpSpPr>
              <p:grpSpPr>
                <a:xfrm>
                  <a:off x="-242588" y="-977494"/>
                  <a:ext cx="8567189" cy="8108233"/>
                  <a:chOff x="-242588" y="-977494"/>
                  <a:chExt cx="8567189" cy="8108233"/>
                </a:xfrm>
              </p:grpSpPr>
              <p:grpSp>
                <p:nvGrpSpPr>
                  <p:cNvPr id="16" name="Group 15">
                    <a:extLst>
                      <a:ext uri="{FF2B5EF4-FFF2-40B4-BE49-F238E27FC236}">
                        <a16:creationId xmlns:a16="http://schemas.microsoft.com/office/drawing/2014/main" id="{54039DF9-83B6-DA99-3FF1-00BDE4AAA7AD}"/>
                      </a:ext>
                    </a:extLst>
                  </p:cNvPr>
                  <p:cNvGrpSpPr/>
                  <p:nvPr/>
                </p:nvGrpSpPr>
                <p:grpSpPr>
                  <a:xfrm>
                    <a:off x="-242588" y="-977494"/>
                    <a:ext cx="8567189" cy="8108233"/>
                    <a:chOff x="-242588" y="-977494"/>
                    <a:chExt cx="8567189" cy="8108233"/>
                  </a:xfrm>
                </p:grpSpPr>
                <p:pic>
                  <p:nvPicPr>
                    <p:cNvPr id="10" name="Picture 9" descr="A blueprint of a machine&#10;&#10;AI-generated content may be incorrect.">
                      <a:extLst>
                        <a:ext uri="{FF2B5EF4-FFF2-40B4-BE49-F238E27FC236}">
                          <a16:creationId xmlns:a16="http://schemas.microsoft.com/office/drawing/2014/main" id="{ED398806-F382-73D9-3378-C42FA18613A1}"/>
                        </a:ext>
                      </a:extLst>
                    </p:cNvPr>
                    <p:cNvPicPr>
                      <a:picLocks noChangeAspect="1"/>
                    </p:cNvPicPr>
                    <p:nvPr/>
                  </p:nvPicPr>
                  <p:blipFill>
                    <a:blip r:embed="rId7"/>
                    <a:stretch>
                      <a:fillRect/>
                    </a:stretch>
                  </p:blipFill>
                  <p:spPr>
                    <a:xfrm>
                      <a:off x="-242588" y="-977494"/>
                      <a:ext cx="8567189" cy="8108233"/>
                    </a:xfrm>
                    <a:prstGeom prst="rect">
                      <a:avLst/>
                    </a:prstGeom>
                  </p:spPr>
                </p:pic>
                <p:sp>
                  <p:nvSpPr>
                    <p:cNvPr id="11" name="Rounded Rectangle 10">
                      <a:extLst>
                        <a:ext uri="{FF2B5EF4-FFF2-40B4-BE49-F238E27FC236}">
                          <a16:creationId xmlns:a16="http://schemas.microsoft.com/office/drawing/2014/main" id="{85833626-34FD-61D4-421F-F960F99E524B}"/>
                        </a:ext>
                      </a:extLst>
                    </p:cNvPr>
                    <p:cNvSpPr/>
                    <p:nvPr/>
                  </p:nvSpPr>
                  <p:spPr>
                    <a:xfrm rot="1556857">
                      <a:off x="5486400" y="3433241"/>
                      <a:ext cx="142504" cy="534390"/>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ounded Rectangle 12">
                      <a:extLst>
                        <a:ext uri="{FF2B5EF4-FFF2-40B4-BE49-F238E27FC236}">
                          <a16:creationId xmlns:a16="http://schemas.microsoft.com/office/drawing/2014/main" id="{B4F94CAE-8B5E-E27A-DA3E-96B3B2CC2DF1}"/>
                        </a:ext>
                      </a:extLst>
                    </p:cNvPr>
                    <p:cNvSpPr/>
                    <p:nvPr/>
                  </p:nvSpPr>
                  <p:spPr>
                    <a:xfrm rot="994675">
                      <a:off x="5351512" y="3737947"/>
                      <a:ext cx="66681" cy="212576"/>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ounded Rectangle 13">
                      <a:extLst>
                        <a:ext uri="{FF2B5EF4-FFF2-40B4-BE49-F238E27FC236}">
                          <a16:creationId xmlns:a16="http://schemas.microsoft.com/office/drawing/2014/main" id="{520BCAAF-A25E-E1F6-1593-3E7CB67910F6}"/>
                        </a:ext>
                      </a:extLst>
                    </p:cNvPr>
                    <p:cNvSpPr/>
                    <p:nvPr/>
                  </p:nvSpPr>
                  <p:spPr>
                    <a:xfrm rot="1556857" flipH="1">
                      <a:off x="5342562" y="3947017"/>
                      <a:ext cx="45719" cy="460744"/>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ounded Rectangle 14">
                      <a:extLst>
                        <a:ext uri="{FF2B5EF4-FFF2-40B4-BE49-F238E27FC236}">
                          <a16:creationId xmlns:a16="http://schemas.microsoft.com/office/drawing/2014/main" id="{58B1B4A7-D18A-CAF1-7EE6-26EAB40D38A9}"/>
                        </a:ext>
                      </a:extLst>
                    </p:cNvPr>
                    <p:cNvSpPr/>
                    <p:nvPr/>
                  </p:nvSpPr>
                  <p:spPr>
                    <a:xfrm rot="5400000">
                      <a:off x="5291442" y="3206161"/>
                      <a:ext cx="222765" cy="592870"/>
                    </a:xfrm>
                    <a:prstGeom prst="roundRect">
                      <a:avLst/>
                    </a:prstGeom>
                    <a:noFill/>
                    <a:ln w="28575">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7" name="Rounded Rectangle 16">
                    <a:extLst>
                      <a:ext uri="{FF2B5EF4-FFF2-40B4-BE49-F238E27FC236}">
                        <a16:creationId xmlns:a16="http://schemas.microsoft.com/office/drawing/2014/main" id="{63925ADB-574D-EAA8-DEF4-24FDA60324FC}"/>
                      </a:ext>
                    </a:extLst>
                  </p:cNvPr>
                  <p:cNvSpPr/>
                  <p:nvPr/>
                </p:nvSpPr>
                <p:spPr>
                  <a:xfrm flipH="1">
                    <a:off x="5179135" y="3811115"/>
                    <a:ext cx="47776" cy="546727"/>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ounded Rectangle 18">
                    <a:extLst>
                      <a:ext uri="{FF2B5EF4-FFF2-40B4-BE49-F238E27FC236}">
                        <a16:creationId xmlns:a16="http://schemas.microsoft.com/office/drawing/2014/main" id="{86DB3731-2425-084F-8423-9B29916D506C}"/>
                      </a:ext>
                    </a:extLst>
                  </p:cNvPr>
                  <p:cNvSpPr/>
                  <p:nvPr/>
                </p:nvSpPr>
                <p:spPr>
                  <a:xfrm rot="21207016">
                    <a:off x="5129930" y="3844766"/>
                    <a:ext cx="72956" cy="222766"/>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Rounded Rectangle 19">
                    <a:extLst>
                      <a:ext uri="{FF2B5EF4-FFF2-40B4-BE49-F238E27FC236}">
                        <a16:creationId xmlns:a16="http://schemas.microsoft.com/office/drawing/2014/main" id="{C5FCBE29-A10F-3550-FCCC-2093DF144851}"/>
                      </a:ext>
                    </a:extLst>
                  </p:cNvPr>
                  <p:cNvSpPr/>
                  <p:nvPr/>
                </p:nvSpPr>
                <p:spPr>
                  <a:xfrm rot="21207016">
                    <a:off x="5074901" y="3616331"/>
                    <a:ext cx="92972" cy="126620"/>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TextBox 20">
                    <a:extLst>
                      <a:ext uri="{FF2B5EF4-FFF2-40B4-BE49-F238E27FC236}">
                        <a16:creationId xmlns:a16="http://schemas.microsoft.com/office/drawing/2014/main" id="{913BC737-AEB8-0BF3-46F4-3F79A5293ACF}"/>
                      </a:ext>
                    </a:extLst>
                  </p:cNvPr>
                  <p:cNvSpPr txBox="1"/>
                  <p:nvPr/>
                </p:nvSpPr>
                <p:spPr>
                  <a:xfrm>
                    <a:off x="4857423" y="3059239"/>
                    <a:ext cx="400243" cy="236147"/>
                  </a:xfrm>
                  <a:prstGeom prst="rect">
                    <a:avLst/>
                  </a:prstGeom>
                  <a:noFill/>
                </p:spPr>
                <p:txBody>
                  <a:bodyPr wrap="none" rtlCol="0">
                    <a:spAutoFit/>
                  </a:bodyPr>
                  <a:lstStyle/>
                  <a:p>
                    <a:pPr algn="l"/>
                    <a:r>
                      <a:rPr lang="en-GB" sz="1122" noProof="0" dirty="0">
                        <a:solidFill>
                          <a:srgbClr val="666666"/>
                        </a:solidFill>
                      </a:rPr>
                      <a:t>TBL</a:t>
                    </a:r>
                  </a:p>
                </p:txBody>
              </p:sp>
            </p:grpSp>
            <p:sp>
              <p:nvSpPr>
                <p:cNvPr id="23" name="Rounded Rectangle 22">
                  <a:extLst>
                    <a:ext uri="{FF2B5EF4-FFF2-40B4-BE49-F238E27FC236}">
                      <a16:creationId xmlns:a16="http://schemas.microsoft.com/office/drawing/2014/main" id="{A4AC8965-70F0-9CE7-6EC2-FB2184BEA9CF}"/>
                    </a:ext>
                  </a:extLst>
                </p:cNvPr>
                <p:cNvSpPr/>
                <p:nvPr/>
              </p:nvSpPr>
              <p:spPr>
                <a:xfrm rot="19039513">
                  <a:off x="3190838" y="436741"/>
                  <a:ext cx="74432" cy="4030586"/>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4" name="Rounded Rectangle 23">
                  <a:extLst>
                    <a:ext uri="{FF2B5EF4-FFF2-40B4-BE49-F238E27FC236}">
                      <a16:creationId xmlns:a16="http://schemas.microsoft.com/office/drawing/2014/main" id="{30C4B720-1D1A-0863-AD55-D5BC7E9A9DF9}"/>
                    </a:ext>
                  </a:extLst>
                </p:cNvPr>
                <p:cNvSpPr/>
                <p:nvPr/>
              </p:nvSpPr>
              <p:spPr>
                <a:xfrm rot="8366389">
                  <a:off x="2502300" y="1186212"/>
                  <a:ext cx="256782" cy="650120"/>
                </a:xfrm>
                <a:prstGeom prst="roundRect">
                  <a:avLst/>
                </a:prstGeom>
                <a:noFill/>
                <a:ln w="28575">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ounded Rectangle 24">
                  <a:extLst>
                    <a:ext uri="{FF2B5EF4-FFF2-40B4-BE49-F238E27FC236}">
                      <a16:creationId xmlns:a16="http://schemas.microsoft.com/office/drawing/2014/main" id="{AD8C7F88-B460-4A55-897C-BCAF91AD77A4}"/>
                    </a:ext>
                  </a:extLst>
                </p:cNvPr>
                <p:cNvSpPr/>
                <p:nvPr/>
              </p:nvSpPr>
              <p:spPr>
                <a:xfrm rot="2817609">
                  <a:off x="1497356" y="699926"/>
                  <a:ext cx="511151" cy="367991"/>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31" name="Picture 30" descr="Macintosh HD:Users:helenebjorkman:Desktop:ESS_Logo_Frugal_Blue_RGB.jpeg">
                <a:extLst>
                  <a:ext uri="{FF2B5EF4-FFF2-40B4-BE49-F238E27FC236}">
                    <a16:creationId xmlns:a16="http://schemas.microsoft.com/office/drawing/2014/main" id="{4B031E32-AAB9-B1F2-E479-65059A6C652E}"/>
                  </a:ext>
                </a:extLst>
              </p:cNvPr>
              <p:cNvPicPr>
                <a:picLocks noChangeAspect="1"/>
              </p:cNvPicPr>
              <p:nvPr/>
            </p:nvPicPr>
            <p:blipFill>
              <a:blip r:embed="rId8" cstate="screen">
                <a:extLst>
                  <a:ext uri="{28A0092B-C50C-407E-A947-70E740481C1C}">
                    <a14:useLocalDpi xmlns:a14="http://schemas.microsoft.com/office/drawing/2010/main"/>
                  </a:ext>
                </a:extLst>
              </a:blip>
              <a:srcRect r="42561" b="5465"/>
              <a:stretch>
                <a:fillRect/>
              </a:stretch>
            </p:blipFill>
            <p:spPr bwMode="auto">
              <a:xfrm>
                <a:off x="4795774" y="2450840"/>
                <a:ext cx="536186" cy="474537"/>
              </a:xfrm>
              <a:prstGeom prst="rect">
                <a:avLst/>
              </a:prstGeom>
              <a:noFill/>
              <a:ln>
                <a:noFill/>
              </a:ln>
            </p:spPr>
          </p:pic>
          <p:grpSp>
            <p:nvGrpSpPr>
              <p:cNvPr id="45" name="Group 44">
                <a:extLst>
                  <a:ext uri="{FF2B5EF4-FFF2-40B4-BE49-F238E27FC236}">
                    <a16:creationId xmlns:a16="http://schemas.microsoft.com/office/drawing/2014/main" id="{09434AA8-1491-C9CC-E0B6-E81AA25CD923}"/>
                  </a:ext>
                </a:extLst>
              </p:cNvPr>
              <p:cNvGrpSpPr/>
              <p:nvPr/>
            </p:nvGrpSpPr>
            <p:grpSpPr>
              <a:xfrm>
                <a:off x="5637601" y="2680798"/>
                <a:ext cx="1883966" cy="542874"/>
                <a:chOff x="5637601" y="2680798"/>
                <a:chExt cx="1883966" cy="542874"/>
              </a:xfrm>
            </p:grpSpPr>
            <p:pic>
              <p:nvPicPr>
                <p:cNvPr id="29" name="Picture 28" descr="logo.png">
                  <a:extLst>
                    <a:ext uri="{FF2B5EF4-FFF2-40B4-BE49-F238E27FC236}">
                      <a16:creationId xmlns:a16="http://schemas.microsoft.com/office/drawing/2014/main" id="{B1A8CFEF-9734-11CC-4513-EF672A4489FA}"/>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5679531" y="2747559"/>
                  <a:ext cx="1842036" cy="449277"/>
                </a:xfrm>
                <a:prstGeom prst="rect">
                  <a:avLst/>
                </a:prstGeom>
              </p:spPr>
            </p:pic>
            <p:sp>
              <p:nvSpPr>
                <p:cNvPr id="43" name="Rounded Rectangle 42">
                  <a:extLst>
                    <a:ext uri="{FF2B5EF4-FFF2-40B4-BE49-F238E27FC236}">
                      <a16:creationId xmlns:a16="http://schemas.microsoft.com/office/drawing/2014/main" id="{922DEC1F-1D8A-02A1-1B7E-FD42ABFD0F12}"/>
                    </a:ext>
                  </a:extLst>
                </p:cNvPr>
                <p:cNvSpPr/>
                <p:nvPr/>
              </p:nvSpPr>
              <p:spPr>
                <a:xfrm rot="5400000">
                  <a:off x="6295093" y="2023306"/>
                  <a:ext cx="542874" cy="1857857"/>
                </a:xfrm>
                <a:prstGeom prst="roundRect">
                  <a:avLst/>
                </a:prstGeom>
                <a:noFill/>
                <a:ln w="28575">
                  <a:solidFill>
                    <a:srgbClr val="92D05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noProof="0" dirty="0"/>
                    <a:t>c</a:t>
                  </a:r>
                </a:p>
              </p:txBody>
            </p:sp>
          </p:grpSp>
          <p:sp>
            <p:nvSpPr>
              <p:cNvPr id="44" name="Rounded Rectangle 43">
                <a:extLst>
                  <a:ext uri="{FF2B5EF4-FFF2-40B4-BE49-F238E27FC236}">
                    <a16:creationId xmlns:a16="http://schemas.microsoft.com/office/drawing/2014/main" id="{DE36E2E4-E138-CB28-4236-3D9FBA19B757}"/>
                  </a:ext>
                </a:extLst>
              </p:cNvPr>
              <p:cNvSpPr/>
              <p:nvPr/>
            </p:nvSpPr>
            <p:spPr>
              <a:xfrm rot="5400000">
                <a:off x="4795254" y="2285210"/>
                <a:ext cx="550498" cy="755216"/>
              </a:xfrm>
              <a:prstGeom prst="roundRect">
                <a:avLst/>
              </a:prstGeom>
              <a:noFill/>
              <a:ln w="28575">
                <a:solidFill>
                  <a:srgbClr val="92D05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cxnSp>
          <p:nvCxnSpPr>
            <p:cNvPr id="48" name="Straight Connector 47">
              <a:extLst>
                <a:ext uri="{FF2B5EF4-FFF2-40B4-BE49-F238E27FC236}">
                  <a16:creationId xmlns:a16="http://schemas.microsoft.com/office/drawing/2014/main" id="{0D9C5779-5CD5-A230-01B9-D2AF69072F93}"/>
                </a:ext>
              </a:extLst>
            </p:cNvPr>
            <p:cNvCxnSpPr>
              <a:cxnSpLocks/>
            </p:cNvCxnSpPr>
            <p:nvPr/>
          </p:nvCxnSpPr>
          <p:spPr>
            <a:xfrm flipV="1">
              <a:off x="2939602" y="1180830"/>
              <a:ext cx="1216762" cy="564843"/>
            </a:xfrm>
            <a:prstGeom prst="line">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69FEF0D1-2B78-F63C-1288-F2EB48DB6619}"/>
              </a:ext>
            </a:extLst>
          </p:cNvPr>
          <p:cNvGrpSpPr/>
          <p:nvPr/>
        </p:nvGrpSpPr>
        <p:grpSpPr>
          <a:xfrm>
            <a:off x="3763789" y="5428793"/>
            <a:ext cx="1948044" cy="1026952"/>
            <a:chOff x="3353635" y="4837538"/>
            <a:chExt cx="1735881" cy="915106"/>
          </a:xfrm>
        </p:grpSpPr>
        <p:sp>
          <p:nvSpPr>
            <p:cNvPr id="3" name="Rounded Rectangle 2">
              <a:extLst>
                <a:ext uri="{FF2B5EF4-FFF2-40B4-BE49-F238E27FC236}">
                  <a16:creationId xmlns:a16="http://schemas.microsoft.com/office/drawing/2014/main" id="{08FE39E6-B936-1504-4D2C-7F89B2602BB4}"/>
                </a:ext>
              </a:extLst>
            </p:cNvPr>
            <p:cNvSpPr/>
            <p:nvPr/>
          </p:nvSpPr>
          <p:spPr>
            <a:xfrm rot="8643622">
              <a:off x="3353635" y="5415046"/>
              <a:ext cx="655443" cy="337598"/>
            </a:xfrm>
            <a:prstGeom prst="roundRect">
              <a:avLst/>
            </a:prstGeom>
            <a:pattFill prst="pct30">
              <a:fgClr>
                <a:srgbClr val="92D050"/>
              </a:fgClr>
              <a:bgClr>
                <a:schemeClr val="bg1"/>
              </a:bgClr>
            </a:patt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6" name="Rounded Rectangle 5">
              <a:extLst>
                <a:ext uri="{FF2B5EF4-FFF2-40B4-BE49-F238E27FC236}">
                  <a16:creationId xmlns:a16="http://schemas.microsoft.com/office/drawing/2014/main" id="{A3469338-9358-D06A-9ACE-D3BBC7AFA36F}"/>
                </a:ext>
              </a:extLst>
            </p:cNvPr>
            <p:cNvSpPr/>
            <p:nvPr/>
          </p:nvSpPr>
          <p:spPr>
            <a:xfrm rot="8643622" flipV="1">
              <a:off x="3601600" y="5171189"/>
              <a:ext cx="230752" cy="167280"/>
            </a:xfrm>
            <a:prstGeom prst="roundRect">
              <a:avLst/>
            </a:prstGeom>
            <a:pattFill prst="pct30">
              <a:fgClr>
                <a:srgbClr val="92D050"/>
              </a:fgClr>
              <a:bgClr>
                <a:schemeClr val="bg1"/>
              </a:bgClr>
            </a:patt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Rounded Rectangle 6">
              <a:extLst>
                <a:ext uri="{FF2B5EF4-FFF2-40B4-BE49-F238E27FC236}">
                  <a16:creationId xmlns:a16="http://schemas.microsoft.com/office/drawing/2014/main" id="{D4D43404-A1F6-F5C4-86AF-E6C451A79D74}"/>
                </a:ext>
              </a:extLst>
            </p:cNvPr>
            <p:cNvSpPr/>
            <p:nvPr/>
          </p:nvSpPr>
          <p:spPr>
            <a:xfrm rot="3164190" flipH="1">
              <a:off x="4753027" y="4546768"/>
              <a:ext cx="45719" cy="627259"/>
            </a:xfrm>
            <a:prstGeom prst="roundRect">
              <a:avLst/>
            </a:prstGeom>
            <a:pattFill prst="pct30">
              <a:fgClr>
                <a:srgbClr val="92D050"/>
              </a:fgClr>
              <a:bgClr>
                <a:schemeClr val="bg1"/>
              </a:bgClr>
            </a:patt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8" name="Rounded Rectangle 7">
              <a:extLst>
                <a:ext uri="{FF2B5EF4-FFF2-40B4-BE49-F238E27FC236}">
                  <a16:creationId xmlns:a16="http://schemas.microsoft.com/office/drawing/2014/main" id="{A4877488-4611-1FE1-430E-077520DCF77F}"/>
                </a:ext>
              </a:extLst>
            </p:cNvPr>
            <p:cNvSpPr/>
            <p:nvPr/>
          </p:nvSpPr>
          <p:spPr>
            <a:xfrm rot="3330276" flipH="1">
              <a:off x="4216591" y="4863522"/>
              <a:ext cx="77466" cy="739991"/>
            </a:xfrm>
            <a:prstGeom prst="roundRect">
              <a:avLst/>
            </a:prstGeom>
            <a:pattFill prst="pct30">
              <a:fgClr>
                <a:srgbClr val="92D050"/>
              </a:fgClr>
              <a:bgClr>
                <a:schemeClr val="bg1"/>
              </a:bgClr>
            </a:patt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74" name="Group 73">
            <a:extLst>
              <a:ext uri="{FF2B5EF4-FFF2-40B4-BE49-F238E27FC236}">
                <a16:creationId xmlns:a16="http://schemas.microsoft.com/office/drawing/2014/main" id="{B5654BD2-F5C8-9DA7-7379-6A65E62D3BA7}"/>
              </a:ext>
            </a:extLst>
          </p:cNvPr>
          <p:cNvGrpSpPr/>
          <p:nvPr/>
        </p:nvGrpSpPr>
        <p:grpSpPr>
          <a:xfrm>
            <a:off x="548566" y="5858400"/>
            <a:ext cx="3460789" cy="1244562"/>
            <a:chOff x="488585" y="5220356"/>
            <a:chExt cx="3083871" cy="1109016"/>
          </a:xfrm>
        </p:grpSpPr>
        <p:sp>
          <p:nvSpPr>
            <p:cNvPr id="28" name="Rounded Rectangle 27">
              <a:extLst>
                <a:ext uri="{FF2B5EF4-FFF2-40B4-BE49-F238E27FC236}">
                  <a16:creationId xmlns:a16="http://schemas.microsoft.com/office/drawing/2014/main" id="{67AE72D1-2053-0A85-AE54-D9DEF291B900}"/>
                </a:ext>
              </a:extLst>
            </p:cNvPr>
            <p:cNvSpPr/>
            <p:nvPr/>
          </p:nvSpPr>
          <p:spPr>
            <a:xfrm rot="5400000">
              <a:off x="3143047" y="5061818"/>
              <a:ext cx="270872" cy="587947"/>
            </a:xfrm>
            <a:prstGeom prst="roundRect">
              <a:avLst/>
            </a:prstGeom>
            <a:noFill/>
            <a:ln w="28575">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71" name="Group 70">
              <a:extLst>
                <a:ext uri="{FF2B5EF4-FFF2-40B4-BE49-F238E27FC236}">
                  <a16:creationId xmlns:a16="http://schemas.microsoft.com/office/drawing/2014/main" id="{0634B29C-D532-515F-2408-6DD7D1FC7E5D}"/>
                </a:ext>
              </a:extLst>
            </p:cNvPr>
            <p:cNvGrpSpPr/>
            <p:nvPr/>
          </p:nvGrpSpPr>
          <p:grpSpPr>
            <a:xfrm>
              <a:off x="488585" y="5244888"/>
              <a:ext cx="1501817" cy="1084484"/>
              <a:chOff x="560025" y="5059144"/>
              <a:chExt cx="1501817" cy="1084484"/>
            </a:xfrm>
          </p:grpSpPr>
          <p:sp>
            <p:nvSpPr>
              <p:cNvPr id="68" name="Rounded Rectangle 67">
                <a:extLst>
                  <a:ext uri="{FF2B5EF4-FFF2-40B4-BE49-F238E27FC236}">
                    <a16:creationId xmlns:a16="http://schemas.microsoft.com/office/drawing/2014/main" id="{7E126638-6CED-AC7C-F20A-F8F5A89F551C}"/>
                  </a:ext>
                </a:extLst>
              </p:cNvPr>
              <p:cNvSpPr/>
              <p:nvPr/>
            </p:nvSpPr>
            <p:spPr>
              <a:xfrm rot="5400000">
                <a:off x="768692" y="4850477"/>
                <a:ext cx="1084484" cy="1501817"/>
              </a:xfrm>
              <a:prstGeom prst="roundRect">
                <a:avLst/>
              </a:prstGeom>
              <a:noFill/>
              <a:ln w="28575">
                <a:solidFill>
                  <a:srgbClr val="92D05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noProof="0" dirty="0"/>
                  <a:t>c</a:t>
                </a:r>
              </a:p>
            </p:txBody>
          </p:sp>
          <p:pic>
            <p:nvPicPr>
              <p:cNvPr id="69" name="Picture 68" descr="tum_logo.png">
                <a:extLst>
                  <a:ext uri="{FF2B5EF4-FFF2-40B4-BE49-F238E27FC236}">
                    <a16:creationId xmlns:a16="http://schemas.microsoft.com/office/drawing/2014/main" id="{54647873-EB4A-428E-AC3C-A9B9A47FC7EA}"/>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669672" y="5174194"/>
                <a:ext cx="1352058" cy="459437"/>
              </a:xfrm>
              <a:prstGeom prst="rect">
                <a:avLst/>
              </a:prstGeom>
              <a:solidFill>
                <a:srgbClr val="FFFFFF"/>
              </a:solidFill>
            </p:spPr>
          </p:pic>
          <p:pic>
            <p:nvPicPr>
              <p:cNvPr id="70" name="Picture 69" descr="PSI-Logo.png">
                <a:extLst>
                  <a:ext uri="{FF2B5EF4-FFF2-40B4-BE49-F238E27FC236}">
                    <a16:creationId xmlns:a16="http://schemas.microsoft.com/office/drawing/2014/main" id="{2FBBC327-B99C-1C93-BEEB-DEEC7BEFCBB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82506" y="5698121"/>
                <a:ext cx="907200" cy="324000"/>
              </a:xfrm>
              <a:prstGeom prst="rect">
                <a:avLst/>
              </a:prstGeom>
            </p:spPr>
          </p:pic>
        </p:grpSp>
        <p:cxnSp>
          <p:nvCxnSpPr>
            <p:cNvPr id="72" name="Straight Connector 71">
              <a:extLst>
                <a:ext uri="{FF2B5EF4-FFF2-40B4-BE49-F238E27FC236}">
                  <a16:creationId xmlns:a16="http://schemas.microsoft.com/office/drawing/2014/main" id="{E733C396-F7A3-962A-7917-50E4877778BD}"/>
                </a:ext>
              </a:extLst>
            </p:cNvPr>
            <p:cNvCxnSpPr>
              <a:cxnSpLocks/>
            </p:cNvCxnSpPr>
            <p:nvPr/>
          </p:nvCxnSpPr>
          <p:spPr>
            <a:xfrm flipV="1">
              <a:off x="2020429" y="5390265"/>
              <a:ext cx="919173" cy="165416"/>
            </a:xfrm>
            <a:prstGeom prst="line">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grpSp>
      <p:grpSp>
        <p:nvGrpSpPr>
          <p:cNvPr id="53" name="Group 52">
            <a:extLst>
              <a:ext uri="{FF2B5EF4-FFF2-40B4-BE49-F238E27FC236}">
                <a16:creationId xmlns:a16="http://schemas.microsoft.com/office/drawing/2014/main" id="{E37919FF-EA44-8A71-656A-CB09752FD787}"/>
              </a:ext>
            </a:extLst>
          </p:cNvPr>
          <p:cNvGrpSpPr/>
          <p:nvPr/>
        </p:nvGrpSpPr>
        <p:grpSpPr>
          <a:xfrm>
            <a:off x="8588934" y="6986900"/>
            <a:ext cx="4687041" cy="559904"/>
            <a:chOff x="7653270" y="6225951"/>
            <a:chExt cx="4176571" cy="498924"/>
          </a:xfrm>
        </p:grpSpPr>
        <p:grpSp>
          <p:nvGrpSpPr>
            <p:cNvPr id="30" name="Group 29">
              <a:extLst>
                <a:ext uri="{FF2B5EF4-FFF2-40B4-BE49-F238E27FC236}">
                  <a16:creationId xmlns:a16="http://schemas.microsoft.com/office/drawing/2014/main" id="{13198347-D49C-D351-AB5D-30752955F032}"/>
                </a:ext>
              </a:extLst>
            </p:cNvPr>
            <p:cNvGrpSpPr/>
            <p:nvPr/>
          </p:nvGrpSpPr>
          <p:grpSpPr>
            <a:xfrm>
              <a:off x="7653270" y="6225951"/>
              <a:ext cx="3600582" cy="498924"/>
              <a:chOff x="7386977" y="6166285"/>
              <a:chExt cx="3600582" cy="498924"/>
            </a:xfrm>
          </p:grpSpPr>
          <p:pic>
            <p:nvPicPr>
              <p:cNvPr id="32" name="Picture 31" descr="A red and blue flag&#10;&#10;AI-generated content may be incorrect.">
                <a:extLst>
                  <a:ext uri="{FF2B5EF4-FFF2-40B4-BE49-F238E27FC236}">
                    <a16:creationId xmlns:a16="http://schemas.microsoft.com/office/drawing/2014/main" id="{A059AD07-ACF1-988C-1420-E7F082CF50C9}"/>
                  </a:ext>
                </a:extLst>
              </p:cNvPr>
              <p:cNvPicPr>
                <a:picLocks noChangeAspect="1"/>
              </p:cNvPicPr>
              <p:nvPr/>
            </p:nvPicPr>
            <p:blipFill>
              <a:blip r:embed="rId11"/>
              <a:stretch>
                <a:fillRect/>
              </a:stretch>
            </p:blipFill>
            <p:spPr>
              <a:xfrm>
                <a:off x="9797269" y="6214046"/>
                <a:ext cx="609600" cy="444500"/>
              </a:xfrm>
              <a:prstGeom prst="rect">
                <a:avLst/>
              </a:prstGeom>
            </p:spPr>
          </p:pic>
          <p:pic>
            <p:nvPicPr>
              <p:cNvPr id="34" name="Picture 33" descr="A flag with a cross&#10;&#10;AI-generated content may be incorrect.">
                <a:extLst>
                  <a:ext uri="{FF2B5EF4-FFF2-40B4-BE49-F238E27FC236}">
                    <a16:creationId xmlns:a16="http://schemas.microsoft.com/office/drawing/2014/main" id="{A969EE87-6158-CADF-53A9-8F7F801C408F}"/>
                  </a:ext>
                </a:extLst>
              </p:cNvPr>
              <p:cNvPicPr>
                <a:picLocks noChangeAspect="1"/>
              </p:cNvPicPr>
              <p:nvPr/>
            </p:nvPicPr>
            <p:blipFill>
              <a:blip r:embed="rId12"/>
              <a:stretch>
                <a:fillRect/>
              </a:stretch>
            </p:blipFill>
            <p:spPr>
              <a:xfrm>
                <a:off x="8657304" y="6220709"/>
                <a:ext cx="696383" cy="444500"/>
              </a:xfrm>
              <a:prstGeom prst="rect">
                <a:avLst/>
              </a:prstGeom>
            </p:spPr>
          </p:pic>
          <p:pic>
            <p:nvPicPr>
              <p:cNvPr id="37" name="Picture 36" descr="A flag with a red and yellow stripe&#10;&#10;AI-generated content may be incorrect.">
                <a:extLst>
                  <a:ext uri="{FF2B5EF4-FFF2-40B4-BE49-F238E27FC236}">
                    <a16:creationId xmlns:a16="http://schemas.microsoft.com/office/drawing/2014/main" id="{2A79AF7B-02D1-12B7-CF2A-03953D88C288}"/>
                  </a:ext>
                </a:extLst>
              </p:cNvPr>
              <p:cNvPicPr>
                <a:picLocks noChangeAspect="1"/>
              </p:cNvPicPr>
              <p:nvPr/>
            </p:nvPicPr>
            <p:blipFill>
              <a:blip r:embed="rId13"/>
              <a:stretch>
                <a:fillRect/>
              </a:stretch>
            </p:blipFill>
            <p:spPr>
              <a:xfrm>
                <a:off x="8032501" y="6200775"/>
                <a:ext cx="584200" cy="457200"/>
              </a:xfrm>
              <a:prstGeom prst="rect">
                <a:avLst/>
              </a:prstGeom>
            </p:spPr>
          </p:pic>
          <p:pic>
            <p:nvPicPr>
              <p:cNvPr id="39" name="Picture 38" descr="A red and blue flag&#10;&#10;AI-generated content may be incorrect.">
                <a:extLst>
                  <a:ext uri="{FF2B5EF4-FFF2-40B4-BE49-F238E27FC236}">
                    <a16:creationId xmlns:a16="http://schemas.microsoft.com/office/drawing/2014/main" id="{8E969DA5-8C82-F5BF-39B0-F20D08B67D5B}"/>
                  </a:ext>
                </a:extLst>
              </p:cNvPr>
              <p:cNvPicPr>
                <a:picLocks noChangeAspect="1"/>
              </p:cNvPicPr>
              <p:nvPr/>
            </p:nvPicPr>
            <p:blipFill>
              <a:blip r:embed="rId14"/>
              <a:stretch>
                <a:fillRect/>
              </a:stretch>
            </p:blipFill>
            <p:spPr>
              <a:xfrm>
                <a:off x="7386977" y="6226746"/>
                <a:ext cx="558800" cy="419100"/>
              </a:xfrm>
              <a:prstGeom prst="rect">
                <a:avLst/>
              </a:prstGeom>
            </p:spPr>
          </p:pic>
          <p:pic>
            <p:nvPicPr>
              <p:cNvPr id="47" name="Picture 46" descr="A red and white flag&#10;&#10;AI-generated content may be incorrect.">
                <a:extLst>
                  <a:ext uri="{FF2B5EF4-FFF2-40B4-BE49-F238E27FC236}">
                    <a16:creationId xmlns:a16="http://schemas.microsoft.com/office/drawing/2014/main" id="{F45C7760-C4D0-01D9-A52A-1B20389CB73C}"/>
                  </a:ext>
                </a:extLst>
              </p:cNvPr>
              <p:cNvPicPr>
                <a:picLocks noChangeAspect="1"/>
              </p:cNvPicPr>
              <p:nvPr/>
            </p:nvPicPr>
            <p:blipFill>
              <a:blip r:embed="rId15"/>
              <a:stretch>
                <a:fillRect/>
              </a:stretch>
            </p:blipFill>
            <p:spPr>
              <a:xfrm>
                <a:off x="10403359" y="6223884"/>
                <a:ext cx="584200" cy="419100"/>
              </a:xfrm>
              <a:prstGeom prst="rect">
                <a:avLst/>
              </a:prstGeom>
            </p:spPr>
          </p:pic>
          <p:pic>
            <p:nvPicPr>
              <p:cNvPr id="49" name="Picture 48" descr="A red square with a white cross&#10;&#10;AI-generated content may be incorrect.">
                <a:extLst>
                  <a:ext uri="{FF2B5EF4-FFF2-40B4-BE49-F238E27FC236}">
                    <a16:creationId xmlns:a16="http://schemas.microsoft.com/office/drawing/2014/main" id="{70D52118-7404-4E6E-2D97-12344DD9EB67}"/>
                  </a:ext>
                </a:extLst>
              </p:cNvPr>
              <p:cNvPicPr>
                <a:picLocks noChangeAspect="1"/>
              </p:cNvPicPr>
              <p:nvPr/>
            </p:nvPicPr>
            <p:blipFill>
              <a:blip r:embed="rId16"/>
              <a:stretch>
                <a:fillRect/>
              </a:stretch>
            </p:blipFill>
            <p:spPr>
              <a:xfrm>
                <a:off x="9328386" y="6166285"/>
                <a:ext cx="482600" cy="495300"/>
              </a:xfrm>
              <a:prstGeom prst="rect">
                <a:avLst/>
              </a:prstGeom>
            </p:spPr>
          </p:pic>
        </p:grpSp>
        <p:pic>
          <p:nvPicPr>
            <p:cNvPr id="52" name="Picture 51" descr="A blue and yellow flag&#10;&#10;AI-generated content may be incorrect.">
              <a:extLst>
                <a:ext uri="{FF2B5EF4-FFF2-40B4-BE49-F238E27FC236}">
                  <a16:creationId xmlns:a16="http://schemas.microsoft.com/office/drawing/2014/main" id="{E03E8AC2-1A92-FF99-161E-BD0B036C8F24}"/>
                </a:ext>
              </a:extLst>
            </p:cNvPr>
            <p:cNvPicPr>
              <a:picLocks noChangeAspect="1"/>
            </p:cNvPicPr>
            <p:nvPr/>
          </p:nvPicPr>
          <p:blipFill>
            <a:blip r:embed="rId17"/>
            <a:stretch>
              <a:fillRect/>
            </a:stretch>
          </p:blipFill>
          <p:spPr>
            <a:xfrm>
              <a:off x="11232941" y="6291950"/>
              <a:ext cx="596900" cy="431800"/>
            </a:xfrm>
            <a:prstGeom prst="rect">
              <a:avLst/>
            </a:prstGeom>
          </p:spPr>
        </p:pic>
      </p:grpSp>
      <p:sp>
        <p:nvSpPr>
          <p:cNvPr id="51" name="Slide Number Placeholder 50">
            <a:extLst>
              <a:ext uri="{FF2B5EF4-FFF2-40B4-BE49-F238E27FC236}">
                <a16:creationId xmlns:a16="http://schemas.microsoft.com/office/drawing/2014/main" id="{A4DBB88D-6597-4A10-D170-8896F1594C94}"/>
              </a:ext>
            </a:extLst>
          </p:cNvPr>
          <p:cNvSpPr>
            <a:spLocks noGrp="1"/>
          </p:cNvSpPr>
          <p:nvPr>
            <p:ph type="sldNum" sz="quarter" idx="12"/>
          </p:nvPr>
        </p:nvSpPr>
        <p:spPr/>
        <p:txBody>
          <a:bodyPr/>
          <a:lstStyle/>
          <a:p>
            <a:fld id="{F7283078-D760-1647-8B80-66BA8B52336D}" type="slidenum">
              <a:rPr lang="sv-SE" smtClean="0"/>
              <a:t>19</a:t>
            </a:fld>
            <a:endParaRPr lang="sv-SE"/>
          </a:p>
        </p:txBody>
      </p:sp>
    </p:spTree>
    <p:extLst>
      <p:ext uri="{BB962C8B-B14F-4D97-AF65-F5344CB8AC3E}">
        <p14:creationId xmlns:p14="http://schemas.microsoft.com/office/powerpoint/2010/main" val="892750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88377-AAB0-E0E8-3F38-B15CE6B315F4}"/>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FD664BA5-93BA-1E63-E7EC-413377A501B0}"/>
              </a:ext>
            </a:extLst>
          </p:cNvPr>
          <p:cNvSpPr>
            <a:spLocks noGrp="1"/>
          </p:cNvSpPr>
          <p:nvPr>
            <p:ph type="body" sz="quarter" idx="11"/>
          </p:nvPr>
        </p:nvSpPr>
        <p:spPr/>
        <p:txBody>
          <a:bodyPr/>
          <a:lstStyle/>
          <a:p>
            <a:endParaRPr lang="en-GB"/>
          </a:p>
        </p:txBody>
      </p:sp>
      <p:sp>
        <p:nvSpPr>
          <p:cNvPr id="4" name="Text Placeholder 3">
            <a:extLst>
              <a:ext uri="{FF2B5EF4-FFF2-40B4-BE49-F238E27FC236}">
                <a16:creationId xmlns:a16="http://schemas.microsoft.com/office/drawing/2014/main" id="{69AFB7FD-5818-1346-F1AE-59979A7D464F}"/>
              </a:ext>
            </a:extLst>
          </p:cNvPr>
          <p:cNvSpPr>
            <a:spLocks noGrp="1"/>
          </p:cNvSpPr>
          <p:nvPr>
            <p:ph type="body" sz="quarter" idx="14"/>
          </p:nvPr>
        </p:nvSpPr>
        <p:spPr/>
        <p:txBody>
          <a:bodyPr/>
          <a:lstStyle/>
          <a:p>
            <a:r>
              <a:rPr lang="en-GB"/>
              <a:t>Instruments</a:t>
            </a:r>
          </a:p>
        </p:txBody>
      </p:sp>
      <p:pic>
        <p:nvPicPr>
          <p:cNvPr id="6" name="Picture 5" descr="A group of workers working on a metal structure&#10;&#10;AI-generated content may be incorrect.">
            <a:extLst>
              <a:ext uri="{FF2B5EF4-FFF2-40B4-BE49-F238E27FC236}">
                <a16:creationId xmlns:a16="http://schemas.microsoft.com/office/drawing/2014/main" id="{CD09E856-07B4-ECD9-BD3E-4C2FA2F69E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813" y="0"/>
            <a:ext cx="4713424" cy="3848100"/>
          </a:xfrm>
          <a:prstGeom prst="rect">
            <a:avLst/>
          </a:prstGeom>
        </p:spPr>
      </p:pic>
      <p:pic>
        <p:nvPicPr>
          <p:cNvPr id="11" name="Picture 10" descr="A group of robotic arms in a factory&#10;&#10;AI-generated content may be incorrect.">
            <a:extLst>
              <a:ext uri="{FF2B5EF4-FFF2-40B4-BE49-F238E27FC236}">
                <a16:creationId xmlns:a16="http://schemas.microsoft.com/office/drawing/2014/main" id="{CA2FA717-EA2D-215A-D049-9ADEA104AD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23810" y="3487815"/>
            <a:ext cx="5638800" cy="4208385"/>
          </a:xfrm>
          <a:prstGeom prst="rect">
            <a:avLst/>
          </a:prstGeom>
        </p:spPr>
      </p:pic>
      <p:pic>
        <p:nvPicPr>
          <p:cNvPr id="13" name="Picture 12" descr="A construction site with workers on a scaffolding&#10;&#10;AI-generated content may be incorrect.">
            <a:extLst>
              <a:ext uri="{FF2B5EF4-FFF2-40B4-BE49-F238E27FC236}">
                <a16:creationId xmlns:a16="http://schemas.microsoft.com/office/drawing/2014/main" id="{26D9383F-2B3B-0DEF-45CB-3AAA4EE1CD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5813" y="3786957"/>
            <a:ext cx="5197471" cy="3909243"/>
          </a:xfrm>
          <a:prstGeom prst="rect">
            <a:avLst/>
          </a:prstGeom>
        </p:spPr>
      </p:pic>
      <p:pic>
        <p:nvPicPr>
          <p:cNvPr id="15" name="Picture 14" descr="A machine with many wires and cables&#10;&#10;AI-generated content may be incorrect.">
            <a:extLst>
              <a:ext uri="{FF2B5EF4-FFF2-40B4-BE49-F238E27FC236}">
                <a16:creationId xmlns:a16="http://schemas.microsoft.com/office/drawing/2014/main" id="{F7935C54-AB9E-83CB-9EB3-3007F4069D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97434" y="-4763"/>
            <a:ext cx="5387610" cy="3836932"/>
          </a:xfrm>
          <a:prstGeom prst="rect">
            <a:avLst/>
          </a:prstGeom>
        </p:spPr>
      </p:pic>
      <p:sp>
        <p:nvSpPr>
          <p:cNvPr id="16" name="TextBox 15">
            <a:extLst>
              <a:ext uri="{FF2B5EF4-FFF2-40B4-BE49-F238E27FC236}">
                <a16:creationId xmlns:a16="http://schemas.microsoft.com/office/drawing/2014/main" id="{FD2852EF-B869-81D6-F6CB-B55351BE87B8}"/>
              </a:ext>
            </a:extLst>
          </p:cNvPr>
          <p:cNvSpPr txBox="1"/>
          <p:nvPr/>
        </p:nvSpPr>
        <p:spPr>
          <a:xfrm>
            <a:off x="7361737" y="3206765"/>
            <a:ext cx="1731106"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FREIA shielding</a:t>
            </a:r>
          </a:p>
        </p:txBody>
      </p:sp>
      <p:sp>
        <p:nvSpPr>
          <p:cNvPr id="17" name="TextBox 16">
            <a:extLst>
              <a:ext uri="{FF2B5EF4-FFF2-40B4-BE49-F238E27FC236}">
                <a16:creationId xmlns:a16="http://schemas.microsoft.com/office/drawing/2014/main" id="{09D83A10-1D43-0498-D1C9-1DCF2D5913DC}"/>
              </a:ext>
            </a:extLst>
          </p:cNvPr>
          <p:cNvSpPr txBox="1"/>
          <p:nvPr/>
        </p:nvSpPr>
        <p:spPr>
          <a:xfrm>
            <a:off x="11859381" y="3237005"/>
            <a:ext cx="1731106"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ESTIA detector</a:t>
            </a:r>
          </a:p>
        </p:txBody>
      </p:sp>
      <p:sp>
        <p:nvSpPr>
          <p:cNvPr id="18" name="TextBox 17">
            <a:extLst>
              <a:ext uri="{FF2B5EF4-FFF2-40B4-BE49-F238E27FC236}">
                <a16:creationId xmlns:a16="http://schemas.microsoft.com/office/drawing/2014/main" id="{12BBBF34-31A7-B563-3656-C143ECBEBDE1}"/>
              </a:ext>
            </a:extLst>
          </p:cNvPr>
          <p:cNvSpPr txBox="1"/>
          <p:nvPr/>
        </p:nvSpPr>
        <p:spPr>
          <a:xfrm>
            <a:off x="7629597" y="7178388"/>
            <a:ext cx="1335674"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T-REX cave</a:t>
            </a:r>
          </a:p>
        </p:txBody>
      </p:sp>
      <p:sp>
        <p:nvSpPr>
          <p:cNvPr id="19" name="TextBox 18">
            <a:extLst>
              <a:ext uri="{FF2B5EF4-FFF2-40B4-BE49-F238E27FC236}">
                <a16:creationId xmlns:a16="http://schemas.microsoft.com/office/drawing/2014/main" id="{6DA65C5E-7BC1-19C9-10DB-918FFA9A62FD}"/>
              </a:ext>
            </a:extLst>
          </p:cNvPr>
          <p:cNvSpPr txBox="1"/>
          <p:nvPr/>
        </p:nvSpPr>
        <p:spPr>
          <a:xfrm>
            <a:off x="12071313" y="7178388"/>
            <a:ext cx="1611350" cy="369332"/>
          </a:xfrm>
          <a:prstGeom prst="rect">
            <a:avLst/>
          </a:prstGeom>
          <a:solidFill>
            <a:schemeClr val="accent1"/>
          </a:solidFill>
        </p:spPr>
        <p:txBody>
          <a:bodyPr wrap="square" rtlCol="0">
            <a:spAutoFit/>
          </a:bodyPr>
          <a:lstStyle/>
          <a:p>
            <a:pPr algn="l"/>
            <a:r>
              <a:rPr lang="en-GB">
                <a:solidFill>
                  <a:schemeClr val="bg1"/>
                </a:solidFill>
                <a:latin typeface="Segoe UI Semilight" panose="020B0402040204020203" pitchFamily="34" charset="0"/>
                <a:cs typeface="Segoe UI Semilight" panose="020B0402040204020203" pitchFamily="34" charset="0"/>
              </a:rPr>
              <a:t>NMX robotics</a:t>
            </a:r>
          </a:p>
        </p:txBody>
      </p:sp>
      <p:sp>
        <p:nvSpPr>
          <p:cNvPr id="7" name="Subtitle 4">
            <a:extLst>
              <a:ext uri="{FF2B5EF4-FFF2-40B4-BE49-F238E27FC236}">
                <a16:creationId xmlns:a16="http://schemas.microsoft.com/office/drawing/2014/main" id="{DB2A339B-2809-19A4-ADDF-06CAB9C2C975}"/>
              </a:ext>
            </a:extLst>
          </p:cNvPr>
          <p:cNvSpPr>
            <a:spLocks noGrp="1"/>
          </p:cNvSpPr>
          <p:nvPr>
            <p:ph type="subTitle" idx="1"/>
          </p:nvPr>
        </p:nvSpPr>
        <p:spPr>
          <a:xfrm>
            <a:off x="488789" y="2051202"/>
            <a:ext cx="3581400" cy="4648200"/>
          </a:xfrm>
        </p:spPr>
        <p:txBody>
          <a:bodyPr/>
          <a:lstStyle/>
          <a:p>
            <a:pPr marL="342900" indent="-342900">
              <a:buClr>
                <a:schemeClr val="bg1"/>
              </a:buClr>
              <a:buFont typeface="Arial" panose="020B0604020202020204" pitchFamily="34" charset="0"/>
              <a:buChar char="•"/>
            </a:pPr>
            <a:r>
              <a:rPr lang="en-GB" dirty="0"/>
              <a:t>Construction of later instruments is ongoing</a:t>
            </a:r>
          </a:p>
        </p:txBody>
      </p:sp>
    </p:spTree>
    <p:extLst>
      <p:ext uri="{BB962C8B-B14F-4D97-AF65-F5344CB8AC3E}">
        <p14:creationId xmlns:p14="http://schemas.microsoft.com/office/powerpoint/2010/main" val="2434801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high angle view of a building&#10;&#10;AI-generated content may be incorrect.">
            <a:extLst>
              <a:ext uri="{FF2B5EF4-FFF2-40B4-BE49-F238E27FC236}">
                <a16:creationId xmlns:a16="http://schemas.microsoft.com/office/drawing/2014/main" id="{B8913FA5-C35A-77CD-6079-6287E442A02B}"/>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14568" r="14568"/>
          <a:stretch/>
        </p:blipFill>
        <p:spPr>
          <a:xfrm>
            <a:off x="4631531" y="369"/>
            <a:ext cx="9051132" cy="7695462"/>
          </a:xfrm>
          <a:prstGeom prst="rect">
            <a:avLst/>
          </a:prstGeom>
          <a:noFill/>
        </p:spPr>
      </p:pic>
      <p:sp>
        <p:nvSpPr>
          <p:cNvPr id="12" name="Text Placeholder 2">
            <a:extLst>
              <a:ext uri="{FF2B5EF4-FFF2-40B4-BE49-F238E27FC236}">
                <a16:creationId xmlns:a16="http://schemas.microsoft.com/office/drawing/2014/main" id="{B078E7C7-4307-3A54-0F64-BFB782295A3E}"/>
              </a:ext>
            </a:extLst>
          </p:cNvPr>
          <p:cNvSpPr>
            <a:spLocks noGrp="1"/>
          </p:cNvSpPr>
          <p:nvPr>
            <p:ph type="body" sz="quarter" idx="11"/>
          </p:nvPr>
        </p:nvSpPr>
        <p:spPr>
          <a:xfrm>
            <a:off x="12260316" y="468464"/>
            <a:ext cx="929236" cy="896880"/>
          </a:xfrm>
        </p:spPr>
        <p:txBody>
          <a:bodyPr/>
          <a:lstStyle/>
          <a:p>
            <a:endParaRPr lang="en-US"/>
          </a:p>
        </p:txBody>
      </p:sp>
      <p:sp>
        <p:nvSpPr>
          <p:cNvPr id="4" name="Text Placeholder 3">
            <a:extLst>
              <a:ext uri="{FF2B5EF4-FFF2-40B4-BE49-F238E27FC236}">
                <a16:creationId xmlns:a16="http://schemas.microsoft.com/office/drawing/2014/main" id="{964D2A56-1916-19B6-D707-D2806FDF9CA3}"/>
              </a:ext>
            </a:extLst>
          </p:cNvPr>
          <p:cNvSpPr>
            <a:spLocks noGrp="1"/>
          </p:cNvSpPr>
          <p:nvPr>
            <p:ph type="body" sz="quarter" idx="14"/>
          </p:nvPr>
        </p:nvSpPr>
        <p:spPr>
          <a:xfrm>
            <a:off x="563165" y="890346"/>
            <a:ext cx="3581400" cy="949996"/>
          </a:xfrm>
        </p:spPr>
        <p:txBody>
          <a:bodyPr anchor="t">
            <a:normAutofit/>
          </a:bodyPr>
          <a:lstStyle/>
          <a:p>
            <a:pPr>
              <a:spcAft>
                <a:spcPts val="600"/>
              </a:spcAft>
            </a:pPr>
            <a:r>
              <a:rPr lang="en-GB"/>
              <a:t>INP License</a:t>
            </a:r>
          </a:p>
        </p:txBody>
      </p:sp>
      <p:sp>
        <p:nvSpPr>
          <p:cNvPr id="5" name="Subtitle 4">
            <a:extLst>
              <a:ext uri="{FF2B5EF4-FFF2-40B4-BE49-F238E27FC236}">
                <a16:creationId xmlns:a16="http://schemas.microsoft.com/office/drawing/2014/main" id="{91592E90-C763-6383-A613-B7BC99C4AAE0}"/>
              </a:ext>
            </a:extLst>
          </p:cNvPr>
          <p:cNvSpPr>
            <a:spLocks noGrp="1"/>
          </p:cNvSpPr>
          <p:nvPr>
            <p:ph type="subTitle" idx="1"/>
          </p:nvPr>
        </p:nvSpPr>
        <p:spPr>
          <a:xfrm>
            <a:off x="556328" y="2324100"/>
            <a:ext cx="3581400" cy="4648200"/>
          </a:xfrm>
        </p:spPr>
        <p:txBody>
          <a:bodyPr>
            <a:normAutofit/>
          </a:bodyPr>
          <a:lstStyle/>
          <a:p>
            <a:pPr>
              <a:spcAft>
                <a:spcPts val="600"/>
              </a:spcAft>
            </a:pPr>
            <a:r>
              <a:rPr lang="en-GB"/>
              <a:t>SSM has granted ESS a license for Intentional Neutron Production. </a:t>
            </a:r>
          </a:p>
          <a:p>
            <a:pPr>
              <a:spcAft>
                <a:spcPts val="600"/>
              </a:spcAft>
            </a:pPr>
            <a:endParaRPr lang="en-GB"/>
          </a:p>
          <a:p>
            <a:pPr>
              <a:spcAft>
                <a:spcPts val="600"/>
              </a:spcAft>
            </a:pPr>
            <a:r>
              <a:rPr lang="en-GB"/>
              <a:t>This allows for Beam on Target commissioning.</a:t>
            </a:r>
          </a:p>
          <a:p>
            <a:pPr>
              <a:spcAft>
                <a:spcPts val="600"/>
              </a:spcAft>
            </a:pPr>
            <a:endParaRPr lang="en-GB"/>
          </a:p>
          <a:p>
            <a:pPr>
              <a:spcAft>
                <a:spcPts val="600"/>
              </a:spcAft>
            </a:pPr>
            <a:r>
              <a:rPr lang="en-GB"/>
              <a:t>A huge amount of teamwork behind this achievement.</a:t>
            </a:r>
          </a:p>
        </p:txBody>
      </p:sp>
    </p:spTree>
    <p:extLst>
      <p:ext uri="{BB962C8B-B14F-4D97-AF65-F5344CB8AC3E}">
        <p14:creationId xmlns:p14="http://schemas.microsoft.com/office/powerpoint/2010/main" val="15139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226E5-31D7-37B7-AC7D-D3192BF6E128}"/>
            </a:ext>
          </a:extLst>
        </p:cNvPr>
        <p:cNvGrpSpPr/>
        <p:nvPr/>
      </p:nvGrpSpPr>
      <p:grpSpPr>
        <a:xfrm>
          <a:off x="0" y="0"/>
          <a:ext cx="0" cy="0"/>
          <a:chOff x="0" y="0"/>
          <a:chExt cx="0" cy="0"/>
        </a:xfrm>
      </p:grpSpPr>
      <p:cxnSp>
        <p:nvCxnSpPr>
          <p:cNvPr id="248" name="Straight Connector 247">
            <a:extLst>
              <a:ext uri="{FF2B5EF4-FFF2-40B4-BE49-F238E27FC236}">
                <a16:creationId xmlns:a16="http://schemas.microsoft.com/office/drawing/2014/main" id="{39B1AF0A-BA9F-F3C7-99A2-79D988817F2E}"/>
              </a:ext>
            </a:extLst>
          </p:cNvPr>
          <p:cNvCxnSpPr>
            <a:cxnSpLocks/>
          </p:cNvCxnSpPr>
          <p:nvPr/>
        </p:nvCxnSpPr>
        <p:spPr>
          <a:xfrm>
            <a:off x="1631780" y="1259607"/>
            <a:ext cx="0" cy="5920559"/>
          </a:xfrm>
          <a:prstGeom prst="line">
            <a:avLst/>
          </a:prstGeom>
          <a:ln w="9525">
            <a:solidFill>
              <a:srgbClr val="C00000"/>
            </a:solidFill>
            <a:prstDash val="dash"/>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86DABD6-89FE-8099-726E-17FFB9939DD2}"/>
              </a:ext>
            </a:extLst>
          </p:cNvPr>
          <p:cNvCxnSpPr>
            <a:cxnSpLocks/>
          </p:cNvCxnSpPr>
          <p:nvPr/>
        </p:nvCxnSpPr>
        <p:spPr>
          <a:xfrm>
            <a:off x="1206400" y="1446036"/>
            <a:ext cx="0" cy="5747022"/>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3AB3C51B-9DF5-3E35-494C-5C0505460EB2}"/>
              </a:ext>
            </a:extLst>
          </p:cNvPr>
          <p:cNvCxnSpPr>
            <a:cxnSpLocks/>
          </p:cNvCxnSpPr>
          <p:nvPr/>
        </p:nvCxnSpPr>
        <p:spPr>
          <a:xfrm>
            <a:off x="1543806" y="1446036"/>
            <a:ext cx="0" cy="5747022"/>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CFA164-3DFF-72C9-17EE-95BEB1F99995}"/>
              </a:ext>
            </a:extLst>
          </p:cNvPr>
          <p:cNvCxnSpPr>
            <a:cxnSpLocks/>
          </p:cNvCxnSpPr>
          <p:nvPr/>
        </p:nvCxnSpPr>
        <p:spPr>
          <a:xfrm>
            <a:off x="1877583"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81C196B7-09AB-8567-666A-3AD03E2A78C6}"/>
              </a:ext>
            </a:extLst>
          </p:cNvPr>
          <p:cNvCxnSpPr>
            <a:cxnSpLocks/>
          </p:cNvCxnSpPr>
          <p:nvPr/>
        </p:nvCxnSpPr>
        <p:spPr>
          <a:xfrm>
            <a:off x="2210663" y="1446036"/>
            <a:ext cx="0" cy="5747022"/>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8F30337-C372-4CA7-FDEF-A8FE2C7BEF98}"/>
              </a:ext>
            </a:extLst>
          </p:cNvPr>
          <p:cNvCxnSpPr>
            <a:cxnSpLocks/>
          </p:cNvCxnSpPr>
          <p:nvPr/>
        </p:nvCxnSpPr>
        <p:spPr>
          <a:xfrm>
            <a:off x="2548069" y="1446036"/>
            <a:ext cx="0" cy="5747022"/>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92001D0-500B-72DC-6E98-CF29A2D70518}"/>
              </a:ext>
            </a:extLst>
          </p:cNvPr>
          <p:cNvCxnSpPr>
            <a:cxnSpLocks/>
          </p:cNvCxnSpPr>
          <p:nvPr/>
        </p:nvCxnSpPr>
        <p:spPr>
          <a:xfrm>
            <a:off x="2881846" y="1446036"/>
            <a:ext cx="0" cy="5747022"/>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C8E976A0-ED40-D5B2-2194-C1776A1106A9}"/>
              </a:ext>
            </a:extLst>
          </p:cNvPr>
          <p:cNvCxnSpPr>
            <a:cxnSpLocks/>
          </p:cNvCxnSpPr>
          <p:nvPr/>
        </p:nvCxnSpPr>
        <p:spPr>
          <a:xfrm>
            <a:off x="3222651" y="1446035"/>
            <a:ext cx="0" cy="5776207"/>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04BBB6DF-8174-6FD8-FCFD-4D642C7113DE}"/>
              </a:ext>
            </a:extLst>
          </p:cNvPr>
          <p:cNvCxnSpPr>
            <a:cxnSpLocks/>
          </p:cNvCxnSpPr>
          <p:nvPr/>
        </p:nvCxnSpPr>
        <p:spPr>
          <a:xfrm>
            <a:off x="3560058" y="1446035"/>
            <a:ext cx="0" cy="5776207"/>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EFB6D76-A310-E173-F2D9-6F83AD6EF8D2}"/>
              </a:ext>
            </a:extLst>
          </p:cNvPr>
          <p:cNvCxnSpPr>
            <a:cxnSpLocks/>
          </p:cNvCxnSpPr>
          <p:nvPr/>
        </p:nvCxnSpPr>
        <p:spPr>
          <a:xfrm>
            <a:off x="3893835" y="1446035"/>
            <a:ext cx="0" cy="5776207"/>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8B494D27-BA3F-F135-A44F-12662CA58007}"/>
              </a:ext>
            </a:extLst>
          </p:cNvPr>
          <p:cNvCxnSpPr>
            <a:cxnSpLocks/>
          </p:cNvCxnSpPr>
          <p:nvPr/>
        </p:nvCxnSpPr>
        <p:spPr>
          <a:xfrm>
            <a:off x="4226915" y="1446035"/>
            <a:ext cx="0" cy="5776207"/>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57375FDC-0428-30B5-F475-3EF9F40A4647}"/>
              </a:ext>
            </a:extLst>
          </p:cNvPr>
          <p:cNvCxnSpPr>
            <a:cxnSpLocks/>
          </p:cNvCxnSpPr>
          <p:nvPr/>
        </p:nvCxnSpPr>
        <p:spPr>
          <a:xfrm>
            <a:off x="4564321" y="1446035"/>
            <a:ext cx="0" cy="5776207"/>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6B323CA2-EECE-208D-4BB3-0604407976FB}"/>
              </a:ext>
            </a:extLst>
          </p:cNvPr>
          <p:cNvCxnSpPr>
            <a:cxnSpLocks/>
          </p:cNvCxnSpPr>
          <p:nvPr/>
        </p:nvCxnSpPr>
        <p:spPr>
          <a:xfrm>
            <a:off x="5239778"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4C5978DC-5584-554D-1B51-8C348C063636}"/>
              </a:ext>
            </a:extLst>
          </p:cNvPr>
          <p:cNvCxnSpPr>
            <a:cxnSpLocks/>
          </p:cNvCxnSpPr>
          <p:nvPr/>
        </p:nvCxnSpPr>
        <p:spPr>
          <a:xfrm>
            <a:off x="5577185"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0CBA7BBE-1336-B5CB-63C4-16E70E573EB3}"/>
              </a:ext>
            </a:extLst>
          </p:cNvPr>
          <p:cNvCxnSpPr>
            <a:cxnSpLocks/>
          </p:cNvCxnSpPr>
          <p:nvPr/>
        </p:nvCxnSpPr>
        <p:spPr>
          <a:xfrm>
            <a:off x="5910962"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AFF1B35E-A728-445A-1C0E-3507262BFC91}"/>
              </a:ext>
            </a:extLst>
          </p:cNvPr>
          <p:cNvCxnSpPr>
            <a:cxnSpLocks/>
          </p:cNvCxnSpPr>
          <p:nvPr/>
        </p:nvCxnSpPr>
        <p:spPr>
          <a:xfrm>
            <a:off x="6244042"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020FABD3-D470-BCBE-A566-4140F7113FFA}"/>
              </a:ext>
            </a:extLst>
          </p:cNvPr>
          <p:cNvCxnSpPr>
            <a:cxnSpLocks/>
          </p:cNvCxnSpPr>
          <p:nvPr/>
        </p:nvCxnSpPr>
        <p:spPr>
          <a:xfrm>
            <a:off x="6581448"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82D23CB2-D9DA-D25A-E0B9-8AC7FA1678CD}"/>
              </a:ext>
            </a:extLst>
          </p:cNvPr>
          <p:cNvCxnSpPr>
            <a:cxnSpLocks/>
          </p:cNvCxnSpPr>
          <p:nvPr/>
        </p:nvCxnSpPr>
        <p:spPr>
          <a:xfrm>
            <a:off x="6915225"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E416C7A-3527-6069-13BA-CA73AD0F9937}"/>
              </a:ext>
            </a:extLst>
          </p:cNvPr>
          <p:cNvCxnSpPr>
            <a:cxnSpLocks/>
          </p:cNvCxnSpPr>
          <p:nvPr/>
        </p:nvCxnSpPr>
        <p:spPr>
          <a:xfrm>
            <a:off x="7256030"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E02EB8F0-95B6-C0E0-BFC1-4E1C53E52757}"/>
              </a:ext>
            </a:extLst>
          </p:cNvPr>
          <p:cNvCxnSpPr>
            <a:cxnSpLocks/>
          </p:cNvCxnSpPr>
          <p:nvPr/>
        </p:nvCxnSpPr>
        <p:spPr>
          <a:xfrm>
            <a:off x="7593436"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5BAD2913-17E9-4C1F-C2D2-72B6690FEDEC}"/>
              </a:ext>
            </a:extLst>
          </p:cNvPr>
          <p:cNvCxnSpPr>
            <a:cxnSpLocks/>
          </p:cNvCxnSpPr>
          <p:nvPr/>
        </p:nvCxnSpPr>
        <p:spPr>
          <a:xfrm>
            <a:off x="7927213"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5730B1BE-D460-5B84-A9EB-A060FB947F4F}"/>
              </a:ext>
            </a:extLst>
          </p:cNvPr>
          <p:cNvCxnSpPr>
            <a:cxnSpLocks/>
          </p:cNvCxnSpPr>
          <p:nvPr/>
        </p:nvCxnSpPr>
        <p:spPr>
          <a:xfrm>
            <a:off x="8260293"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E22BDE91-0E13-2804-8CE0-6A03E890344E}"/>
              </a:ext>
            </a:extLst>
          </p:cNvPr>
          <p:cNvCxnSpPr>
            <a:cxnSpLocks/>
          </p:cNvCxnSpPr>
          <p:nvPr/>
        </p:nvCxnSpPr>
        <p:spPr>
          <a:xfrm>
            <a:off x="8597700"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0A87F0F-BE46-AD0B-C188-AF1AAB17B345}"/>
              </a:ext>
            </a:extLst>
          </p:cNvPr>
          <p:cNvCxnSpPr>
            <a:cxnSpLocks/>
          </p:cNvCxnSpPr>
          <p:nvPr/>
        </p:nvCxnSpPr>
        <p:spPr>
          <a:xfrm>
            <a:off x="9287410"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AF99D3F-EA96-A4D6-941B-2EAB828997E4}"/>
              </a:ext>
            </a:extLst>
          </p:cNvPr>
          <p:cNvCxnSpPr>
            <a:cxnSpLocks/>
          </p:cNvCxnSpPr>
          <p:nvPr/>
        </p:nvCxnSpPr>
        <p:spPr>
          <a:xfrm>
            <a:off x="9624816"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C67BA7B6-87F6-F71B-2C54-D4D181469AFB}"/>
              </a:ext>
            </a:extLst>
          </p:cNvPr>
          <p:cNvCxnSpPr>
            <a:cxnSpLocks/>
          </p:cNvCxnSpPr>
          <p:nvPr/>
        </p:nvCxnSpPr>
        <p:spPr>
          <a:xfrm>
            <a:off x="9958593"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37893242-7A0F-F892-0C02-2517F99B08FE}"/>
              </a:ext>
            </a:extLst>
          </p:cNvPr>
          <p:cNvCxnSpPr>
            <a:cxnSpLocks/>
          </p:cNvCxnSpPr>
          <p:nvPr/>
        </p:nvCxnSpPr>
        <p:spPr>
          <a:xfrm>
            <a:off x="10291673"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12613026-4167-E1B3-7AA6-2511091228B4}"/>
              </a:ext>
            </a:extLst>
          </p:cNvPr>
          <p:cNvCxnSpPr>
            <a:cxnSpLocks/>
          </p:cNvCxnSpPr>
          <p:nvPr/>
        </p:nvCxnSpPr>
        <p:spPr>
          <a:xfrm>
            <a:off x="10629079"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28943E0C-5FAA-259A-6411-9EECE40FFF3F}"/>
              </a:ext>
            </a:extLst>
          </p:cNvPr>
          <p:cNvCxnSpPr>
            <a:cxnSpLocks/>
          </p:cNvCxnSpPr>
          <p:nvPr/>
        </p:nvCxnSpPr>
        <p:spPr>
          <a:xfrm>
            <a:off x="10962856"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78EC9095-89E4-840B-D2F5-050491F200FC}"/>
              </a:ext>
            </a:extLst>
          </p:cNvPr>
          <p:cNvCxnSpPr>
            <a:cxnSpLocks/>
          </p:cNvCxnSpPr>
          <p:nvPr/>
        </p:nvCxnSpPr>
        <p:spPr>
          <a:xfrm>
            <a:off x="11303661"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3A2DB411-194C-EDCD-F4F5-4D9DF939F10D}"/>
              </a:ext>
            </a:extLst>
          </p:cNvPr>
          <p:cNvCxnSpPr>
            <a:cxnSpLocks/>
          </p:cNvCxnSpPr>
          <p:nvPr/>
        </p:nvCxnSpPr>
        <p:spPr>
          <a:xfrm>
            <a:off x="11641068"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58564366-6BD1-5287-9DC4-DCA350B937FE}"/>
              </a:ext>
            </a:extLst>
          </p:cNvPr>
          <p:cNvCxnSpPr>
            <a:cxnSpLocks/>
          </p:cNvCxnSpPr>
          <p:nvPr/>
        </p:nvCxnSpPr>
        <p:spPr>
          <a:xfrm>
            <a:off x="11974845" y="1446036"/>
            <a:ext cx="0" cy="445068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C446FC84-B499-8558-38B1-6578C2694BE3}"/>
              </a:ext>
            </a:extLst>
          </p:cNvPr>
          <p:cNvCxnSpPr>
            <a:cxnSpLocks/>
          </p:cNvCxnSpPr>
          <p:nvPr/>
        </p:nvCxnSpPr>
        <p:spPr>
          <a:xfrm>
            <a:off x="12307925"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B4D57B65-D6D3-680F-CB83-F077033A8745}"/>
              </a:ext>
            </a:extLst>
          </p:cNvPr>
          <p:cNvCxnSpPr>
            <a:cxnSpLocks/>
          </p:cNvCxnSpPr>
          <p:nvPr/>
        </p:nvCxnSpPr>
        <p:spPr>
          <a:xfrm>
            <a:off x="12645331" y="1446035"/>
            <a:ext cx="0" cy="576086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18" name="Rectangle 217">
            <a:extLst>
              <a:ext uri="{FF2B5EF4-FFF2-40B4-BE49-F238E27FC236}">
                <a16:creationId xmlns:a16="http://schemas.microsoft.com/office/drawing/2014/main" id="{72567771-C1DE-BCAE-0C5F-230E2B87A5F0}"/>
              </a:ext>
            </a:extLst>
          </p:cNvPr>
          <p:cNvSpPr/>
          <p:nvPr/>
        </p:nvSpPr>
        <p:spPr>
          <a:xfrm>
            <a:off x="4725117" y="1544022"/>
            <a:ext cx="313680" cy="564903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9" name="Rectangle 218">
            <a:extLst>
              <a:ext uri="{FF2B5EF4-FFF2-40B4-BE49-F238E27FC236}">
                <a16:creationId xmlns:a16="http://schemas.microsoft.com/office/drawing/2014/main" id="{7EC44D1B-E0A3-69BC-0F07-58C2C14B6A8D}"/>
              </a:ext>
            </a:extLst>
          </p:cNvPr>
          <p:cNvSpPr/>
          <p:nvPr/>
        </p:nvSpPr>
        <p:spPr>
          <a:xfrm>
            <a:off x="2895256" y="1544022"/>
            <a:ext cx="313680" cy="564903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0" name="Rectangle 219">
            <a:extLst>
              <a:ext uri="{FF2B5EF4-FFF2-40B4-BE49-F238E27FC236}">
                <a16:creationId xmlns:a16="http://schemas.microsoft.com/office/drawing/2014/main" id="{E17C2917-6C96-C38C-6D92-B0D6E1387690}"/>
              </a:ext>
            </a:extLst>
          </p:cNvPr>
          <p:cNvSpPr/>
          <p:nvPr/>
        </p:nvSpPr>
        <p:spPr>
          <a:xfrm>
            <a:off x="889875" y="1509021"/>
            <a:ext cx="313680" cy="5620494"/>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1" name="Rectangle 220">
            <a:extLst>
              <a:ext uri="{FF2B5EF4-FFF2-40B4-BE49-F238E27FC236}">
                <a16:creationId xmlns:a16="http://schemas.microsoft.com/office/drawing/2014/main" id="{BF5C2C68-6815-0716-6BFC-DCB2DAA8D97B}"/>
              </a:ext>
            </a:extLst>
          </p:cNvPr>
          <p:cNvSpPr/>
          <p:nvPr/>
        </p:nvSpPr>
        <p:spPr>
          <a:xfrm>
            <a:off x="3721547" y="1531131"/>
            <a:ext cx="158270" cy="564903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2" name="Rectangle 221">
            <a:extLst>
              <a:ext uri="{FF2B5EF4-FFF2-40B4-BE49-F238E27FC236}">
                <a16:creationId xmlns:a16="http://schemas.microsoft.com/office/drawing/2014/main" id="{2CF9883F-942E-EA8F-1023-3D7D79B3AF60}"/>
              </a:ext>
            </a:extLst>
          </p:cNvPr>
          <p:cNvSpPr/>
          <p:nvPr/>
        </p:nvSpPr>
        <p:spPr>
          <a:xfrm>
            <a:off x="1882107" y="1531131"/>
            <a:ext cx="158270" cy="5620494"/>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 name="Rectangle 214">
            <a:extLst>
              <a:ext uri="{FF2B5EF4-FFF2-40B4-BE49-F238E27FC236}">
                <a16:creationId xmlns:a16="http://schemas.microsoft.com/office/drawing/2014/main" id="{D1C5BA2F-0627-310D-83EB-0874A407481F}"/>
              </a:ext>
            </a:extLst>
          </p:cNvPr>
          <p:cNvSpPr/>
          <p:nvPr/>
        </p:nvSpPr>
        <p:spPr>
          <a:xfrm>
            <a:off x="11636874" y="1501639"/>
            <a:ext cx="471404" cy="572767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6" name="Rectangle 215">
            <a:extLst>
              <a:ext uri="{FF2B5EF4-FFF2-40B4-BE49-F238E27FC236}">
                <a16:creationId xmlns:a16="http://schemas.microsoft.com/office/drawing/2014/main" id="{96226733-B789-3719-D2A1-8C02EF33DDFB}"/>
              </a:ext>
            </a:extLst>
          </p:cNvPr>
          <p:cNvSpPr/>
          <p:nvPr/>
        </p:nvSpPr>
        <p:spPr>
          <a:xfrm>
            <a:off x="12742970" y="1501639"/>
            <a:ext cx="239849" cy="572767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3" name="Rectangle 192">
            <a:extLst>
              <a:ext uri="{FF2B5EF4-FFF2-40B4-BE49-F238E27FC236}">
                <a16:creationId xmlns:a16="http://schemas.microsoft.com/office/drawing/2014/main" id="{E3910287-B030-5B82-352B-41461E2DB860}"/>
              </a:ext>
            </a:extLst>
          </p:cNvPr>
          <p:cNvSpPr/>
          <p:nvPr/>
        </p:nvSpPr>
        <p:spPr>
          <a:xfrm>
            <a:off x="5644014" y="1544022"/>
            <a:ext cx="313680" cy="5634031"/>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4" name="Rectangle 193">
            <a:extLst>
              <a:ext uri="{FF2B5EF4-FFF2-40B4-BE49-F238E27FC236}">
                <a16:creationId xmlns:a16="http://schemas.microsoft.com/office/drawing/2014/main" id="{807ED578-4708-5D7A-42C1-0BDAA83B9854}"/>
              </a:ext>
            </a:extLst>
          </p:cNvPr>
          <p:cNvSpPr/>
          <p:nvPr/>
        </p:nvSpPr>
        <p:spPr>
          <a:xfrm>
            <a:off x="6655231" y="1544023"/>
            <a:ext cx="313680" cy="5634029"/>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5" name="Rectangle 194">
            <a:extLst>
              <a:ext uri="{FF2B5EF4-FFF2-40B4-BE49-F238E27FC236}">
                <a16:creationId xmlns:a16="http://schemas.microsoft.com/office/drawing/2014/main" id="{E2146957-A89C-7878-DBCD-798703161F58}"/>
              </a:ext>
            </a:extLst>
          </p:cNvPr>
          <p:cNvSpPr/>
          <p:nvPr/>
        </p:nvSpPr>
        <p:spPr>
          <a:xfrm>
            <a:off x="7659611" y="1545080"/>
            <a:ext cx="313680" cy="564797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6" name="Rectangle 195">
            <a:extLst>
              <a:ext uri="{FF2B5EF4-FFF2-40B4-BE49-F238E27FC236}">
                <a16:creationId xmlns:a16="http://schemas.microsoft.com/office/drawing/2014/main" id="{D553B172-4387-0512-1FF7-886B931BA891}"/>
              </a:ext>
            </a:extLst>
          </p:cNvPr>
          <p:cNvSpPr/>
          <p:nvPr/>
        </p:nvSpPr>
        <p:spPr>
          <a:xfrm>
            <a:off x="8664392" y="1545080"/>
            <a:ext cx="457294" cy="564797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7" name="Rectangle 196">
            <a:extLst>
              <a:ext uri="{FF2B5EF4-FFF2-40B4-BE49-F238E27FC236}">
                <a16:creationId xmlns:a16="http://schemas.microsoft.com/office/drawing/2014/main" id="{BDE704CC-93E0-E984-904B-8B6190F9B427}"/>
              </a:ext>
            </a:extLst>
          </p:cNvPr>
          <p:cNvSpPr/>
          <p:nvPr/>
        </p:nvSpPr>
        <p:spPr>
          <a:xfrm>
            <a:off x="9755579" y="1545080"/>
            <a:ext cx="313680" cy="564797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8" name="Rectangle 197">
            <a:extLst>
              <a:ext uri="{FF2B5EF4-FFF2-40B4-BE49-F238E27FC236}">
                <a16:creationId xmlns:a16="http://schemas.microsoft.com/office/drawing/2014/main" id="{8AEA304F-848F-35FE-A5A7-B05B64C3A148}"/>
              </a:ext>
            </a:extLst>
          </p:cNvPr>
          <p:cNvSpPr/>
          <p:nvPr/>
        </p:nvSpPr>
        <p:spPr>
          <a:xfrm>
            <a:off x="10688350" y="1563208"/>
            <a:ext cx="471404" cy="564797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ubrik 18">
            <a:extLst>
              <a:ext uri="{FF2B5EF4-FFF2-40B4-BE49-F238E27FC236}">
                <a16:creationId xmlns:a16="http://schemas.microsoft.com/office/drawing/2014/main" id="{DBF26EFA-7049-B795-C92B-6286BFAA02AF}"/>
              </a:ext>
            </a:extLst>
          </p:cNvPr>
          <p:cNvSpPr>
            <a:spLocks noGrp="1"/>
          </p:cNvSpPr>
          <p:nvPr>
            <p:ph type="title"/>
          </p:nvPr>
        </p:nvSpPr>
        <p:spPr>
          <a:xfrm>
            <a:off x="751445" y="297808"/>
            <a:ext cx="10504000" cy="737680"/>
          </a:xfrm>
        </p:spPr>
        <p:txBody>
          <a:bodyPr/>
          <a:lstStyle/>
          <a:p>
            <a:r>
              <a:rPr lang="en-GB"/>
              <a:t>Project overview</a:t>
            </a:r>
            <a:endParaRPr lang="en-GB" noProof="0"/>
          </a:p>
        </p:txBody>
      </p:sp>
      <p:sp>
        <p:nvSpPr>
          <p:cNvPr id="3" name="Platshållare för sidfot 2">
            <a:extLst>
              <a:ext uri="{FF2B5EF4-FFF2-40B4-BE49-F238E27FC236}">
                <a16:creationId xmlns:a16="http://schemas.microsoft.com/office/drawing/2014/main" id="{980AA617-C7EF-EEC3-AF02-BD3A74BFF183}"/>
              </a:ext>
            </a:extLst>
          </p:cNvPr>
          <p:cNvSpPr>
            <a:spLocks noGrp="1"/>
          </p:cNvSpPr>
          <p:nvPr>
            <p:ph type="ftr" sz="quarter" idx="11"/>
          </p:nvPr>
        </p:nvSpPr>
        <p:spPr/>
        <p:txBody>
          <a:bodyPr/>
          <a:lstStyle/>
          <a:p>
            <a:r>
              <a:rPr lang="en-GB"/>
              <a:t>PAC16.5 - PROJECT PLANNING UPDATE - ANDREW KIMBER</a:t>
            </a:r>
          </a:p>
        </p:txBody>
      </p:sp>
      <p:sp>
        <p:nvSpPr>
          <p:cNvPr id="5" name="Platshållare för bildnummer 4">
            <a:extLst>
              <a:ext uri="{FF2B5EF4-FFF2-40B4-BE49-F238E27FC236}">
                <a16:creationId xmlns:a16="http://schemas.microsoft.com/office/drawing/2014/main" id="{E330235D-19EE-68ED-99EE-CF7DAC24668A}"/>
              </a:ext>
            </a:extLst>
          </p:cNvPr>
          <p:cNvSpPr>
            <a:spLocks noGrp="1"/>
          </p:cNvSpPr>
          <p:nvPr>
            <p:ph type="sldNum" sz="quarter" idx="12"/>
          </p:nvPr>
        </p:nvSpPr>
        <p:spPr/>
        <p:txBody>
          <a:bodyPr/>
          <a:lstStyle/>
          <a:p>
            <a:fld id="{F7283078-D760-1647-8B80-66BA8B52336D}" type="slidenum">
              <a:rPr lang="sv-SE" smtClean="0">
                <a:solidFill>
                  <a:srgbClr val="CCCCCC"/>
                </a:solidFill>
              </a:rPr>
              <a:pPr/>
              <a:t>22</a:t>
            </a:fld>
            <a:endParaRPr lang="sv-SE">
              <a:solidFill>
                <a:srgbClr val="CCCCCC"/>
              </a:solidFill>
            </a:endParaRPr>
          </a:p>
        </p:txBody>
      </p:sp>
      <p:sp>
        <p:nvSpPr>
          <p:cNvPr id="8" name="Platshållare för datum 3">
            <a:extLst>
              <a:ext uri="{FF2B5EF4-FFF2-40B4-BE49-F238E27FC236}">
                <a16:creationId xmlns:a16="http://schemas.microsoft.com/office/drawing/2014/main" id="{D123EF98-C4A7-C354-076C-CBE5F245CCC3}"/>
              </a:ext>
            </a:extLst>
          </p:cNvPr>
          <p:cNvSpPr>
            <a:spLocks noGrp="1"/>
          </p:cNvSpPr>
          <p:nvPr>
            <p:ph type="dt" sz="half" idx="10"/>
          </p:nvPr>
        </p:nvSpPr>
        <p:spPr>
          <a:xfrm>
            <a:off x="1342046" y="7266693"/>
            <a:ext cx="934427" cy="409751"/>
          </a:xfrm>
        </p:spPr>
        <p:txBody>
          <a:bodyPr/>
          <a:lstStyle/>
          <a:p>
            <a:r>
              <a:rPr lang="en-US"/>
              <a:t>2026-02-24</a:t>
            </a:r>
            <a:endParaRPr lang="sv-SE"/>
          </a:p>
        </p:txBody>
      </p:sp>
      <p:sp>
        <p:nvSpPr>
          <p:cNvPr id="4" name="Rectangle: Rounded Corners 3">
            <a:extLst>
              <a:ext uri="{FF2B5EF4-FFF2-40B4-BE49-F238E27FC236}">
                <a16:creationId xmlns:a16="http://schemas.microsoft.com/office/drawing/2014/main" id="{2FEC2DFC-E9E8-84E2-204A-9ABDC843DB59}"/>
              </a:ext>
            </a:extLst>
          </p:cNvPr>
          <p:cNvSpPr/>
          <p:nvPr/>
        </p:nvSpPr>
        <p:spPr>
          <a:xfrm>
            <a:off x="871081" y="1440895"/>
            <a:ext cx="12120000" cy="192405"/>
          </a:xfrm>
          <a:prstGeom prst="round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chemeClr val="bg1"/>
              </a:solidFill>
              <a:latin typeface="Segoe UI"/>
            </a:endParaRPr>
          </a:p>
        </p:txBody>
      </p:sp>
      <p:sp>
        <p:nvSpPr>
          <p:cNvPr id="9" name="Diamond 8">
            <a:extLst>
              <a:ext uri="{FF2B5EF4-FFF2-40B4-BE49-F238E27FC236}">
                <a16:creationId xmlns:a16="http://schemas.microsoft.com/office/drawing/2014/main" id="{EF0B1C5A-825C-2C38-80D7-79C55D0E3E68}"/>
              </a:ext>
            </a:extLst>
          </p:cNvPr>
          <p:cNvSpPr/>
          <p:nvPr/>
        </p:nvSpPr>
        <p:spPr>
          <a:xfrm>
            <a:off x="5064045" y="3773132"/>
            <a:ext cx="149648" cy="149648"/>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0" name="TextBox 9">
            <a:extLst>
              <a:ext uri="{FF2B5EF4-FFF2-40B4-BE49-F238E27FC236}">
                <a16:creationId xmlns:a16="http://schemas.microsoft.com/office/drawing/2014/main" id="{E9A81228-E2EF-C7EB-37E6-4DBD20B01D29}"/>
              </a:ext>
            </a:extLst>
          </p:cNvPr>
          <p:cNvSpPr txBox="1"/>
          <p:nvPr/>
        </p:nvSpPr>
        <p:spPr>
          <a:xfrm>
            <a:off x="5440931" y="342872"/>
            <a:ext cx="3631517" cy="783035"/>
          </a:xfrm>
          <a:prstGeom prst="rect">
            <a:avLst/>
          </a:prstGeom>
          <a:noFill/>
        </p:spPr>
        <p:txBody>
          <a:bodyPr wrap="square" rtlCol="0">
            <a:spAutoFit/>
          </a:bodyPr>
          <a:lstStyle/>
          <a:p>
            <a:pPr algn="r" defTabSz="1026140" rtl="0">
              <a:defRPr/>
            </a:pPr>
            <a:r>
              <a:rPr lang="en-GB" sz="1122" b="1" kern="1200">
                <a:solidFill>
                  <a:srgbClr val="666666"/>
                </a:solidFill>
                <a:latin typeface="Segoe UI"/>
                <a:ea typeface="+mn-ea"/>
                <a:cs typeface="+mn-cs"/>
              </a:rPr>
              <a:t>End of project: </a:t>
            </a:r>
          </a:p>
          <a:p>
            <a:pPr algn="r" defTabSz="1026140" rtl="0">
              <a:defRPr/>
            </a:pPr>
            <a:r>
              <a:rPr lang="en-GB" sz="1122">
                <a:solidFill>
                  <a:srgbClr val="0099DC"/>
                </a:solidFill>
                <a:latin typeface="Segoe UI"/>
              </a:rPr>
              <a:t>2MW+ capable accelerator </a:t>
            </a:r>
          </a:p>
          <a:p>
            <a:pPr algn="r" defTabSz="1026140" rtl="0">
              <a:defRPr/>
            </a:pPr>
            <a:r>
              <a:rPr lang="en-GB" sz="1122">
                <a:solidFill>
                  <a:srgbClr val="0099DC"/>
                </a:solidFill>
                <a:latin typeface="Segoe UI"/>
              </a:rPr>
              <a:t>Goal of demonstrating ~500kW proton beam power</a:t>
            </a:r>
          </a:p>
          <a:p>
            <a:pPr algn="r">
              <a:defRPr/>
            </a:pPr>
            <a:r>
              <a:rPr lang="en-GB" sz="1122">
                <a:solidFill>
                  <a:srgbClr val="0099DC"/>
                </a:solidFill>
              </a:rPr>
              <a:t>6-7 instruments ready for users</a:t>
            </a:r>
            <a:endParaRPr lang="en-GB" sz="1122">
              <a:solidFill>
                <a:srgbClr val="666666"/>
              </a:solidFill>
            </a:endParaRPr>
          </a:p>
        </p:txBody>
      </p:sp>
      <p:sp>
        <p:nvSpPr>
          <p:cNvPr id="14" name="Rectangle: Rounded Corners 13">
            <a:extLst>
              <a:ext uri="{FF2B5EF4-FFF2-40B4-BE49-F238E27FC236}">
                <a16:creationId xmlns:a16="http://schemas.microsoft.com/office/drawing/2014/main" id="{A212CA0E-3186-F6A1-DF49-6FC4E35E50F3}"/>
              </a:ext>
            </a:extLst>
          </p:cNvPr>
          <p:cNvSpPr/>
          <p:nvPr/>
        </p:nvSpPr>
        <p:spPr>
          <a:xfrm>
            <a:off x="1210803" y="1867043"/>
            <a:ext cx="662010" cy="149480"/>
          </a:xfrm>
          <a:prstGeom prst="roundRect">
            <a:avLst/>
          </a:prstGeom>
          <a:solidFill>
            <a:srgbClr val="0099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5" name="TextBox 14">
            <a:extLst>
              <a:ext uri="{FF2B5EF4-FFF2-40B4-BE49-F238E27FC236}">
                <a16:creationId xmlns:a16="http://schemas.microsoft.com/office/drawing/2014/main" id="{BA69DA65-9792-AC93-9E66-9813AA314FA9}"/>
              </a:ext>
            </a:extLst>
          </p:cNvPr>
          <p:cNvSpPr txBox="1"/>
          <p:nvPr/>
        </p:nvSpPr>
        <p:spPr>
          <a:xfrm>
            <a:off x="1392409" y="1820896"/>
            <a:ext cx="307069" cy="230512"/>
          </a:xfrm>
          <a:prstGeom prst="rect">
            <a:avLst/>
          </a:prstGeom>
          <a:noFill/>
        </p:spPr>
        <p:txBody>
          <a:bodyPr wrap="square" lIns="40400" rIns="40400" rtlCol="0">
            <a:spAutoFit/>
          </a:bodyPr>
          <a:lstStyle/>
          <a:p>
            <a:pPr algn="l" defTabSz="1026140" rtl="0">
              <a:defRPr/>
            </a:pPr>
            <a:r>
              <a:rPr lang="en-GB" sz="898" kern="1200" err="1">
                <a:solidFill>
                  <a:srgbClr val="FFFFFF"/>
                </a:solidFill>
                <a:latin typeface="Segoe UI"/>
                <a:ea typeface="+mn-ea"/>
                <a:cs typeface="+mn-cs"/>
              </a:rPr>
              <a:t>BoD</a:t>
            </a:r>
            <a:endParaRPr lang="en-GB" sz="898" kern="1200">
              <a:solidFill>
                <a:srgbClr val="FFFFFF"/>
              </a:solidFill>
              <a:latin typeface="Segoe UI"/>
              <a:ea typeface="+mn-ea"/>
              <a:cs typeface="+mn-cs"/>
            </a:endParaRPr>
          </a:p>
        </p:txBody>
      </p:sp>
      <p:sp>
        <p:nvSpPr>
          <p:cNvPr id="21" name="Rectangle: Rounded Corners 20">
            <a:extLst>
              <a:ext uri="{FF2B5EF4-FFF2-40B4-BE49-F238E27FC236}">
                <a16:creationId xmlns:a16="http://schemas.microsoft.com/office/drawing/2014/main" id="{CDAEAD3D-D6C8-8771-D6E2-15808696B174}"/>
              </a:ext>
            </a:extLst>
          </p:cNvPr>
          <p:cNvSpPr/>
          <p:nvPr/>
        </p:nvSpPr>
        <p:spPr>
          <a:xfrm>
            <a:off x="3969410" y="3780778"/>
            <a:ext cx="1078681" cy="149648"/>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2" name="TextBox 21">
            <a:extLst>
              <a:ext uri="{FF2B5EF4-FFF2-40B4-BE49-F238E27FC236}">
                <a16:creationId xmlns:a16="http://schemas.microsoft.com/office/drawing/2014/main" id="{6EEE8010-4B72-7997-46D9-B53F6CBFBF7A}"/>
              </a:ext>
            </a:extLst>
          </p:cNvPr>
          <p:cNvSpPr txBox="1"/>
          <p:nvPr/>
        </p:nvSpPr>
        <p:spPr>
          <a:xfrm>
            <a:off x="4032839" y="3777727"/>
            <a:ext cx="981099" cy="138179"/>
          </a:xfrm>
          <a:prstGeom prst="rect">
            <a:avLst/>
          </a:prstGeom>
          <a:noFill/>
        </p:spPr>
        <p:txBody>
          <a:bodyPr wrap="square" lIns="40400" tIns="0" rIns="40400" bIns="0" rtlCol="0">
            <a:spAutoFit/>
          </a:bodyPr>
          <a:lstStyle/>
          <a:p>
            <a:pPr algn="l" defTabSz="1026140" rtl="0">
              <a:defRPr/>
            </a:pPr>
            <a:r>
              <a:rPr lang="en-GB" sz="898" kern="1200">
                <a:solidFill>
                  <a:srgbClr val="FFFFFF"/>
                </a:solidFill>
                <a:latin typeface="Segoe UI"/>
                <a:ea typeface="+mn-ea"/>
                <a:cs typeface="+mn-cs"/>
              </a:rPr>
              <a:t>MRP2 integration</a:t>
            </a:r>
          </a:p>
        </p:txBody>
      </p:sp>
      <p:sp>
        <p:nvSpPr>
          <p:cNvPr id="26" name="TextBox 25">
            <a:extLst>
              <a:ext uri="{FF2B5EF4-FFF2-40B4-BE49-F238E27FC236}">
                <a16:creationId xmlns:a16="http://schemas.microsoft.com/office/drawing/2014/main" id="{564CCA0A-FDE6-70DF-E300-EFF665AD91C6}"/>
              </a:ext>
            </a:extLst>
          </p:cNvPr>
          <p:cNvSpPr txBox="1"/>
          <p:nvPr/>
        </p:nvSpPr>
        <p:spPr>
          <a:xfrm>
            <a:off x="4909667" y="3516202"/>
            <a:ext cx="531263" cy="265009"/>
          </a:xfrm>
          <a:prstGeom prst="rect">
            <a:avLst/>
          </a:prstGeom>
          <a:noFill/>
        </p:spPr>
        <p:txBody>
          <a:bodyPr wrap="square" rtlCol="0">
            <a:spAutoFit/>
          </a:bodyPr>
          <a:lstStyle/>
          <a:p>
            <a:pPr algn="l" defTabSz="1026140" rtl="0">
              <a:defRPr/>
            </a:pPr>
            <a:r>
              <a:rPr lang="en-GB" sz="1122" kern="1200" err="1">
                <a:solidFill>
                  <a:srgbClr val="666666"/>
                </a:solidFill>
                <a:latin typeface="Segoe UI"/>
                <a:ea typeface="+mn-ea"/>
                <a:cs typeface="+mn-cs"/>
              </a:rPr>
              <a:t>BoT</a:t>
            </a:r>
            <a:endParaRPr lang="en-GB" sz="1122" kern="1200">
              <a:solidFill>
                <a:srgbClr val="666666"/>
              </a:solidFill>
              <a:latin typeface="Segoe UI"/>
              <a:ea typeface="+mn-ea"/>
              <a:cs typeface="+mn-cs"/>
            </a:endParaRPr>
          </a:p>
        </p:txBody>
      </p:sp>
      <p:sp>
        <p:nvSpPr>
          <p:cNvPr id="125" name="TextBox 124">
            <a:extLst>
              <a:ext uri="{FF2B5EF4-FFF2-40B4-BE49-F238E27FC236}">
                <a16:creationId xmlns:a16="http://schemas.microsoft.com/office/drawing/2014/main" id="{8B98905E-5F74-2E90-7AAD-8E587F4E2106}"/>
              </a:ext>
            </a:extLst>
          </p:cNvPr>
          <p:cNvSpPr txBox="1"/>
          <p:nvPr/>
        </p:nvSpPr>
        <p:spPr>
          <a:xfrm>
            <a:off x="2541179" y="1424733"/>
            <a:ext cx="429505" cy="230512"/>
          </a:xfrm>
          <a:prstGeom prst="rect">
            <a:avLst/>
          </a:prstGeom>
          <a:noFill/>
        </p:spPr>
        <p:txBody>
          <a:bodyPr wrap="square" lIns="40400" rIns="40400" rtlCol="0">
            <a:spAutoFit/>
          </a:bodyPr>
          <a:lstStyle/>
          <a:p>
            <a:pPr algn="l" defTabSz="1026140" rtl="0">
              <a:defRPr/>
            </a:pPr>
            <a:r>
              <a:rPr lang="en-GB" sz="898" kern="1200">
                <a:solidFill>
                  <a:schemeClr val="bg1"/>
                </a:solidFill>
                <a:latin typeface="Segoe UI"/>
                <a:ea typeface="+mn-ea"/>
                <a:cs typeface="+mn-cs"/>
              </a:rPr>
              <a:t>2026</a:t>
            </a:r>
          </a:p>
        </p:txBody>
      </p:sp>
      <p:sp>
        <p:nvSpPr>
          <p:cNvPr id="123" name="TextBox 122">
            <a:extLst>
              <a:ext uri="{FF2B5EF4-FFF2-40B4-BE49-F238E27FC236}">
                <a16:creationId xmlns:a16="http://schemas.microsoft.com/office/drawing/2014/main" id="{6C43C63C-012E-FE31-1DFA-D177596BC7FE}"/>
              </a:ext>
            </a:extLst>
          </p:cNvPr>
          <p:cNvSpPr txBox="1"/>
          <p:nvPr/>
        </p:nvSpPr>
        <p:spPr>
          <a:xfrm>
            <a:off x="6745750" y="1424728"/>
            <a:ext cx="429505" cy="230512"/>
          </a:xfrm>
          <a:prstGeom prst="rect">
            <a:avLst/>
          </a:prstGeom>
          <a:noFill/>
        </p:spPr>
        <p:txBody>
          <a:bodyPr wrap="square" lIns="40400" rIns="40400" rtlCol="0">
            <a:spAutoFit/>
          </a:bodyPr>
          <a:lstStyle/>
          <a:p>
            <a:pPr algn="l" defTabSz="1026140" rtl="0">
              <a:defRPr/>
            </a:pPr>
            <a:r>
              <a:rPr lang="en-GB" sz="898" kern="1200">
                <a:solidFill>
                  <a:schemeClr val="bg1"/>
                </a:solidFill>
                <a:latin typeface="Segoe UI"/>
                <a:ea typeface="+mn-ea"/>
                <a:cs typeface="+mn-cs"/>
              </a:rPr>
              <a:t>2027</a:t>
            </a:r>
          </a:p>
        </p:txBody>
      </p:sp>
      <p:cxnSp>
        <p:nvCxnSpPr>
          <p:cNvPr id="124" name="Straight Connector 123">
            <a:extLst>
              <a:ext uri="{FF2B5EF4-FFF2-40B4-BE49-F238E27FC236}">
                <a16:creationId xmlns:a16="http://schemas.microsoft.com/office/drawing/2014/main" id="{36B8DBE0-DD98-7CD4-41A7-0CF1ADA86A37}"/>
              </a:ext>
            </a:extLst>
          </p:cNvPr>
          <p:cNvCxnSpPr>
            <a:cxnSpLocks/>
          </p:cNvCxnSpPr>
          <p:nvPr/>
        </p:nvCxnSpPr>
        <p:spPr>
          <a:xfrm>
            <a:off x="8945217" y="1174094"/>
            <a:ext cx="0" cy="6026129"/>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6" name="Rectangle: Rounded Corners 55">
            <a:extLst>
              <a:ext uri="{FF2B5EF4-FFF2-40B4-BE49-F238E27FC236}">
                <a16:creationId xmlns:a16="http://schemas.microsoft.com/office/drawing/2014/main" id="{4FE50ECB-8444-9EDE-7BCA-0AE315C69596}"/>
              </a:ext>
            </a:extLst>
          </p:cNvPr>
          <p:cNvSpPr/>
          <p:nvPr/>
        </p:nvSpPr>
        <p:spPr>
          <a:xfrm>
            <a:off x="5141410" y="5133942"/>
            <a:ext cx="2005466"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BIFROST</a:t>
            </a:r>
          </a:p>
        </p:txBody>
      </p:sp>
      <p:sp>
        <p:nvSpPr>
          <p:cNvPr id="69" name="TextBox 68">
            <a:extLst>
              <a:ext uri="{FF2B5EF4-FFF2-40B4-BE49-F238E27FC236}">
                <a16:creationId xmlns:a16="http://schemas.microsoft.com/office/drawing/2014/main" id="{CE4D8BA0-43BC-BD71-84E9-3579937A9796}"/>
              </a:ext>
            </a:extLst>
          </p:cNvPr>
          <p:cNvSpPr txBox="1"/>
          <p:nvPr/>
        </p:nvSpPr>
        <p:spPr>
          <a:xfrm>
            <a:off x="1421835" y="1044380"/>
            <a:ext cx="419891" cy="230512"/>
          </a:xfrm>
          <a:prstGeom prst="rect">
            <a:avLst/>
          </a:prstGeom>
          <a:noFill/>
        </p:spPr>
        <p:txBody>
          <a:bodyPr wrap="square" lIns="40400" rIns="40400" rtlCol="0">
            <a:spAutoFit/>
          </a:bodyPr>
          <a:lstStyle/>
          <a:p>
            <a:pPr algn="l" defTabSz="1026140" rtl="0">
              <a:defRPr/>
            </a:pPr>
            <a:r>
              <a:rPr lang="en-GB" sz="898">
                <a:solidFill>
                  <a:srgbClr val="C00000"/>
                </a:solidFill>
                <a:latin typeface="Segoe UI"/>
              </a:rPr>
              <a:t>Today</a:t>
            </a:r>
            <a:endParaRPr lang="en-GB" sz="898" kern="1200">
              <a:solidFill>
                <a:srgbClr val="C00000"/>
              </a:solidFill>
              <a:latin typeface="Segoe UI"/>
              <a:ea typeface="+mn-ea"/>
              <a:cs typeface="+mn-cs"/>
            </a:endParaRPr>
          </a:p>
        </p:txBody>
      </p:sp>
      <p:sp>
        <p:nvSpPr>
          <p:cNvPr id="76" name="Rectangle: Rounded Corners 75">
            <a:extLst>
              <a:ext uri="{FF2B5EF4-FFF2-40B4-BE49-F238E27FC236}">
                <a16:creationId xmlns:a16="http://schemas.microsoft.com/office/drawing/2014/main" id="{8CC88D6E-40F5-C1D2-2173-D25B097F9597}"/>
              </a:ext>
            </a:extLst>
          </p:cNvPr>
          <p:cNvSpPr/>
          <p:nvPr/>
        </p:nvSpPr>
        <p:spPr>
          <a:xfrm>
            <a:off x="487440" y="2735026"/>
            <a:ext cx="389128" cy="149648"/>
          </a:xfrm>
          <a:prstGeom prst="roundRect">
            <a:avLst/>
          </a:prstGeom>
          <a:pattFill prst="wdUpDiag">
            <a:fgClr>
              <a:schemeClr val="accent3">
                <a:lumMod val="7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TextBox 84">
            <a:extLst>
              <a:ext uri="{FF2B5EF4-FFF2-40B4-BE49-F238E27FC236}">
                <a16:creationId xmlns:a16="http://schemas.microsoft.com/office/drawing/2014/main" id="{88B5A245-3DC6-DE91-A688-380E6C96DF32}"/>
              </a:ext>
            </a:extLst>
          </p:cNvPr>
          <p:cNvSpPr txBox="1"/>
          <p:nvPr/>
        </p:nvSpPr>
        <p:spPr>
          <a:xfrm>
            <a:off x="5220992" y="6764658"/>
            <a:ext cx="1348550" cy="195887"/>
          </a:xfrm>
          <a:prstGeom prst="rect">
            <a:avLst/>
          </a:prstGeom>
          <a:noFill/>
        </p:spPr>
        <p:txBody>
          <a:bodyPr wrap="square" lIns="40400" rIns="40400" rtlCol="0">
            <a:spAutoFit/>
          </a:bodyPr>
          <a:lstStyle/>
          <a:p>
            <a:pPr algn="l" defTabSz="1026140" rtl="0">
              <a:defRPr/>
            </a:pPr>
            <a:r>
              <a:rPr lang="en-GB" sz="673">
                <a:latin typeface="Segoe UI"/>
              </a:rPr>
              <a:t>7+TBL ready for Neutrons @BoT</a:t>
            </a:r>
            <a:endParaRPr lang="en-GB" sz="673" kern="1200">
              <a:latin typeface="Segoe UI"/>
              <a:ea typeface="+mn-ea"/>
              <a:cs typeface="+mn-cs"/>
            </a:endParaRPr>
          </a:p>
        </p:txBody>
      </p:sp>
      <p:sp>
        <p:nvSpPr>
          <p:cNvPr id="88" name="Arrow: Right 87">
            <a:extLst>
              <a:ext uri="{FF2B5EF4-FFF2-40B4-BE49-F238E27FC236}">
                <a16:creationId xmlns:a16="http://schemas.microsoft.com/office/drawing/2014/main" id="{C51C960D-89BA-6309-2652-770AA51AA97C}"/>
              </a:ext>
            </a:extLst>
          </p:cNvPr>
          <p:cNvSpPr/>
          <p:nvPr/>
        </p:nvSpPr>
        <p:spPr>
          <a:xfrm rot="10800000">
            <a:off x="3705184" y="3970962"/>
            <a:ext cx="99060" cy="67026"/>
          </a:xfrm>
          <a:prstGeom prst="rightArrow">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29" name="TextBox 128">
            <a:extLst>
              <a:ext uri="{FF2B5EF4-FFF2-40B4-BE49-F238E27FC236}">
                <a16:creationId xmlns:a16="http://schemas.microsoft.com/office/drawing/2014/main" id="{0283A111-8FA7-13EB-5A04-E4EF82F33BBE}"/>
              </a:ext>
            </a:extLst>
          </p:cNvPr>
          <p:cNvSpPr txBox="1"/>
          <p:nvPr/>
        </p:nvSpPr>
        <p:spPr>
          <a:xfrm>
            <a:off x="10889070" y="1424734"/>
            <a:ext cx="429505" cy="230512"/>
          </a:xfrm>
          <a:prstGeom prst="rect">
            <a:avLst/>
          </a:prstGeom>
          <a:noFill/>
        </p:spPr>
        <p:txBody>
          <a:bodyPr wrap="square" lIns="40400" rIns="40400" rtlCol="0">
            <a:spAutoFit/>
          </a:bodyPr>
          <a:lstStyle/>
          <a:p>
            <a:pPr algn="l" defTabSz="1026140" rtl="0">
              <a:defRPr/>
            </a:pPr>
            <a:r>
              <a:rPr lang="en-GB" sz="898" kern="1200">
                <a:solidFill>
                  <a:schemeClr val="bg1"/>
                </a:solidFill>
                <a:latin typeface="Segoe UI"/>
                <a:ea typeface="+mn-ea"/>
                <a:cs typeface="+mn-cs"/>
              </a:rPr>
              <a:t>2028</a:t>
            </a:r>
          </a:p>
        </p:txBody>
      </p:sp>
      <p:cxnSp>
        <p:nvCxnSpPr>
          <p:cNvPr id="130" name="Straight Connector 129">
            <a:extLst>
              <a:ext uri="{FF2B5EF4-FFF2-40B4-BE49-F238E27FC236}">
                <a16:creationId xmlns:a16="http://schemas.microsoft.com/office/drawing/2014/main" id="{B74CDFAF-4F1B-A2FC-C9CC-8A1150690386}"/>
              </a:ext>
            </a:extLst>
          </p:cNvPr>
          <p:cNvCxnSpPr>
            <a:cxnSpLocks/>
          </p:cNvCxnSpPr>
          <p:nvPr/>
        </p:nvCxnSpPr>
        <p:spPr>
          <a:xfrm>
            <a:off x="4897927" y="1446036"/>
            <a:ext cx="0" cy="445068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2" name="Rectangle: Rounded Corners 131">
            <a:extLst>
              <a:ext uri="{FF2B5EF4-FFF2-40B4-BE49-F238E27FC236}">
                <a16:creationId xmlns:a16="http://schemas.microsoft.com/office/drawing/2014/main" id="{D23090C3-68DE-DA78-8D9E-DB1942F2087A}"/>
              </a:ext>
            </a:extLst>
          </p:cNvPr>
          <p:cNvSpPr/>
          <p:nvPr/>
        </p:nvSpPr>
        <p:spPr>
          <a:xfrm>
            <a:off x="882627" y="3775032"/>
            <a:ext cx="1324637"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33" name="TextBox 132">
            <a:extLst>
              <a:ext uri="{FF2B5EF4-FFF2-40B4-BE49-F238E27FC236}">
                <a16:creationId xmlns:a16="http://schemas.microsoft.com/office/drawing/2014/main" id="{D4852625-C816-FBAA-968B-AB767E662161}"/>
              </a:ext>
            </a:extLst>
          </p:cNvPr>
          <p:cNvSpPr txBox="1"/>
          <p:nvPr/>
        </p:nvSpPr>
        <p:spPr>
          <a:xfrm>
            <a:off x="1165488" y="3780778"/>
            <a:ext cx="1033959" cy="138179"/>
          </a:xfrm>
          <a:prstGeom prst="rect">
            <a:avLst/>
          </a:prstGeom>
          <a:noFill/>
        </p:spPr>
        <p:txBody>
          <a:bodyPr wrap="square" lIns="40400" tIns="0" rIns="40400" bIns="0" rtlCol="0">
            <a:spAutoFit/>
          </a:bodyPr>
          <a:lstStyle/>
          <a:p>
            <a:pPr algn="l" defTabSz="1026140" rtl="0">
              <a:defRPr/>
            </a:pPr>
            <a:r>
              <a:rPr lang="en-GB" sz="898" kern="1200">
                <a:solidFill>
                  <a:srgbClr val="FFFFFF"/>
                </a:solidFill>
                <a:latin typeface="Segoe UI"/>
                <a:ea typeface="+mn-ea"/>
                <a:cs typeface="+mn-cs"/>
              </a:rPr>
              <a:t>MRP2 assembly</a:t>
            </a:r>
          </a:p>
        </p:txBody>
      </p:sp>
      <p:cxnSp>
        <p:nvCxnSpPr>
          <p:cNvPr id="157" name="Straight Connector 156">
            <a:extLst>
              <a:ext uri="{FF2B5EF4-FFF2-40B4-BE49-F238E27FC236}">
                <a16:creationId xmlns:a16="http://schemas.microsoft.com/office/drawing/2014/main" id="{F83C52BE-CAEB-424E-FA57-D612918278FF}"/>
              </a:ext>
            </a:extLst>
          </p:cNvPr>
          <p:cNvCxnSpPr>
            <a:cxnSpLocks/>
          </p:cNvCxnSpPr>
          <p:nvPr/>
        </p:nvCxnSpPr>
        <p:spPr>
          <a:xfrm>
            <a:off x="4897927" y="988815"/>
            <a:ext cx="0" cy="6202857"/>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8" name="Rectangle: Rounded Corners 157">
            <a:extLst>
              <a:ext uri="{FF2B5EF4-FFF2-40B4-BE49-F238E27FC236}">
                <a16:creationId xmlns:a16="http://schemas.microsoft.com/office/drawing/2014/main" id="{7CE4B7C1-E7AF-7523-9685-2C176FF1746A}"/>
              </a:ext>
            </a:extLst>
          </p:cNvPr>
          <p:cNvSpPr/>
          <p:nvPr/>
        </p:nvSpPr>
        <p:spPr>
          <a:xfrm>
            <a:off x="2218389" y="3775032"/>
            <a:ext cx="321731"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59" name="TextBox 158">
            <a:extLst>
              <a:ext uri="{FF2B5EF4-FFF2-40B4-BE49-F238E27FC236}">
                <a16:creationId xmlns:a16="http://schemas.microsoft.com/office/drawing/2014/main" id="{5FFF2B5F-A7BD-BD76-33B7-1616C1D9DF10}"/>
              </a:ext>
            </a:extLst>
          </p:cNvPr>
          <p:cNvSpPr txBox="1"/>
          <p:nvPr/>
        </p:nvSpPr>
        <p:spPr>
          <a:xfrm>
            <a:off x="2248975" y="3780778"/>
            <a:ext cx="283837" cy="138179"/>
          </a:xfrm>
          <a:prstGeom prst="rect">
            <a:avLst/>
          </a:prstGeom>
          <a:noFill/>
        </p:spPr>
        <p:txBody>
          <a:bodyPr wrap="square" lIns="40400" tIns="0" rIns="40400" bIns="0" rtlCol="0">
            <a:spAutoFit/>
          </a:bodyPr>
          <a:lstStyle/>
          <a:p>
            <a:pPr algn="l" defTabSz="1026140" rtl="0">
              <a:defRPr/>
            </a:pPr>
            <a:r>
              <a:rPr lang="en-GB" sz="898">
                <a:solidFill>
                  <a:srgbClr val="FFFFFF"/>
                </a:solidFill>
                <a:latin typeface="Segoe UI"/>
              </a:rPr>
              <a:t>test</a:t>
            </a:r>
            <a:endParaRPr lang="en-GB" sz="898" kern="1200">
              <a:solidFill>
                <a:srgbClr val="FFFFFF"/>
              </a:solidFill>
              <a:latin typeface="Segoe UI"/>
              <a:ea typeface="+mn-ea"/>
              <a:cs typeface="+mn-cs"/>
            </a:endParaRPr>
          </a:p>
        </p:txBody>
      </p:sp>
      <p:sp>
        <p:nvSpPr>
          <p:cNvPr id="160" name="Rectangle: Rounded Corners 159">
            <a:extLst>
              <a:ext uri="{FF2B5EF4-FFF2-40B4-BE49-F238E27FC236}">
                <a16:creationId xmlns:a16="http://schemas.microsoft.com/office/drawing/2014/main" id="{A2287D81-0C1A-2F23-5057-6AB1BEDAFE35}"/>
              </a:ext>
            </a:extLst>
          </p:cNvPr>
          <p:cNvSpPr/>
          <p:nvPr/>
        </p:nvSpPr>
        <p:spPr>
          <a:xfrm>
            <a:off x="2550730" y="3775032"/>
            <a:ext cx="1270542"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61" name="TextBox 160">
            <a:extLst>
              <a:ext uri="{FF2B5EF4-FFF2-40B4-BE49-F238E27FC236}">
                <a16:creationId xmlns:a16="http://schemas.microsoft.com/office/drawing/2014/main" id="{DBE535E3-EE14-F44C-A8F7-B44A3BED64AE}"/>
              </a:ext>
            </a:extLst>
          </p:cNvPr>
          <p:cNvSpPr txBox="1"/>
          <p:nvPr/>
        </p:nvSpPr>
        <p:spPr>
          <a:xfrm>
            <a:off x="2833591" y="3780778"/>
            <a:ext cx="889491" cy="138179"/>
          </a:xfrm>
          <a:prstGeom prst="rect">
            <a:avLst/>
          </a:prstGeom>
          <a:noFill/>
        </p:spPr>
        <p:txBody>
          <a:bodyPr wrap="square" lIns="40400" tIns="0" rIns="40400" bIns="0" rtlCol="0">
            <a:spAutoFit/>
          </a:bodyPr>
          <a:lstStyle/>
          <a:p>
            <a:pPr algn="l" defTabSz="1026140" rtl="0">
              <a:defRPr/>
            </a:pPr>
            <a:r>
              <a:rPr lang="en-GB" sz="898" kern="1200">
                <a:solidFill>
                  <a:srgbClr val="FFFFFF"/>
                </a:solidFill>
                <a:latin typeface="Segoe UI"/>
                <a:ea typeface="+mn-ea"/>
                <a:cs typeface="+mn-cs"/>
              </a:rPr>
              <a:t>MRP2 assembly</a:t>
            </a:r>
          </a:p>
        </p:txBody>
      </p:sp>
      <p:sp>
        <p:nvSpPr>
          <p:cNvPr id="162" name="Rectangle: Rounded Corners 161">
            <a:extLst>
              <a:ext uri="{FF2B5EF4-FFF2-40B4-BE49-F238E27FC236}">
                <a16:creationId xmlns:a16="http://schemas.microsoft.com/office/drawing/2014/main" id="{8163443B-1440-60FA-A944-78E065CCA295}"/>
              </a:ext>
            </a:extLst>
          </p:cNvPr>
          <p:cNvSpPr/>
          <p:nvPr/>
        </p:nvSpPr>
        <p:spPr>
          <a:xfrm>
            <a:off x="884515" y="2924937"/>
            <a:ext cx="1494506" cy="149648"/>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63" name="TextBox 162">
            <a:extLst>
              <a:ext uri="{FF2B5EF4-FFF2-40B4-BE49-F238E27FC236}">
                <a16:creationId xmlns:a16="http://schemas.microsoft.com/office/drawing/2014/main" id="{DE8DE878-60BE-710C-01D0-E23E6E261ED1}"/>
              </a:ext>
            </a:extLst>
          </p:cNvPr>
          <p:cNvSpPr txBox="1"/>
          <p:nvPr/>
        </p:nvSpPr>
        <p:spPr>
          <a:xfrm>
            <a:off x="1333869" y="2921251"/>
            <a:ext cx="963427" cy="138179"/>
          </a:xfrm>
          <a:prstGeom prst="rect">
            <a:avLst/>
          </a:prstGeom>
          <a:noFill/>
        </p:spPr>
        <p:txBody>
          <a:bodyPr wrap="square" lIns="40400" tIns="0" rIns="40400" bIns="0" rtlCol="0">
            <a:spAutoFit/>
          </a:bodyPr>
          <a:lstStyle/>
          <a:p>
            <a:pPr algn="l" defTabSz="1026140" rtl="0">
              <a:defRPr/>
            </a:pPr>
            <a:r>
              <a:rPr lang="en-GB" sz="898">
                <a:solidFill>
                  <a:srgbClr val="FFFFFF"/>
                </a:solidFill>
                <a:latin typeface="Segoe UI"/>
              </a:rPr>
              <a:t>SRR5 prep</a:t>
            </a:r>
            <a:endParaRPr lang="en-GB" sz="898" kern="1200">
              <a:solidFill>
                <a:srgbClr val="FFFFFF"/>
              </a:solidFill>
              <a:latin typeface="Segoe UI"/>
              <a:ea typeface="+mn-ea"/>
              <a:cs typeface="+mn-cs"/>
            </a:endParaRPr>
          </a:p>
        </p:txBody>
      </p:sp>
      <p:sp>
        <p:nvSpPr>
          <p:cNvPr id="164" name="Rectangle: Rounded Corners 163">
            <a:extLst>
              <a:ext uri="{FF2B5EF4-FFF2-40B4-BE49-F238E27FC236}">
                <a16:creationId xmlns:a16="http://schemas.microsoft.com/office/drawing/2014/main" id="{DF0EAA46-E48F-7B00-64D1-F57A058316E7}"/>
              </a:ext>
            </a:extLst>
          </p:cNvPr>
          <p:cNvSpPr/>
          <p:nvPr/>
        </p:nvSpPr>
        <p:spPr>
          <a:xfrm>
            <a:off x="487440" y="2921885"/>
            <a:ext cx="389128" cy="149648"/>
          </a:xfrm>
          <a:prstGeom prst="roundRect">
            <a:avLst/>
          </a:prstGeom>
          <a:pattFill prst="wdUpDiag">
            <a:fgClr>
              <a:schemeClr val="accent3">
                <a:lumMod val="7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Diamond 164">
            <a:extLst>
              <a:ext uri="{FF2B5EF4-FFF2-40B4-BE49-F238E27FC236}">
                <a16:creationId xmlns:a16="http://schemas.microsoft.com/office/drawing/2014/main" id="{F9150B80-8DB4-3D91-6BC3-0DA4F750FC4F}"/>
              </a:ext>
            </a:extLst>
          </p:cNvPr>
          <p:cNvSpPr/>
          <p:nvPr/>
        </p:nvSpPr>
        <p:spPr>
          <a:xfrm>
            <a:off x="2135982" y="2739707"/>
            <a:ext cx="149648" cy="149648"/>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66" name="TextBox 165">
            <a:extLst>
              <a:ext uri="{FF2B5EF4-FFF2-40B4-BE49-F238E27FC236}">
                <a16:creationId xmlns:a16="http://schemas.microsoft.com/office/drawing/2014/main" id="{17A10A53-013E-6223-E9CB-505FA3BDAB3F}"/>
              </a:ext>
            </a:extLst>
          </p:cNvPr>
          <p:cNvSpPr txBox="1"/>
          <p:nvPr/>
        </p:nvSpPr>
        <p:spPr>
          <a:xfrm>
            <a:off x="2236355" y="2693870"/>
            <a:ext cx="1173557" cy="230512"/>
          </a:xfrm>
          <a:prstGeom prst="rect">
            <a:avLst/>
          </a:prstGeom>
          <a:noFill/>
        </p:spPr>
        <p:txBody>
          <a:bodyPr wrap="square" rtlCol="0">
            <a:spAutoFit/>
          </a:bodyPr>
          <a:lstStyle/>
          <a:p>
            <a:pPr algn="l" defTabSz="1026140" rtl="0">
              <a:defRPr/>
            </a:pPr>
            <a:r>
              <a:rPr lang="en-GB" sz="898" kern="1200">
                <a:solidFill>
                  <a:srgbClr val="666666"/>
                </a:solidFill>
                <a:latin typeface="Segoe UI"/>
                <a:ea typeface="+mn-ea"/>
                <a:cs typeface="+mn-cs"/>
              </a:rPr>
              <a:t>SAR5 (internal)</a:t>
            </a:r>
          </a:p>
        </p:txBody>
      </p:sp>
      <p:sp>
        <p:nvSpPr>
          <p:cNvPr id="167" name="Diamond 166">
            <a:extLst>
              <a:ext uri="{FF2B5EF4-FFF2-40B4-BE49-F238E27FC236}">
                <a16:creationId xmlns:a16="http://schemas.microsoft.com/office/drawing/2014/main" id="{BE64B098-9B85-92D6-6572-BC1A51BC4F95}"/>
              </a:ext>
            </a:extLst>
          </p:cNvPr>
          <p:cNvSpPr/>
          <p:nvPr/>
        </p:nvSpPr>
        <p:spPr>
          <a:xfrm>
            <a:off x="2467526" y="2932962"/>
            <a:ext cx="149648" cy="149648"/>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68" name="TextBox 167">
            <a:extLst>
              <a:ext uri="{FF2B5EF4-FFF2-40B4-BE49-F238E27FC236}">
                <a16:creationId xmlns:a16="http://schemas.microsoft.com/office/drawing/2014/main" id="{4D5170C7-F7FB-3F93-8C65-4FD62E441F13}"/>
              </a:ext>
            </a:extLst>
          </p:cNvPr>
          <p:cNvSpPr txBox="1"/>
          <p:nvPr/>
        </p:nvSpPr>
        <p:spPr>
          <a:xfrm>
            <a:off x="2557593" y="2884675"/>
            <a:ext cx="1016483" cy="230512"/>
          </a:xfrm>
          <a:prstGeom prst="rect">
            <a:avLst/>
          </a:prstGeom>
          <a:noFill/>
        </p:spPr>
        <p:txBody>
          <a:bodyPr wrap="square" rtlCol="0">
            <a:spAutoFit/>
          </a:bodyPr>
          <a:lstStyle/>
          <a:p>
            <a:pPr algn="l" defTabSz="1026140" rtl="0">
              <a:defRPr/>
            </a:pPr>
            <a:r>
              <a:rPr lang="en-GB" sz="898" kern="1200">
                <a:solidFill>
                  <a:srgbClr val="666666"/>
                </a:solidFill>
                <a:latin typeface="Segoe UI"/>
                <a:ea typeface="+mn-ea"/>
                <a:cs typeface="+mn-cs"/>
              </a:rPr>
              <a:t>SRR5 (external)</a:t>
            </a:r>
          </a:p>
        </p:txBody>
      </p:sp>
      <p:sp>
        <p:nvSpPr>
          <p:cNvPr id="174" name="Diamond 173">
            <a:extLst>
              <a:ext uri="{FF2B5EF4-FFF2-40B4-BE49-F238E27FC236}">
                <a16:creationId xmlns:a16="http://schemas.microsoft.com/office/drawing/2014/main" id="{67E12070-4D59-3AB5-9114-2EEDE0346983}"/>
              </a:ext>
            </a:extLst>
          </p:cNvPr>
          <p:cNvSpPr/>
          <p:nvPr/>
        </p:nvSpPr>
        <p:spPr>
          <a:xfrm>
            <a:off x="3818986" y="3775600"/>
            <a:ext cx="149648" cy="149648"/>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75" name="TextBox 174">
            <a:extLst>
              <a:ext uri="{FF2B5EF4-FFF2-40B4-BE49-F238E27FC236}">
                <a16:creationId xmlns:a16="http://schemas.microsoft.com/office/drawing/2014/main" id="{0C8921FF-A7F3-8748-5148-6E6B4D58ECBF}"/>
              </a:ext>
            </a:extLst>
          </p:cNvPr>
          <p:cNvSpPr txBox="1"/>
          <p:nvPr/>
        </p:nvSpPr>
        <p:spPr>
          <a:xfrm>
            <a:off x="3622967" y="3583130"/>
            <a:ext cx="617793" cy="213264"/>
          </a:xfrm>
          <a:prstGeom prst="rect">
            <a:avLst/>
          </a:prstGeom>
          <a:noFill/>
        </p:spPr>
        <p:txBody>
          <a:bodyPr wrap="square" rtlCol="0">
            <a:spAutoFit/>
          </a:bodyPr>
          <a:lstStyle/>
          <a:p>
            <a:pPr algn="l" defTabSz="1026140" rtl="0">
              <a:defRPr/>
            </a:pPr>
            <a:r>
              <a:rPr lang="en-GB" sz="786" kern="1200">
                <a:solidFill>
                  <a:srgbClr val="666666"/>
                </a:solidFill>
                <a:latin typeface="Segoe UI"/>
                <a:ea typeface="+mn-ea"/>
                <a:cs typeface="+mn-cs"/>
              </a:rPr>
              <a:t>Delivery</a:t>
            </a:r>
          </a:p>
        </p:txBody>
      </p:sp>
      <p:sp>
        <p:nvSpPr>
          <p:cNvPr id="176" name="Rectangle: Rounded Corners 175">
            <a:extLst>
              <a:ext uri="{FF2B5EF4-FFF2-40B4-BE49-F238E27FC236}">
                <a16:creationId xmlns:a16="http://schemas.microsoft.com/office/drawing/2014/main" id="{7B045320-3B40-5FB2-FC7A-DB0889DDFB9C}"/>
              </a:ext>
            </a:extLst>
          </p:cNvPr>
          <p:cNvSpPr/>
          <p:nvPr/>
        </p:nvSpPr>
        <p:spPr>
          <a:xfrm>
            <a:off x="884482" y="2728955"/>
            <a:ext cx="1138902" cy="149648"/>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77" name="TextBox 176">
            <a:extLst>
              <a:ext uri="{FF2B5EF4-FFF2-40B4-BE49-F238E27FC236}">
                <a16:creationId xmlns:a16="http://schemas.microsoft.com/office/drawing/2014/main" id="{F556CBBF-3520-0CBF-C9BE-2AFFB537AC9C}"/>
              </a:ext>
            </a:extLst>
          </p:cNvPr>
          <p:cNvSpPr txBox="1"/>
          <p:nvPr/>
        </p:nvSpPr>
        <p:spPr>
          <a:xfrm>
            <a:off x="1129603" y="2736244"/>
            <a:ext cx="691298" cy="138179"/>
          </a:xfrm>
          <a:prstGeom prst="rect">
            <a:avLst/>
          </a:prstGeom>
          <a:noFill/>
        </p:spPr>
        <p:txBody>
          <a:bodyPr wrap="square" lIns="40400" tIns="0" rIns="40400" bIns="0" rtlCol="0">
            <a:spAutoFit/>
          </a:bodyPr>
          <a:lstStyle/>
          <a:p>
            <a:pPr algn="l" defTabSz="1026140" rtl="0">
              <a:defRPr/>
            </a:pPr>
            <a:r>
              <a:rPr lang="en-GB" sz="898" kern="1200">
                <a:solidFill>
                  <a:srgbClr val="FFFFFF"/>
                </a:solidFill>
                <a:latin typeface="Segoe UI"/>
                <a:ea typeface="+mn-ea"/>
                <a:cs typeface="+mn-cs"/>
              </a:rPr>
              <a:t>SAR5 prep</a:t>
            </a:r>
          </a:p>
        </p:txBody>
      </p:sp>
      <p:sp>
        <p:nvSpPr>
          <p:cNvPr id="199" name="Arrow: Right 198">
            <a:extLst>
              <a:ext uri="{FF2B5EF4-FFF2-40B4-BE49-F238E27FC236}">
                <a16:creationId xmlns:a16="http://schemas.microsoft.com/office/drawing/2014/main" id="{9F6CFBF2-774E-A5B1-56F3-32B5A534A94E}"/>
              </a:ext>
            </a:extLst>
          </p:cNvPr>
          <p:cNvSpPr/>
          <p:nvPr/>
        </p:nvSpPr>
        <p:spPr>
          <a:xfrm rot="10800000">
            <a:off x="5039810" y="3970962"/>
            <a:ext cx="99060" cy="67026"/>
          </a:xfrm>
          <a:prstGeom prst="rightArrow">
            <a:avLst/>
          </a:prstGeom>
          <a:solidFill>
            <a:srgbClr val="595959"/>
          </a:solidFill>
          <a:ln>
            <a:solidFill>
              <a:srgbClr val="5959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00" name="Rectangle: Rounded Corners 199">
            <a:extLst>
              <a:ext uri="{FF2B5EF4-FFF2-40B4-BE49-F238E27FC236}">
                <a16:creationId xmlns:a16="http://schemas.microsoft.com/office/drawing/2014/main" id="{FDB6E7ED-C4F9-D57D-3082-43B9D21D86FE}"/>
              </a:ext>
            </a:extLst>
          </p:cNvPr>
          <p:cNvSpPr/>
          <p:nvPr/>
        </p:nvSpPr>
        <p:spPr>
          <a:xfrm>
            <a:off x="5141410" y="5483400"/>
            <a:ext cx="3444927"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DREAM</a:t>
            </a:r>
          </a:p>
        </p:txBody>
      </p:sp>
      <p:sp>
        <p:nvSpPr>
          <p:cNvPr id="201" name="Rectangle: Rounded Corners 200">
            <a:extLst>
              <a:ext uri="{FF2B5EF4-FFF2-40B4-BE49-F238E27FC236}">
                <a16:creationId xmlns:a16="http://schemas.microsoft.com/office/drawing/2014/main" id="{BE00ECFD-5F2F-C07E-289C-DEA8DB8D3109}"/>
              </a:ext>
            </a:extLst>
          </p:cNvPr>
          <p:cNvSpPr/>
          <p:nvPr/>
        </p:nvSpPr>
        <p:spPr>
          <a:xfrm>
            <a:off x="5141409" y="5366133"/>
            <a:ext cx="3305499"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LOKI</a:t>
            </a:r>
          </a:p>
        </p:txBody>
      </p:sp>
      <p:sp>
        <p:nvSpPr>
          <p:cNvPr id="202" name="Rectangle: Rounded Corners 201">
            <a:extLst>
              <a:ext uri="{FF2B5EF4-FFF2-40B4-BE49-F238E27FC236}">
                <a16:creationId xmlns:a16="http://schemas.microsoft.com/office/drawing/2014/main" id="{67300B7D-B7D5-1E6E-4162-3BF46CAAB288}"/>
              </a:ext>
            </a:extLst>
          </p:cNvPr>
          <p:cNvSpPr/>
          <p:nvPr/>
        </p:nvSpPr>
        <p:spPr>
          <a:xfrm>
            <a:off x="5141410" y="5602946"/>
            <a:ext cx="3008872"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NMX</a:t>
            </a:r>
          </a:p>
        </p:txBody>
      </p:sp>
      <p:sp>
        <p:nvSpPr>
          <p:cNvPr id="203" name="Rectangle: Rounded Corners 202">
            <a:extLst>
              <a:ext uri="{FF2B5EF4-FFF2-40B4-BE49-F238E27FC236}">
                <a16:creationId xmlns:a16="http://schemas.microsoft.com/office/drawing/2014/main" id="{D7A70BF6-4D7A-E60C-042A-BBE6C3B8BDEA}"/>
              </a:ext>
            </a:extLst>
          </p:cNvPr>
          <p:cNvSpPr/>
          <p:nvPr/>
        </p:nvSpPr>
        <p:spPr>
          <a:xfrm>
            <a:off x="5141409" y="5249009"/>
            <a:ext cx="3166539"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ODIN</a:t>
            </a:r>
          </a:p>
        </p:txBody>
      </p:sp>
      <p:sp>
        <p:nvSpPr>
          <p:cNvPr id="204" name="Rectangle: Rounded Corners 203">
            <a:extLst>
              <a:ext uri="{FF2B5EF4-FFF2-40B4-BE49-F238E27FC236}">
                <a16:creationId xmlns:a16="http://schemas.microsoft.com/office/drawing/2014/main" id="{58B9BB98-56B1-5E16-BA49-A3869525BF41}"/>
              </a:ext>
            </a:extLst>
          </p:cNvPr>
          <p:cNvSpPr/>
          <p:nvPr/>
        </p:nvSpPr>
        <p:spPr>
          <a:xfrm>
            <a:off x="5141409" y="5716179"/>
            <a:ext cx="3451154"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ESTIA</a:t>
            </a:r>
          </a:p>
        </p:txBody>
      </p:sp>
      <p:sp>
        <p:nvSpPr>
          <p:cNvPr id="205" name="Rectangle: Rounded Corners 204">
            <a:extLst>
              <a:ext uri="{FF2B5EF4-FFF2-40B4-BE49-F238E27FC236}">
                <a16:creationId xmlns:a16="http://schemas.microsoft.com/office/drawing/2014/main" id="{0BBC5049-7589-A0AB-ECDF-4C29793E77AE}"/>
              </a:ext>
            </a:extLst>
          </p:cNvPr>
          <p:cNvSpPr/>
          <p:nvPr/>
        </p:nvSpPr>
        <p:spPr>
          <a:xfrm>
            <a:off x="5275330" y="5825939"/>
            <a:ext cx="3887920"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SKADI</a:t>
            </a:r>
          </a:p>
        </p:txBody>
      </p:sp>
      <p:sp>
        <p:nvSpPr>
          <p:cNvPr id="206" name="Rectangle: Rounded Corners 205">
            <a:extLst>
              <a:ext uri="{FF2B5EF4-FFF2-40B4-BE49-F238E27FC236}">
                <a16:creationId xmlns:a16="http://schemas.microsoft.com/office/drawing/2014/main" id="{27130CE7-7E2C-D357-5D19-272BC83E1434}"/>
              </a:ext>
            </a:extLst>
          </p:cNvPr>
          <p:cNvSpPr/>
          <p:nvPr/>
        </p:nvSpPr>
        <p:spPr>
          <a:xfrm>
            <a:off x="6573202" y="5936776"/>
            <a:ext cx="2758704"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BEER</a:t>
            </a:r>
          </a:p>
        </p:txBody>
      </p:sp>
      <p:sp>
        <p:nvSpPr>
          <p:cNvPr id="207" name="Rectangle: Rounded Corners 206">
            <a:extLst>
              <a:ext uri="{FF2B5EF4-FFF2-40B4-BE49-F238E27FC236}">
                <a16:creationId xmlns:a16="http://schemas.microsoft.com/office/drawing/2014/main" id="{CB757607-DA22-F99E-B7ED-DF9DE7F9F05F}"/>
              </a:ext>
            </a:extLst>
          </p:cNvPr>
          <p:cNvSpPr/>
          <p:nvPr/>
        </p:nvSpPr>
        <p:spPr>
          <a:xfrm>
            <a:off x="6463818" y="6038147"/>
            <a:ext cx="2810910"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FREIA</a:t>
            </a:r>
          </a:p>
        </p:txBody>
      </p:sp>
      <p:sp>
        <p:nvSpPr>
          <p:cNvPr id="208" name="Rectangle: Rounded Corners 207">
            <a:extLst>
              <a:ext uri="{FF2B5EF4-FFF2-40B4-BE49-F238E27FC236}">
                <a16:creationId xmlns:a16="http://schemas.microsoft.com/office/drawing/2014/main" id="{A7F8D89A-0A0C-5C80-CE84-4DDB1513131A}"/>
              </a:ext>
            </a:extLst>
          </p:cNvPr>
          <p:cNvSpPr/>
          <p:nvPr/>
        </p:nvSpPr>
        <p:spPr>
          <a:xfrm>
            <a:off x="6517093" y="6146843"/>
            <a:ext cx="2853836"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MAGIC</a:t>
            </a:r>
          </a:p>
        </p:txBody>
      </p:sp>
      <p:sp>
        <p:nvSpPr>
          <p:cNvPr id="209" name="Rectangle: Rounded Corners 208">
            <a:extLst>
              <a:ext uri="{FF2B5EF4-FFF2-40B4-BE49-F238E27FC236}">
                <a16:creationId xmlns:a16="http://schemas.microsoft.com/office/drawing/2014/main" id="{6EC63542-2661-68E7-60FE-CC876DEAA77F}"/>
              </a:ext>
            </a:extLst>
          </p:cNvPr>
          <p:cNvSpPr/>
          <p:nvPr/>
        </p:nvSpPr>
        <p:spPr>
          <a:xfrm>
            <a:off x="7956738" y="6468974"/>
            <a:ext cx="2137663"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CSPEC</a:t>
            </a:r>
          </a:p>
        </p:txBody>
      </p:sp>
      <p:sp>
        <p:nvSpPr>
          <p:cNvPr id="210" name="Rectangle: Rounded Corners 209">
            <a:extLst>
              <a:ext uri="{FF2B5EF4-FFF2-40B4-BE49-F238E27FC236}">
                <a16:creationId xmlns:a16="http://schemas.microsoft.com/office/drawing/2014/main" id="{4A7AB1A9-656B-0FFA-D443-D50DDB82C3FC}"/>
              </a:ext>
            </a:extLst>
          </p:cNvPr>
          <p:cNvSpPr/>
          <p:nvPr/>
        </p:nvSpPr>
        <p:spPr>
          <a:xfrm>
            <a:off x="7331385" y="6358298"/>
            <a:ext cx="2423236"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HEIMDAL</a:t>
            </a:r>
          </a:p>
        </p:txBody>
      </p:sp>
      <p:sp>
        <p:nvSpPr>
          <p:cNvPr id="211" name="Rectangle: Rounded Corners 210">
            <a:extLst>
              <a:ext uri="{FF2B5EF4-FFF2-40B4-BE49-F238E27FC236}">
                <a16:creationId xmlns:a16="http://schemas.microsoft.com/office/drawing/2014/main" id="{F3D66E34-4C3E-5FEB-F671-D99AB3436D04}"/>
              </a:ext>
            </a:extLst>
          </p:cNvPr>
          <p:cNvSpPr/>
          <p:nvPr/>
        </p:nvSpPr>
        <p:spPr>
          <a:xfrm>
            <a:off x="7332174" y="6247843"/>
            <a:ext cx="1981749"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MIRACLES</a:t>
            </a:r>
          </a:p>
        </p:txBody>
      </p:sp>
      <p:sp>
        <p:nvSpPr>
          <p:cNvPr id="212" name="Rectangle: Rounded Corners 211">
            <a:extLst>
              <a:ext uri="{FF2B5EF4-FFF2-40B4-BE49-F238E27FC236}">
                <a16:creationId xmlns:a16="http://schemas.microsoft.com/office/drawing/2014/main" id="{097083CC-9BD6-97CB-C896-D08CECE3F759}"/>
              </a:ext>
            </a:extLst>
          </p:cNvPr>
          <p:cNvSpPr/>
          <p:nvPr/>
        </p:nvSpPr>
        <p:spPr>
          <a:xfrm>
            <a:off x="9118125" y="6577383"/>
            <a:ext cx="1565676" cy="101000"/>
          </a:xfrm>
          <a:prstGeom prst="round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026140" rtl="0">
              <a:defRPr/>
            </a:pPr>
            <a:r>
              <a:rPr lang="en-GB" sz="673">
                <a:solidFill>
                  <a:srgbClr val="FFFFFF"/>
                </a:solidFill>
                <a:latin typeface="Segoe UI"/>
              </a:rPr>
              <a:t>TREX</a:t>
            </a:r>
          </a:p>
        </p:txBody>
      </p:sp>
      <p:sp>
        <p:nvSpPr>
          <p:cNvPr id="223" name="TextBox 222">
            <a:extLst>
              <a:ext uri="{FF2B5EF4-FFF2-40B4-BE49-F238E27FC236}">
                <a16:creationId xmlns:a16="http://schemas.microsoft.com/office/drawing/2014/main" id="{FA5CD56D-2663-31CF-A3A3-B4E503349B05}"/>
              </a:ext>
            </a:extLst>
          </p:cNvPr>
          <p:cNvSpPr txBox="1"/>
          <p:nvPr/>
        </p:nvSpPr>
        <p:spPr>
          <a:xfrm>
            <a:off x="6403129" y="6914451"/>
            <a:ext cx="1348550" cy="195887"/>
          </a:xfrm>
          <a:prstGeom prst="rect">
            <a:avLst/>
          </a:prstGeom>
          <a:noFill/>
        </p:spPr>
        <p:txBody>
          <a:bodyPr wrap="square" lIns="40400" rIns="40400" rtlCol="0">
            <a:spAutoFit/>
          </a:bodyPr>
          <a:lstStyle/>
          <a:p>
            <a:pPr algn="l" defTabSz="1026140" rtl="0">
              <a:defRPr/>
            </a:pPr>
            <a:r>
              <a:rPr lang="en-GB" sz="673">
                <a:latin typeface="Segoe UI"/>
              </a:rPr>
              <a:t>10+TBL</a:t>
            </a:r>
            <a:r>
              <a:rPr lang="en-GB" sz="673" kern="1200">
                <a:latin typeface="Segoe UI"/>
                <a:ea typeface="+mn-ea"/>
                <a:cs typeface="+mn-cs"/>
              </a:rPr>
              <a:t> ~May 2027</a:t>
            </a:r>
          </a:p>
        </p:txBody>
      </p:sp>
      <p:sp>
        <p:nvSpPr>
          <p:cNvPr id="224" name="TextBox 223">
            <a:extLst>
              <a:ext uri="{FF2B5EF4-FFF2-40B4-BE49-F238E27FC236}">
                <a16:creationId xmlns:a16="http://schemas.microsoft.com/office/drawing/2014/main" id="{7F8776FD-8D54-85C2-25D4-0B86974BC834}"/>
              </a:ext>
            </a:extLst>
          </p:cNvPr>
          <p:cNvSpPr txBox="1"/>
          <p:nvPr/>
        </p:nvSpPr>
        <p:spPr>
          <a:xfrm>
            <a:off x="7823654" y="7029804"/>
            <a:ext cx="1348550" cy="195887"/>
          </a:xfrm>
          <a:prstGeom prst="rect">
            <a:avLst/>
          </a:prstGeom>
          <a:noFill/>
        </p:spPr>
        <p:txBody>
          <a:bodyPr wrap="square" lIns="40400" rIns="40400" rtlCol="0">
            <a:spAutoFit/>
          </a:bodyPr>
          <a:lstStyle/>
          <a:p>
            <a:pPr algn="l" defTabSz="1026140" rtl="0">
              <a:defRPr/>
            </a:pPr>
            <a:r>
              <a:rPr lang="en-GB" sz="673" kern="1200">
                <a:latin typeface="Segoe UI"/>
                <a:ea typeface="+mn-ea"/>
                <a:cs typeface="+mn-cs"/>
              </a:rPr>
              <a:t>13+TBL ~July 2027</a:t>
            </a:r>
          </a:p>
        </p:txBody>
      </p:sp>
      <p:sp>
        <p:nvSpPr>
          <p:cNvPr id="225" name="TextBox 224">
            <a:extLst>
              <a:ext uri="{FF2B5EF4-FFF2-40B4-BE49-F238E27FC236}">
                <a16:creationId xmlns:a16="http://schemas.microsoft.com/office/drawing/2014/main" id="{5E6EB05A-58E5-553B-0B73-9CD954C8E998}"/>
              </a:ext>
            </a:extLst>
          </p:cNvPr>
          <p:cNvSpPr txBox="1"/>
          <p:nvPr/>
        </p:nvSpPr>
        <p:spPr>
          <a:xfrm>
            <a:off x="9082233" y="6763593"/>
            <a:ext cx="1347200" cy="299441"/>
          </a:xfrm>
          <a:prstGeom prst="rect">
            <a:avLst/>
          </a:prstGeom>
          <a:noFill/>
        </p:spPr>
        <p:txBody>
          <a:bodyPr wrap="square" lIns="40400" rIns="40400" rtlCol="0">
            <a:spAutoFit/>
          </a:bodyPr>
          <a:lstStyle/>
          <a:p>
            <a:pPr algn="l" defTabSz="1026140" rtl="0">
              <a:defRPr/>
            </a:pPr>
            <a:r>
              <a:rPr lang="en-GB" sz="673" kern="1200">
                <a:latin typeface="Segoe UI"/>
                <a:ea typeface="+mn-ea"/>
                <a:cs typeface="+mn-cs"/>
              </a:rPr>
              <a:t>T-REX expectation </a:t>
            </a:r>
            <a:r>
              <a:rPr lang="en-GB" sz="673">
                <a:latin typeface="Segoe UI"/>
              </a:rPr>
              <a:t>is to complete construction by EOP</a:t>
            </a:r>
            <a:endParaRPr lang="en-GB" sz="673" kern="1200">
              <a:latin typeface="Segoe UI"/>
              <a:ea typeface="+mn-ea"/>
              <a:cs typeface="+mn-cs"/>
            </a:endParaRPr>
          </a:p>
        </p:txBody>
      </p:sp>
      <p:sp>
        <p:nvSpPr>
          <p:cNvPr id="226" name="TextBox 225">
            <a:extLst>
              <a:ext uri="{FF2B5EF4-FFF2-40B4-BE49-F238E27FC236}">
                <a16:creationId xmlns:a16="http://schemas.microsoft.com/office/drawing/2014/main" id="{02412F6A-F81F-A2C4-4E25-78EC06DD7269}"/>
              </a:ext>
            </a:extLst>
          </p:cNvPr>
          <p:cNvSpPr txBox="1"/>
          <p:nvPr/>
        </p:nvSpPr>
        <p:spPr>
          <a:xfrm>
            <a:off x="9661844" y="7129477"/>
            <a:ext cx="1142262" cy="195887"/>
          </a:xfrm>
          <a:prstGeom prst="rect">
            <a:avLst/>
          </a:prstGeom>
          <a:noFill/>
        </p:spPr>
        <p:txBody>
          <a:bodyPr wrap="square" lIns="40400" rIns="40400" rtlCol="0">
            <a:spAutoFit/>
          </a:bodyPr>
          <a:lstStyle/>
          <a:p>
            <a:pPr algn="l" defTabSz="1026140" rtl="0">
              <a:defRPr/>
            </a:pPr>
            <a:r>
              <a:rPr lang="en-GB" sz="673" kern="1200">
                <a:latin typeface="Segoe UI"/>
                <a:ea typeface="+mn-ea"/>
                <a:cs typeface="+mn-cs"/>
              </a:rPr>
              <a:t>VESPA HC in 2029</a:t>
            </a:r>
          </a:p>
        </p:txBody>
      </p:sp>
      <p:sp>
        <p:nvSpPr>
          <p:cNvPr id="227" name="Arrow: Right 226">
            <a:extLst>
              <a:ext uri="{FF2B5EF4-FFF2-40B4-BE49-F238E27FC236}">
                <a16:creationId xmlns:a16="http://schemas.microsoft.com/office/drawing/2014/main" id="{C7BF310C-2264-C967-4234-AE8C2B0A7830}"/>
              </a:ext>
            </a:extLst>
          </p:cNvPr>
          <p:cNvSpPr/>
          <p:nvPr/>
        </p:nvSpPr>
        <p:spPr>
          <a:xfrm>
            <a:off x="10429749" y="7200588"/>
            <a:ext cx="99060" cy="67026"/>
          </a:xfrm>
          <a:prstGeom prst="rightArrow">
            <a:avLst/>
          </a:prstGeom>
          <a:solidFill>
            <a:schemeClr val="accent6"/>
          </a:solidFill>
          <a:ln>
            <a:solidFill>
              <a:srgbClr val="82148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39" name="Rectangle: Rounded Corners 238">
            <a:extLst>
              <a:ext uri="{FF2B5EF4-FFF2-40B4-BE49-F238E27FC236}">
                <a16:creationId xmlns:a16="http://schemas.microsoft.com/office/drawing/2014/main" id="{3E6E71E8-2389-3BFB-0A7A-0872BDA1F8C7}"/>
              </a:ext>
            </a:extLst>
          </p:cNvPr>
          <p:cNvSpPr/>
          <p:nvPr/>
        </p:nvSpPr>
        <p:spPr>
          <a:xfrm>
            <a:off x="2043051" y="1867043"/>
            <a:ext cx="851577" cy="149480"/>
          </a:xfrm>
          <a:prstGeom prst="roundRect">
            <a:avLst/>
          </a:prstGeom>
          <a:solidFill>
            <a:srgbClr val="0099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40" name="TextBox 239">
            <a:extLst>
              <a:ext uri="{FF2B5EF4-FFF2-40B4-BE49-F238E27FC236}">
                <a16:creationId xmlns:a16="http://schemas.microsoft.com/office/drawing/2014/main" id="{9206D169-67C9-579E-CA16-86CC251EC924}"/>
              </a:ext>
            </a:extLst>
          </p:cNvPr>
          <p:cNvSpPr txBox="1"/>
          <p:nvPr/>
        </p:nvSpPr>
        <p:spPr>
          <a:xfrm>
            <a:off x="2316445" y="1821893"/>
            <a:ext cx="394999" cy="230512"/>
          </a:xfrm>
          <a:prstGeom prst="rect">
            <a:avLst/>
          </a:prstGeom>
          <a:noFill/>
        </p:spPr>
        <p:txBody>
          <a:bodyPr wrap="square" lIns="40400" rIns="40400" rtlCol="0">
            <a:spAutoFit/>
          </a:bodyPr>
          <a:lstStyle/>
          <a:p>
            <a:pPr algn="l" defTabSz="1026140" rtl="0">
              <a:defRPr/>
            </a:pPr>
            <a:r>
              <a:rPr lang="en-GB" sz="898" kern="1200" err="1">
                <a:solidFill>
                  <a:srgbClr val="FFFFFF"/>
                </a:solidFill>
                <a:latin typeface="Segoe UI"/>
                <a:ea typeface="+mn-ea"/>
                <a:cs typeface="+mn-cs"/>
              </a:rPr>
              <a:t>BoD</a:t>
            </a:r>
            <a:endParaRPr lang="en-GB" sz="898" kern="1200">
              <a:solidFill>
                <a:srgbClr val="FFFFFF"/>
              </a:solidFill>
              <a:latin typeface="Segoe UI"/>
              <a:ea typeface="+mn-ea"/>
              <a:cs typeface="+mn-cs"/>
            </a:endParaRPr>
          </a:p>
        </p:txBody>
      </p:sp>
      <p:sp>
        <p:nvSpPr>
          <p:cNvPr id="241" name="Rectangle: Rounded Corners 240">
            <a:extLst>
              <a:ext uri="{FF2B5EF4-FFF2-40B4-BE49-F238E27FC236}">
                <a16:creationId xmlns:a16="http://schemas.microsoft.com/office/drawing/2014/main" id="{ADF107CF-CBD1-BDEE-32E6-6E733C328650}"/>
              </a:ext>
            </a:extLst>
          </p:cNvPr>
          <p:cNvSpPr/>
          <p:nvPr/>
        </p:nvSpPr>
        <p:spPr>
          <a:xfrm>
            <a:off x="3212964" y="1867043"/>
            <a:ext cx="508414" cy="149480"/>
          </a:xfrm>
          <a:prstGeom prst="roundRect">
            <a:avLst/>
          </a:prstGeom>
          <a:solidFill>
            <a:srgbClr val="0099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42" name="TextBox 241">
            <a:extLst>
              <a:ext uri="{FF2B5EF4-FFF2-40B4-BE49-F238E27FC236}">
                <a16:creationId xmlns:a16="http://schemas.microsoft.com/office/drawing/2014/main" id="{AAFE00A2-4C16-EE82-4239-53DA232CA44A}"/>
              </a:ext>
            </a:extLst>
          </p:cNvPr>
          <p:cNvSpPr txBox="1"/>
          <p:nvPr/>
        </p:nvSpPr>
        <p:spPr>
          <a:xfrm>
            <a:off x="3320982" y="1821893"/>
            <a:ext cx="394999" cy="230512"/>
          </a:xfrm>
          <a:prstGeom prst="rect">
            <a:avLst/>
          </a:prstGeom>
          <a:noFill/>
        </p:spPr>
        <p:txBody>
          <a:bodyPr wrap="square" lIns="40400" rIns="40400" rtlCol="0">
            <a:spAutoFit/>
          </a:bodyPr>
          <a:lstStyle/>
          <a:p>
            <a:pPr algn="l" defTabSz="1026140" rtl="0">
              <a:defRPr/>
            </a:pPr>
            <a:r>
              <a:rPr lang="en-GB" sz="898" kern="1200" err="1">
                <a:solidFill>
                  <a:srgbClr val="FFFFFF"/>
                </a:solidFill>
                <a:latin typeface="Segoe UI"/>
                <a:ea typeface="+mn-ea"/>
                <a:cs typeface="+mn-cs"/>
              </a:rPr>
              <a:t>BoD</a:t>
            </a:r>
            <a:endParaRPr lang="en-GB" sz="898" kern="1200">
              <a:solidFill>
                <a:srgbClr val="FFFFFF"/>
              </a:solidFill>
              <a:latin typeface="Segoe UI"/>
              <a:ea typeface="+mn-ea"/>
              <a:cs typeface="+mn-cs"/>
            </a:endParaRPr>
          </a:p>
        </p:txBody>
      </p:sp>
      <p:sp>
        <p:nvSpPr>
          <p:cNvPr id="243" name="Rectangle: Rounded Corners 242">
            <a:extLst>
              <a:ext uri="{FF2B5EF4-FFF2-40B4-BE49-F238E27FC236}">
                <a16:creationId xmlns:a16="http://schemas.microsoft.com/office/drawing/2014/main" id="{0644E3F3-9C74-93DB-B39C-E1418D2C3E00}"/>
              </a:ext>
            </a:extLst>
          </p:cNvPr>
          <p:cNvSpPr/>
          <p:nvPr/>
        </p:nvSpPr>
        <p:spPr>
          <a:xfrm>
            <a:off x="3889301" y="1867043"/>
            <a:ext cx="835644" cy="149480"/>
          </a:xfrm>
          <a:prstGeom prst="roundRect">
            <a:avLst/>
          </a:prstGeom>
          <a:solidFill>
            <a:srgbClr val="0099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44" name="TextBox 243">
            <a:extLst>
              <a:ext uri="{FF2B5EF4-FFF2-40B4-BE49-F238E27FC236}">
                <a16:creationId xmlns:a16="http://schemas.microsoft.com/office/drawing/2014/main" id="{2661120E-D035-B8DD-1757-128C36974CCA}"/>
              </a:ext>
            </a:extLst>
          </p:cNvPr>
          <p:cNvSpPr txBox="1"/>
          <p:nvPr/>
        </p:nvSpPr>
        <p:spPr>
          <a:xfrm>
            <a:off x="4143097" y="1821893"/>
            <a:ext cx="340787" cy="230512"/>
          </a:xfrm>
          <a:prstGeom prst="rect">
            <a:avLst/>
          </a:prstGeom>
          <a:noFill/>
        </p:spPr>
        <p:txBody>
          <a:bodyPr wrap="square" lIns="40400" rIns="40400" rtlCol="0">
            <a:spAutoFit/>
          </a:bodyPr>
          <a:lstStyle/>
          <a:p>
            <a:pPr algn="l" defTabSz="1026140" rtl="0">
              <a:defRPr/>
            </a:pPr>
            <a:r>
              <a:rPr lang="en-GB" sz="898" kern="1200" err="1">
                <a:solidFill>
                  <a:srgbClr val="FFFFFF"/>
                </a:solidFill>
                <a:latin typeface="Segoe UI"/>
                <a:ea typeface="+mn-ea"/>
                <a:cs typeface="+mn-cs"/>
              </a:rPr>
              <a:t>BoD</a:t>
            </a:r>
            <a:endParaRPr lang="en-GB" sz="898" kern="1200">
              <a:solidFill>
                <a:srgbClr val="FFFFFF"/>
              </a:solidFill>
              <a:latin typeface="Segoe UI"/>
              <a:ea typeface="+mn-ea"/>
              <a:cs typeface="+mn-cs"/>
            </a:endParaRPr>
          </a:p>
        </p:txBody>
      </p:sp>
      <p:sp>
        <p:nvSpPr>
          <p:cNvPr id="245" name="Rectangle: Rounded Corners 244">
            <a:extLst>
              <a:ext uri="{FF2B5EF4-FFF2-40B4-BE49-F238E27FC236}">
                <a16:creationId xmlns:a16="http://schemas.microsoft.com/office/drawing/2014/main" id="{583991A2-61A8-A45E-BCEA-DFE102D4AE4C}"/>
              </a:ext>
            </a:extLst>
          </p:cNvPr>
          <p:cNvSpPr/>
          <p:nvPr/>
        </p:nvSpPr>
        <p:spPr>
          <a:xfrm>
            <a:off x="5044524" y="1867043"/>
            <a:ext cx="598836"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46" name="TextBox 245">
            <a:extLst>
              <a:ext uri="{FF2B5EF4-FFF2-40B4-BE49-F238E27FC236}">
                <a16:creationId xmlns:a16="http://schemas.microsoft.com/office/drawing/2014/main" id="{55476379-6B04-B3DC-B7C0-C2FACEF09FA7}"/>
              </a:ext>
            </a:extLst>
          </p:cNvPr>
          <p:cNvSpPr txBox="1"/>
          <p:nvPr/>
        </p:nvSpPr>
        <p:spPr>
          <a:xfrm>
            <a:off x="5209179" y="1821893"/>
            <a:ext cx="340787" cy="230512"/>
          </a:xfrm>
          <a:prstGeom prst="rect">
            <a:avLst/>
          </a:prstGeom>
          <a:noFill/>
        </p:spPr>
        <p:txBody>
          <a:bodyPr wrap="square" lIns="40400" rIns="40400" rtlCol="0">
            <a:spAutoFit/>
          </a:bodyPr>
          <a:lstStyle/>
          <a:p>
            <a:pPr algn="l" defTabSz="1026140" rtl="0">
              <a:defRPr/>
            </a:pPr>
            <a:r>
              <a:rPr lang="en-GB" sz="898" kern="1200" err="1">
                <a:solidFill>
                  <a:srgbClr val="FFFFFF"/>
                </a:solidFill>
                <a:latin typeface="Segoe UI"/>
                <a:ea typeface="+mn-ea"/>
                <a:cs typeface="+mn-cs"/>
              </a:rPr>
              <a:t>BoT</a:t>
            </a:r>
            <a:endParaRPr lang="en-GB" sz="898" kern="1200">
              <a:solidFill>
                <a:srgbClr val="FFFFFF"/>
              </a:solidFill>
              <a:latin typeface="Segoe UI"/>
              <a:ea typeface="+mn-ea"/>
              <a:cs typeface="+mn-cs"/>
            </a:endParaRPr>
          </a:p>
        </p:txBody>
      </p:sp>
      <p:sp>
        <p:nvSpPr>
          <p:cNvPr id="247" name="TextBox 246">
            <a:extLst>
              <a:ext uri="{FF2B5EF4-FFF2-40B4-BE49-F238E27FC236}">
                <a16:creationId xmlns:a16="http://schemas.microsoft.com/office/drawing/2014/main" id="{9F9A2EDC-885F-5ECA-2109-90785082ACB7}"/>
              </a:ext>
            </a:extLst>
          </p:cNvPr>
          <p:cNvSpPr txBox="1"/>
          <p:nvPr/>
        </p:nvSpPr>
        <p:spPr>
          <a:xfrm>
            <a:off x="5007960" y="4814266"/>
            <a:ext cx="3893332" cy="247760"/>
          </a:xfrm>
          <a:prstGeom prst="rect">
            <a:avLst/>
          </a:prstGeom>
          <a:noFill/>
        </p:spPr>
        <p:txBody>
          <a:bodyPr wrap="square" rtlCol="0">
            <a:spAutoFit/>
          </a:bodyPr>
          <a:lstStyle/>
          <a:p>
            <a:pPr algn="ctr" defTabSz="1026140" rtl="0">
              <a:defRPr/>
            </a:pPr>
            <a:r>
              <a:rPr lang="en-GB" sz="1010" b="1">
                <a:solidFill>
                  <a:srgbClr val="666666"/>
                </a:solidFill>
                <a:latin typeface="Segoe UI"/>
              </a:rPr>
              <a:t>optimising</a:t>
            </a:r>
            <a:r>
              <a:rPr lang="en-GB" sz="1010" b="1" kern="1200">
                <a:solidFill>
                  <a:srgbClr val="666666"/>
                </a:solidFill>
                <a:latin typeface="Segoe UI"/>
                <a:ea typeface="+mn-ea"/>
                <a:cs typeface="+mn-cs"/>
              </a:rPr>
              <a:t> hot commissioning/bunker access days in 2027</a:t>
            </a:r>
            <a:endParaRPr lang="en-GB" sz="1010">
              <a:solidFill>
                <a:srgbClr val="0099DC"/>
              </a:solidFill>
              <a:latin typeface="Segoe UI"/>
            </a:endParaRPr>
          </a:p>
        </p:txBody>
      </p:sp>
      <p:sp>
        <p:nvSpPr>
          <p:cNvPr id="251" name="Diamond 250">
            <a:extLst>
              <a:ext uri="{FF2B5EF4-FFF2-40B4-BE49-F238E27FC236}">
                <a16:creationId xmlns:a16="http://schemas.microsoft.com/office/drawing/2014/main" id="{197C1E73-306A-79DC-C616-C83257C1565F}"/>
              </a:ext>
            </a:extLst>
          </p:cNvPr>
          <p:cNvSpPr/>
          <p:nvPr/>
        </p:nvSpPr>
        <p:spPr>
          <a:xfrm>
            <a:off x="1681069" y="5143333"/>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52" name="TextBox 251">
            <a:extLst>
              <a:ext uri="{FF2B5EF4-FFF2-40B4-BE49-F238E27FC236}">
                <a16:creationId xmlns:a16="http://schemas.microsoft.com/office/drawing/2014/main" id="{24D4F121-CB87-72CA-F2A7-491125EB3123}"/>
              </a:ext>
            </a:extLst>
          </p:cNvPr>
          <p:cNvSpPr txBox="1"/>
          <p:nvPr/>
        </p:nvSpPr>
        <p:spPr>
          <a:xfrm>
            <a:off x="1628935" y="5030324"/>
            <a:ext cx="663739" cy="103554"/>
          </a:xfrm>
          <a:prstGeom prst="rect">
            <a:avLst/>
          </a:prstGeom>
          <a:noFill/>
        </p:spPr>
        <p:txBody>
          <a:bodyPr wrap="square" lIns="0" tIns="0" rIns="0" bIns="0" rtlCol="0">
            <a:spAutoFit/>
          </a:bodyPr>
          <a:lstStyle/>
          <a:p>
            <a:pPr algn="r" defTabSz="1026140" rtl="0">
              <a:defRPr/>
            </a:pPr>
            <a:r>
              <a:rPr lang="en-GB" sz="673" kern="1200" err="1">
                <a:solidFill>
                  <a:srgbClr val="666666"/>
                </a:solidFill>
                <a:latin typeface="Segoe UI"/>
                <a:ea typeface="+mn-ea"/>
                <a:cs typeface="+mn-cs"/>
              </a:rPr>
              <a:t>iSRR</a:t>
            </a:r>
            <a:r>
              <a:rPr lang="en-GB" sz="673" kern="1200">
                <a:solidFill>
                  <a:srgbClr val="666666"/>
                </a:solidFill>
                <a:latin typeface="Segoe UI"/>
                <a:ea typeface="+mn-ea"/>
                <a:cs typeface="+mn-cs"/>
              </a:rPr>
              <a:t> milestones</a:t>
            </a:r>
          </a:p>
        </p:txBody>
      </p:sp>
      <p:cxnSp>
        <p:nvCxnSpPr>
          <p:cNvPr id="256" name="Straight Connector 255">
            <a:extLst>
              <a:ext uri="{FF2B5EF4-FFF2-40B4-BE49-F238E27FC236}">
                <a16:creationId xmlns:a16="http://schemas.microsoft.com/office/drawing/2014/main" id="{2DA78A52-C1B8-3A09-F05C-944C664BCBC7}"/>
              </a:ext>
            </a:extLst>
          </p:cNvPr>
          <p:cNvCxnSpPr>
            <a:cxnSpLocks/>
            <a:stCxn id="56" idx="1"/>
            <a:endCxn id="251" idx="3"/>
          </p:cNvCxnSpPr>
          <p:nvPr/>
        </p:nvCxnSpPr>
        <p:spPr>
          <a:xfrm flipH="1" flipV="1">
            <a:off x="1761663" y="5183632"/>
            <a:ext cx="3379746" cy="811"/>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59" name="Diamond 258">
            <a:extLst>
              <a:ext uri="{FF2B5EF4-FFF2-40B4-BE49-F238E27FC236}">
                <a16:creationId xmlns:a16="http://schemas.microsoft.com/office/drawing/2014/main" id="{6E8C1491-6368-DC68-39F2-8ABBFEC65B82}"/>
              </a:ext>
            </a:extLst>
          </p:cNvPr>
          <p:cNvSpPr/>
          <p:nvPr/>
        </p:nvSpPr>
        <p:spPr>
          <a:xfrm>
            <a:off x="1681069" y="5257910"/>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cxnSp>
        <p:nvCxnSpPr>
          <p:cNvPr id="260" name="Straight Connector 259">
            <a:extLst>
              <a:ext uri="{FF2B5EF4-FFF2-40B4-BE49-F238E27FC236}">
                <a16:creationId xmlns:a16="http://schemas.microsoft.com/office/drawing/2014/main" id="{16072B53-A12E-4A13-BD25-78C6462272D5}"/>
              </a:ext>
            </a:extLst>
          </p:cNvPr>
          <p:cNvCxnSpPr>
            <a:cxnSpLocks/>
            <a:endCxn id="259" idx="3"/>
          </p:cNvCxnSpPr>
          <p:nvPr/>
        </p:nvCxnSpPr>
        <p:spPr>
          <a:xfrm flipH="1" flipV="1">
            <a:off x="1761663" y="5298208"/>
            <a:ext cx="3379746" cy="811"/>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61" name="Diamond 260">
            <a:extLst>
              <a:ext uri="{FF2B5EF4-FFF2-40B4-BE49-F238E27FC236}">
                <a16:creationId xmlns:a16="http://schemas.microsoft.com/office/drawing/2014/main" id="{AEDB5C12-B244-D7FA-C081-8A88FCB1549F}"/>
              </a:ext>
            </a:extLst>
          </p:cNvPr>
          <p:cNvSpPr/>
          <p:nvPr/>
        </p:nvSpPr>
        <p:spPr>
          <a:xfrm>
            <a:off x="1681069" y="5369440"/>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cxnSp>
        <p:nvCxnSpPr>
          <p:cNvPr id="262" name="Straight Connector 261">
            <a:extLst>
              <a:ext uri="{FF2B5EF4-FFF2-40B4-BE49-F238E27FC236}">
                <a16:creationId xmlns:a16="http://schemas.microsoft.com/office/drawing/2014/main" id="{37322298-8842-D5F5-8A37-FB6B1778AF01}"/>
              </a:ext>
            </a:extLst>
          </p:cNvPr>
          <p:cNvCxnSpPr>
            <a:cxnSpLocks/>
            <a:endCxn id="261" idx="3"/>
          </p:cNvCxnSpPr>
          <p:nvPr/>
        </p:nvCxnSpPr>
        <p:spPr>
          <a:xfrm flipH="1" flipV="1">
            <a:off x="1761663" y="5409738"/>
            <a:ext cx="3379746" cy="811"/>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FE4A5AE1-6505-CD1A-EBA9-B88DCBD0E8C3}"/>
              </a:ext>
            </a:extLst>
          </p:cNvPr>
          <p:cNvCxnSpPr>
            <a:cxnSpLocks/>
            <a:stCxn id="200" idx="1"/>
            <a:endCxn id="344" idx="3"/>
          </p:cNvCxnSpPr>
          <p:nvPr/>
        </p:nvCxnSpPr>
        <p:spPr>
          <a:xfrm flipH="1">
            <a:off x="2396565" y="5533901"/>
            <a:ext cx="2744844" cy="912"/>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65" name="Diamond 264">
            <a:extLst>
              <a:ext uri="{FF2B5EF4-FFF2-40B4-BE49-F238E27FC236}">
                <a16:creationId xmlns:a16="http://schemas.microsoft.com/office/drawing/2014/main" id="{CEBB4DF6-293B-B963-7402-9A888B2A9C2B}"/>
              </a:ext>
            </a:extLst>
          </p:cNvPr>
          <p:cNvSpPr/>
          <p:nvPr/>
        </p:nvSpPr>
        <p:spPr>
          <a:xfrm>
            <a:off x="2668803" y="5612096"/>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cxnSp>
        <p:nvCxnSpPr>
          <p:cNvPr id="266" name="Straight Connector 265">
            <a:extLst>
              <a:ext uri="{FF2B5EF4-FFF2-40B4-BE49-F238E27FC236}">
                <a16:creationId xmlns:a16="http://schemas.microsoft.com/office/drawing/2014/main" id="{EA84D6A7-8A48-092A-4A35-7CB1A3A6E3C6}"/>
              </a:ext>
            </a:extLst>
          </p:cNvPr>
          <p:cNvCxnSpPr>
            <a:cxnSpLocks/>
            <a:stCxn id="202" idx="1"/>
            <a:endCxn id="265" idx="3"/>
          </p:cNvCxnSpPr>
          <p:nvPr/>
        </p:nvCxnSpPr>
        <p:spPr>
          <a:xfrm flipH="1" flipV="1">
            <a:off x="2749397" y="5652393"/>
            <a:ext cx="2392012" cy="1053"/>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70" name="Diamond 269">
            <a:extLst>
              <a:ext uri="{FF2B5EF4-FFF2-40B4-BE49-F238E27FC236}">
                <a16:creationId xmlns:a16="http://schemas.microsoft.com/office/drawing/2014/main" id="{CDC137A1-74CA-8140-E933-7075726F76D0}"/>
              </a:ext>
            </a:extLst>
          </p:cNvPr>
          <p:cNvSpPr/>
          <p:nvPr/>
        </p:nvSpPr>
        <p:spPr>
          <a:xfrm>
            <a:off x="2668803" y="5725404"/>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cxnSp>
        <p:nvCxnSpPr>
          <p:cNvPr id="271" name="Straight Connector 270">
            <a:extLst>
              <a:ext uri="{FF2B5EF4-FFF2-40B4-BE49-F238E27FC236}">
                <a16:creationId xmlns:a16="http://schemas.microsoft.com/office/drawing/2014/main" id="{995A6B2F-5F1A-F5A9-644A-6C3C732E8909}"/>
              </a:ext>
            </a:extLst>
          </p:cNvPr>
          <p:cNvCxnSpPr>
            <a:cxnSpLocks/>
            <a:endCxn id="270" idx="3"/>
          </p:cNvCxnSpPr>
          <p:nvPr/>
        </p:nvCxnSpPr>
        <p:spPr>
          <a:xfrm flipH="1" flipV="1">
            <a:off x="2749397" y="5765702"/>
            <a:ext cx="2392012" cy="1053"/>
          </a:xfrm>
          <a:prstGeom prst="line">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72" name="Diamond 271">
            <a:extLst>
              <a:ext uri="{FF2B5EF4-FFF2-40B4-BE49-F238E27FC236}">
                <a16:creationId xmlns:a16="http://schemas.microsoft.com/office/drawing/2014/main" id="{9C259981-D666-E7EF-FF13-1328728BC690}"/>
              </a:ext>
            </a:extLst>
          </p:cNvPr>
          <p:cNvSpPr/>
          <p:nvPr/>
        </p:nvSpPr>
        <p:spPr>
          <a:xfrm>
            <a:off x="5199014" y="5838063"/>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273" name="Rectangle: Rounded Corners 272">
            <a:extLst>
              <a:ext uri="{FF2B5EF4-FFF2-40B4-BE49-F238E27FC236}">
                <a16:creationId xmlns:a16="http://schemas.microsoft.com/office/drawing/2014/main" id="{A66B8683-725C-50F7-C037-21105B29CB19}"/>
              </a:ext>
            </a:extLst>
          </p:cNvPr>
          <p:cNvSpPr/>
          <p:nvPr/>
        </p:nvSpPr>
        <p:spPr>
          <a:xfrm>
            <a:off x="889874" y="5716179"/>
            <a:ext cx="1769558"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274" name="Rectangle: Rounded Corners 273">
            <a:extLst>
              <a:ext uri="{FF2B5EF4-FFF2-40B4-BE49-F238E27FC236}">
                <a16:creationId xmlns:a16="http://schemas.microsoft.com/office/drawing/2014/main" id="{B2DF6F50-AFA4-C56D-CEE7-104017A1AAD6}"/>
              </a:ext>
            </a:extLst>
          </p:cNvPr>
          <p:cNvSpPr/>
          <p:nvPr/>
        </p:nvSpPr>
        <p:spPr>
          <a:xfrm>
            <a:off x="889874" y="5602946"/>
            <a:ext cx="1769558"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275" name="Rectangle: Rounded Corners 274">
            <a:extLst>
              <a:ext uri="{FF2B5EF4-FFF2-40B4-BE49-F238E27FC236}">
                <a16:creationId xmlns:a16="http://schemas.microsoft.com/office/drawing/2014/main" id="{7486DE1E-8545-A12F-B5BD-FA2D738E5209}"/>
              </a:ext>
            </a:extLst>
          </p:cNvPr>
          <p:cNvSpPr/>
          <p:nvPr/>
        </p:nvSpPr>
        <p:spPr>
          <a:xfrm>
            <a:off x="889874" y="5483944"/>
            <a:ext cx="1416489"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40400" rIns="40400" rtlCol="0" anchor="ctr"/>
          <a:lstStyle/>
          <a:p>
            <a:pPr algn="ctr" defTabSz="1026140" rtl="0">
              <a:defRPr/>
            </a:pPr>
            <a:r>
              <a:rPr lang="en-GB" sz="673">
                <a:solidFill>
                  <a:srgbClr val="FFFFFF"/>
                </a:solidFill>
                <a:latin typeface="Segoe UI"/>
              </a:rPr>
              <a:t>Construction</a:t>
            </a:r>
          </a:p>
        </p:txBody>
      </p:sp>
      <p:sp>
        <p:nvSpPr>
          <p:cNvPr id="276" name="Rectangle: Rounded Corners 275">
            <a:extLst>
              <a:ext uri="{FF2B5EF4-FFF2-40B4-BE49-F238E27FC236}">
                <a16:creationId xmlns:a16="http://schemas.microsoft.com/office/drawing/2014/main" id="{7CB45C4E-F004-2EC1-FC1A-CE1BADA024AE}"/>
              </a:ext>
            </a:extLst>
          </p:cNvPr>
          <p:cNvSpPr/>
          <p:nvPr/>
        </p:nvSpPr>
        <p:spPr>
          <a:xfrm>
            <a:off x="493944" y="5485218"/>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7" name="Rectangle: Rounded Corners 276">
            <a:extLst>
              <a:ext uri="{FF2B5EF4-FFF2-40B4-BE49-F238E27FC236}">
                <a16:creationId xmlns:a16="http://schemas.microsoft.com/office/drawing/2014/main" id="{6D78BEE0-3C9D-D05F-5B63-EAFA7C6D1EBD}"/>
              </a:ext>
            </a:extLst>
          </p:cNvPr>
          <p:cNvSpPr/>
          <p:nvPr/>
        </p:nvSpPr>
        <p:spPr>
          <a:xfrm>
            <a:off x="491272" y="5602800"/>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8" name="Rectangle: Rounded Corners 277">
            <a:extLst>
              <a:ext uri="{FF2B5EF4-FFF2-40B4-BE49-F238E27FC236}">
                <a16:creationId xmlns:a16="http://schemas.microsoft.com/office/drawing/2014/main" id="{44A423F3-4041-D2F7-6E5B-021A595FBA98}"/>
              </a:ext>
            </a:extLst>
          </p:cNvPr>
          <p:cNvSpPr/>
          <p:nvPr/>
        </p:nvSpPr>
        <p:spPr>
          <a:xfrm>
            <a:off x="488600" y="5715072"/>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9" name="Rectangle: Rounded Corners 278">
            <a:extLst>
              <a:ext uri="{FF2B5EF4-FFF2-40B4-BE49-F238E27FC236}">
                <a16:creationId xmlns:a16="http://schemas.microsoft.com/office/drawing/2014/main" id="{8FE2C054-4FDC-204B-DA14-BB5AD1026025}"/>
              </a:ext>
            </a:extLst>
          </p:cNvPr>
          <p:cNvSpPr/>
          <p:nvPr/>
        </p:nvSpPr>
        <p:spPr>
          <a:xfrm>
            <a:off x="889875" y="5826973"/>
            <a:ext cx="4296184"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280" name="Rectangle: Rounded Corners 279">
            <a:extLst>
              <a:ext uri="{FF2B5EF4-FFF2-40B4-BE49-F238E27FC236}">
                <a16:creationId xmlns:a16="http://schemas.microsoft.com/office/drawing/2014/main" id="{E57933F0-A92D-E294-6418-9CCDD43800BE}"/>
              </a:ext>
            </a:extLst>
          </p:cNvPr>
          <p:cNvSpPr/>
          <p:nvPr/>
        </p:nvSpPr>
        <p:spPr>
          <a:xfrm>
            <a:off x="493944" y="5824635"/>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2" name="Rectangle: Rounded Corners 281">
            <a:extLst>
              <a:ext uri="{FF2B5EF4-FFF2-40B4-BE49-F238E27FC236}">
                <a16:creationId xmlns:a16="http://schemas.microsoft.com/office/drawing/2014/main" id="{3F2F8A0E-808B-0EC0-4882-1D6657BAC9FB}"/>
              </a:ext>
            </a:extLst>
          </p:cNvPr>
          <p:cNvSpPr/>
          <p:nvPr/>
        </p:nvSpPr>
        <p:spPr>
          <a:xfrm>
            <a:off x="5956571" y="1867043"/>
            <a:ext cx="689663"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83" name="Rectangle: Rounded Corners 282">
            <a:extLst>
              <a:ext uri="{FF2B5EF4-FFF2-40B4-BE49-F238E27FC236}">
                <a16:creationId xmlns:a16="http://schemas.microsoft.com/office/drawing/2014/main" id="{C325D789-93E7-F2EC-04BC-49A13F227709}"/>
              </a:ext>
            </a:extLst>
          </p:cNvPr>
          <p:cNvSpPr/>
          <p:nvPr/>
        </p:nvSpPr>
        <p:spPr>
          <a:xfrm>
            <a:off x="6975583" y="1867043"/>
            <a:ext cx="689663"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84" name="Rectangle: Rounded Corners 283">
            <a:extLst>
              <a:ext uri="{FF2B5EF4-FFF2-40B4-BE49-F238E27FC236}">
                <a16:creationId xmlns:a16="http://schemas.microsoft.com/office/drawing/2014/main" id="{A377FAE8-AB4D-452D-6F24-48188D7FC0CC}"/>
              </a:ext>
            </a:extLst>
          </p:cNvPr>
          <p:cNvSpPr/>
          <p:nvPr/>
        </p:nvSpPr>
        <p:spPr>
          <a:xfrm>
            <a:off x="7977100" y="1867043"/>
            <a:ext cx="689663"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85" name="Rectangle: Rounded Corners 284">
            <a:extLst>
              <a:ext uri="{FF2B5EF4-FFF2-40B4-BE49-F238E27FC236}">
                <a16:creationId xmlns:a16="http://schemas.microsoft.com/office/drawing/2014/main" id="{FE537683-0D49-148F-2F88-8E0E0669FFD7}"/>
              </a:ext>
            </a:extLst>
          </p:cNvPr>
          <p:cNvSpPr/>
          <p:nvPr/>
        </p:nvSpPr>
        <p:spPr>
          <a:xfrm>
            <a:off x="9117660" y="1867043"/>
            <a:ext cx="636960"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86" name="Rectangle: Rounded Corners 285">
            <a:extLst>
              <a:ext uri="{FF2B5EF4-FFF2-40B4-BE49-F238E27FC236}">
                <a16:creationId xmlns:a16="http://schemas.microsoft.com/office/drawing/2014/main" id="{9BE5257D-C3B1-9D35-F015-DC84CC111598}"/>
              </a:ext>
            </a:extLst>
          </p:cNvPr>
          <p:cNvSpPr/>
          <p:nvPr/>
        </p:nvSpPr>
        <p:spPr>
          <a:xfrm>
            <a:off x="10074134" y="1867043"/>
            <a:ext cx="605822"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87" name="Rectangle: Rounded Corners 286">
            <a:extLst>
              <a:ext uri="{FF2B5EF4-FFF2-40B4-BE49-F238E27FC236}">
                <a16:creationId xmlns:a16="http://schemas.microsoft.com/office/drawing/2014/main" id="{E6B9C6A4-CFAC-1BFA-8E06-899409B02E8E}"/>
              </a:ext>
            </a:extLst>
          </p:cNvPr>
          <p:cNvSpPr/>
          <p:nvPr/>
        </p:nvSpPr>
        <p:spPr>
          <a:xfrm>
            <a:off x="11154601" y="1867043"/>
            <a:ext cx="481321"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298" name="Rectangle: Rounded Corners 297">
            <a:extLst>
              <a:ext uri="{FF2B5EF4-FFF2-40B4-BE49-F238E27FC236}">
                <a16:creationId xmlns:a16="http://schemas.microsoft.com/office/drawing/2014/main" id="{43D54FC8-72DD-89D7-25F5-E775A907A563}"/>
              </a:ext>
            </a:extLst>
          </p:cNvPr>
          <p:cNvSpPr/>
          <p:nvPr/>
        </p:nvSpPr>
        <p:spPr>
          <a:xfrm>
            <a:off x="12115190" y="1867043"/>
            <a:ext cx="619517" cy="1494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err="1">
                <a:solidFill>
                  <a:srgbClr val="FFFFFF"/>
                </a:solidFill>
                <a:latin typeface="Segoe UI"/>
              </a:rPr>
              <a:t>BoT</a:t>
            </a:r>
            <a:endParaRPr lang="en-GB" sz="898" kern="1200">
              <a:solidFill>
                <a:srgbClr val="FFFFFF"/>
              </a:solidFill>
              <a:latin typeface="Segoe UI"/>
            </a:endParaRPr>
          </a:p>
        </p:txBody>
      </p:sp>
      <p:sp>
        <p:nvSpPr>
          <p:cNvPr id="300" name="Rectangle: Rounded Corners 299">
            <a:extLst>
              <a:ext uri="{FF2B5EF4-FFF2-40B4-BE49-F238E27FC236}">
                <a16:creationId xmlns:a16="http://schemas.microsoft.com/office/drawing/2014/main" id="{ACD4267B-A277-43A7-B92F-BB0DA186F56B}"/>
              </a:ext>
            </a:extLst>
          </p:cNvPr>
          <p:cNvSpPr/>
          <p:nvPr/>
        </p:nvSpPr>
        <p:spPr>
          <a:xfrm>
            <a:off x="882627" y="4293484"/>
            <a:ext cx="4160086" cy="1212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defTabSz="1026140" rtl="0">
              <a:defRPr/>
            </a:pPr>
            <a:r>
              <a:rPr lang="en-GB" sz="898" b="1" dirty="0">
                <a:solidFill>
                  <a:schemeClr val="accent5"/>
                </a:solidFill>
                <a:latin typeface="Segoe UI"/>
                <a:sym typeface="Wingdings" panose="05000000000000000000" pitchFamily="2" charset="2"/>
              </a:rPr>
              <a:t>&lt;</a:t>
            </a:r>
            <a:r>
              <a:rPr lang="en-GB" sz="898" b="1" kern="1200" dirty="0">
                <a:solidFill>
                  <a:schemeClr val="accent5"/>
                </a:solidFill>
                <a:latin typeface="Segoe UI"/>
                <a:sym typeface="Wingdings" panose="05000000000000000000" pitchFamily="2" charset="2"/>
              </a:rPr>
              <a:t>-------------------------- </a:t>
            </a:r>
            <a:r>
              <a:rPr lang="en-GB" sz="898" b="1" kern="1200" dirty="0">
                <a:solidFill>
                  <a:schemeClr val="accent5"/>
                </a:solidFill>
                <a:latin typeface="Segoe UI"/>
              </a:rPr>
              <a:t>Target integrated testing ---------------------------&gt;</a:t>
            </a:r>
            <a:endParaRPr lang="en-GB" sz="2020" b="1" kern="1200" dirty="0">
              <a:solidFill>
                <a:schemeClr val="accent5"/>
              </a:solidFill>
              <a:latin typeface="Segoe UI"/>
            </a:endParaRPr>
          </a:p>
        </p:txBody>
      </p:sp>
      <p:sp>
        <p:nvSpPr>
          <p:cNvPr id="301" name="Rectangle: Rounded Corners 300">
            <a:extLst>
              <a:ext uri="{FF2B5EF4-FFF2-40B4-BE49-F238E27FC236}">
                <a16:creationId xmlns:a16="http://schemas.microsoft.com/office/drawing/2014/main" id="{424622D1-711B-C21A-AB0A-C43AC7B7CC82}"/>
              </a:ext>
            </a:extLst>
          </p:cNvPr>
          <p:cNvSpPr/>
          <p:nvPr/>
        </p:nvSpPr>
        <p:spPr>
          <a:xfrm>
            <a:off x="882627" y="4032120"/>
            <a:ext cx="1324637"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kern="1200">
                <a:solidFill>
                  <a:srgbClr val="FFFFFF"/>
                </a:solidFill>
                <a:latin typeface="Segoe UI"/>
              </a:rPr>
              <a:t>HRU1 repair</a:t>
            </a:r>
          </a:p>
        </p:txBody>
      </p:sp>
      <p:sp>
        <p:nvSpPr>
          <p:cNvPr id="302" name="Rectangle: Rounded Corners 301">
            <a:extLst>
              <a:ext uri="{FF2B5EF4-FFF2-40B4-BE49-F238E27FC236}">
                <a16:creationId xmlns:a16="http://schemas.microsoft.com/office/drawing/2014/main" id="{93F86F9F-E2B5-92E3-A068-7B6E72A7D23C}"/>
              </a:ext>
            </a:extLst>
          </p:cNvPr>
          <p:cNvSpPr/>
          <p:nvPr/>
        </p:nvSpPr>
        <p:spPr>
          <a:xfrm>
            <a:off x="2222680" y="4032120"/>
            <a:ext cx="51307"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303" name="Rectangle: Rounded Corners 302">
            <a:extLst>
              <a:ext uri="{FF2B5EF4-FFF2-40B4-BE49-F238E27FC236}">
                <a16:creationId xmlns:a16="http://schemas.microsoft.com/office/drawing/2014/main" id="{4F3351E4-80E7-51D9-F6D3-CBD049E7C242}"/>
              </a:ext>
            </a:extLst>
          </p:cNvPr>
          <p:cNvSpPr/>
          <p:nvPr/>
        </p:nvSpPr>
        <p:spPr>
          <a:xfrm>
            <a:off x="2292345" y="4032120"/>
            <a:ext cx="51307"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304" name="Rectangle: Rounded Corners 303">
            <a:extLst>
              <a:ext uri="{FF2B5EF4-FFF2-40B4-BE49-F238E27FC236}">
                <a16:creationId xmlns:a16="http://schemas.microsoft.com/office/drawing/2014/main" id="{0FC42017-EEBB-226B-AF83-165815324E1C}"/>
              </a:ext>
            </a:extLst>
          </p:cNvPr>
          <p:cNvSpPr/>
          <p:nvPr/>
        </p:nvSpPr>
        <p:spPr>
          <a:xfrm>
            <a:off x="2364772" y="4032120"/>
            <a:ext cx="51307" cy="1496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305" name="Diamond 304">
            <a:extLst>
              <a:ext uri="{FF2B5EF4-FFF2-40B4-BE49-F238E27FC236}">
                <a16:creationId xmlns:a16="http://schemas.microsoft.com/office/drawing/2014/main" id="{AF720AD3-3B00-1039-2864-06E5AEEFDB92}"/>
              </a:ext>
            </a:extLst>
          </p:cNvPr>
          <p:cNvSpPr/>
          <p:nvPr/>
        </p:nvSpPr>
        <p:spPr>
          <a:xfrm>
            <a:off x="6489731" y="5947858"/>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06" name="Rectangle: Rounded Corners 305">
            <a:extLst>
              <a:ext uri="{FF2B5EF4-FFF2-40B4-BE49-F238E27FC236}">
                <a16:creationId xmlns:a16="http://schemas.microsoft.com/office/drawing/2014/main" id="{3592C8AB-C32A-931B-E0E2-3A0FDDF69C97}"/>
              </a:ext>
            </a:extLst>
          </p:cNvPr>
          <p:cNvSpPr/>
          <p:nvPr/>
        </p:nvSpPr>
        <p:spPr>
          <a:xfrm>
            <a:off x="889875" y="5936768"/>
            <a:ext cx="5586903"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07" name="Rectangle: Rounded Corners 306">
            <a:extLst>
              <a:ext uri="{FF2B5EF4-FFF2-40B4-BE49-F238E27FC236}">
                <a16:creationId xmlns:a16="http://schemas.microsoft.com/office/drawing/2014/main" id="{7463835A-776B-4525-BFDF-824799B82AF5}"/>
              </a:ext>
            </a:extLst>
          </p:cNvPr>
          <p:cNvSpPr/>
          <p:nvPr/>
        </p:nvSpPr>
        <p:spPr>
          <a:xfrm>
            <a:off x="494111" y="5934430"/>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4" name="Diamond 323">
            <a:extLst>
              <a:ext uri="{FF2B5EF4-FFF2-40B4-BE49-F238E27FC236}">
                <a16:creationId xmlns:a16="http://schemas.microsoft.com/office/drawing/2014/main" id="{791E917B-7217-F7C1-95B1-84540EDF00E8}"/>
              </a:ext>
            </a:extLst>
          </p:cNvPr>
          <p:cNvSpPr/>
          <p:nvPr/>
        </p:nvSpPr>
        <p:spPr>
          <a:xfrm>
            <a:off x="6381065" y="6050519"/>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25" name="Rectangle: Rounded Corners 324">
            <a:extLst>
              <a:ext uri="{FF2B5EF4-FFF2-40B4-BE49-F238E27FC236}">
                <a16:creationId xmlns:a16="http://schemas.microsoft.com/office/drawing/2014/main" id="{2143B7DF-74F9-D39A-8C8C-6041DF86578D}"/>
              </a:ext>
            </a:extLst>
          </p:cNvPr>
          <p:cNvSpPr/>
          <p:nvPr/>
        </p:nvSpPr>
        <p:spPr>
          <a:xfrm>
            <a:off x="889875" y="6039429"/>
            <a:ext cx="5478237"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26" name="Diamond 325">
            <a:extLst>
              <a:ext uri="{FF2B5EF4-FFF2-40B4-BE49-F238E27FC236}">
                <a16:creationId xmlns:a16="http://schemas.microsoft.com/office/drawing/2014/main" id="{8C60C308-1DBF-04C5-B44F-535D05564928}"/>
              </a:ext>
            </a:extLst>
          </p:cNvPr>
          <p:cNvSpPr/>
          <p:nvPr/>
        </p:nvSpPr>
        <p:spPr>
          <a:xfrm>
            <a:off x="6427072" y="6160255"/>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27" name="Rectangle: Rounded Corners 326">
            <a:extLst>
              <a:ext uri="{FF2B5EF4-FFF2-40B4-BE49-F238E27FC236}">
                <a16:creationId xmlns:a16="http://schemas.microsoft.com/office/drawing/2014/main" id="{99EF9CE6-A391-BA50-64EF-7175717F4C6E}"/>
              </a:ext>
            </a:extLst>
          </p:cNvPr>
          <p:cNvSpPr/>
          <p:nvPr/>
        </p:nvSpPr>
        <p:spPr>
          <a:xfrm>
            <a:off x="889875" y="6149165"/>
            <a:ext cx="5524243"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28" name="Diamond 327">
            <a:extLst>
              <a:ext uri="{FF2B5EF4-FFF2-40B4-BE49-F238E27FC236}">
                <a16:creationId xmlns:a16="http://schemas.microsoft.com/office/drawing/2014/main" id="{CE700268-1C80-BD85-EBA6-C913CAFF1655}"/>
              </a:ext>
            </a:extLst>
          </p:cNvPr>
          <p:cNvSpPr/>
          <p:nvPr/>
        </p:nvSpPr>
        <p:spPr>
          <a:xfrm>
            <a:off x="7250543" y="6263927"/>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29" name="Rectangle: Rounded Corners 328">
            <a:extLst>
              <a:ext uri="{FF2B5EF4-FFF2-40B4-BE49-F238E27FC236}">
                <a16:creationId xmlns:a16="http://schemas.microsoft.com/office/drawing/2014/main" id="{ED35CD85-BB3E-7C95-EA1E-52C006286DC4}"/>
              </a:ext>
            </a:extLst>
          </p:cNvPr>
          <p:cNvSpPr/>
          <p:nvPr/>
        </p:nvSpPr>
        <p:spPr>
          <a:xfrm>
            <a:off x="889875" y="6252837"/>
            <a:ext cx="6347714"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30" name="Diamond 329">
            <a:extLst>
              <a:ext uri="{FF2B5EF4-FFF2-40B4-BE49-F238E27FC236}">
                <a16:creationId xmlns:a16="http://schemas.microsoft.com/office/drawing/2014/main" id="{EFFC6C43-7B65-5673-ACB8-DEAE5FAAE56F}"/>
              </a:ext>
            </a:extLst>
          </p:cNvPr>
          <p:cNvSpPr/>
          <p:nvPr/>
        </p:nvSpPr>
        <p:spPr>
          <a:xfrm>
            <a:off x="7250543" y="6370795"/>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31" name="Rectangle: Rounded Corners 330">
            <a:extLst>
              <a:ext uri="{FF2B5EF4-FFF2-40B4-BE49-F238E27FC236}">
                <a16:creationId xmlns:a16="http://schemas.microsoft.com/office/drawing/2014/main" id="{A060A244-89FA-53A1-496B-45474903631A}"/>
              </a:ext>
            </a:extLst>
          </p:cNvPr>
          <p:cNvSpPr/>
          <p:nvPr/>
        </p:nvSpPr>
        <p:spPr>
          <a:xfrm>
            <a:off x="889875" y="6359705"/>
            <a:ext cx="6347714"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32" name="Diamond 331">
            <a:extLst>
              <a:ext uri="{FF2B5EF4-FFF2-40B4-BE49-F238E27FC236}">
                <a16:creationId xmlns:a16="http://schemas.microsoft.com/office/drawing/2014/main" id="{E52F39E4-42A2-CDAB-61A1-F65DB28C5749}"/>
              </a:ext>
            </a:extLst>
          </p:cNvPr>
          <p:cNvSpPr/>
          <p:nvPr/>
        </p:nvSpPr>
        <p:spPr>
          <a:xfrm>
            <a:off x="7870975" y="6482483"/>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33" name="Rectangle: Rounded Corners 332">
            <a:extLst>
              <a:ext uri="{FF2B5EF4-FFF2-40B4-BE49-F238E27FC236}">
                <a16:creationId xmlns:a16="http://schemas.microsoft.com/office/drawing/2014/main" id="{BDFF27BD-B2D7-817F-EB4C-E89BFAFFF16D}"/>
              </a:ext>
            </a:extLst>
          </p:cNvPr>
          <p:cNvSpPr/>
          <p:nvPr/>
        </p:nvSpPr>
        <p:spPr>
          <a:xfrm>
            <a:off x="889875" y="6471393"/>
            <a:ext cx="6968147"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34" name="Diamond 333">
            <a:extLst>
              <a:ext uri="{FF2B5EF4-FFF2-40B4-BE49-F238E27FC236}">
                <a16:creationId xmlns:a16="http://schemas.microsoft.com/office/drawing/2014/main" id="{AE3B2EB4-90AE-9773-CF9C-FB1BEA34D20F}"/>
              </a:ext>
            </a:extLst>
          </p:cNvPr>
          <p:cNvSpPr/>
          <p:nvPr/>
        </p:nvSpPr>
        <p:spPr>
          <a:xfrm>
            <a:off x="9036068" y="6590917"/>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35" name="Rectangle: Rounded Corners 334">
            <a:extLst>
              <a:ext uri="{FF2B5EF4-FFF2-40B4-BE49-F238E27FC236}">
                <a16:creationId xmlns:a16="http://schemas.microsoft.com/office/drawing/2014/main" id="{699CC5B3-A48A-9E86-E453-7983975D2D9F}"/>
              </a:ext>
            </a:extLst>
          </p:cNvPr>
          <p:cNvSpPr/>
          <p:nvPr/>
        </p:nvSpPr>
        <p:spPr>
          <a:xfrm>
            <a:off x="891739" y="6579827"/>
            <a:ext cx="8131376" cy="101000"/>
          </a:xfrm>
          <a:prstGeom prst="round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673">
                <a:solidFill>
                  <a:srgbClr val="FFFFFF"/>
                </a:solidFill>
                <a:latin typeface="Segoe UI"/>
              </a:rPr>
              <a:t>Construction</a:t>
            </a:r>
          </a:p>
        </p:txBody>
      </p:sp>
      <p:sp>
        <p:nvSpPr>
          <p:cNvPr id="336" name="Rectangle: Rounded Corners 335">
            <a:extLst>
              <a:ext uri="{FF2B5EF4-FFF2-40B4-BE49-F238E27FC236}">
                <a16:creationId xmlns:a16="http://schemas.microsoft.com/office/drawing/2014/main" id="{B0FD2B5B-B490-BC3C-654B-2D1E206BE77D}"/>
              </a:ext>
            </a:extLst>
          </p:cNvPr>
          <p:cNvSpPr/>
          <p:nvPr/>
        </p:nvSpPr>
        <p:spPr>
          <a:xfrm>
            <a:off x="493944" y="6042821"/>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 name="Rectangle: Rounded Corners 336">
            <a:extLst>
              <a:ext uri="{FF2B5EF4-FFF2-40B4-BE49-F238E27FC236}">
                <a16:creationId xmlns:a16="http://schemas.microsoft.com/office/drawing/2014/main" id="{EB8482FC-D840-6F7B-72C0-2AA93D0867CE}"/>
              </a:ext>
            </a:extLst>
          </p:cNvPr>
          <p:cNvSpPr/>
          <p:nvPr/>
        </p:nvSpPr>
        <p:spPr>
          <a:xfrm>
            <a:off x="491272" y="6155059"/>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8" name="Rectangle: Rounded Corners 337">
            <a:extLst>
              <a:ext uri="{FF2B5EF4-FFF2-40B4-BE49-F238E27FC236}">
                <a16:creationId xmlns:a16="http://schemas.microsoft.com/office/drawing/2014/main" id="{E55D6C61-8944-DDCD-C532-411E49B053C8}"/>
              </a:ext>
            </a:extLst>
          </p:cNvPr>
          <p:cNvSpPr/>
          <p:nvPr/>
        </p:nvSpPr>
        <p:spPr>
          <a:xfrm>
            <a:off x="488600" y="6259315"/>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9" name="Rectangle: Rounded Corners 338">
            <a:extLst>
              <a:ext uri="{FF2B5EF4-FFF2-40B4-BE49-F238E27FC236}">
                <a16:creationId xmlns:a16="http://schemas.microsoft.com/office/drawing/2014/main" id="{545091F6-4197-4F34-E7A8-E965BA745EEA}"/>
              </a:ext>
            </a:extLst>
          </p:cNvPr>
          <p:cNvSpPr/>
          <p:nvPr/>
        </p:nvSpPr>
        <p:spPr>
          <a:xfrm>
            <a:off x="493944" y="6363534"/>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0" name="Rectangle: Rounded Corners 339">
            <a:extLst>
              <a:ext uri="{FF2B5EF4-FFF2-40B4-BE49-F238E27FC236}">
                <a16:creationId xmlns:a16="http://schemas.microsoft.com/office/drawing/2014/main" id="{DCDC38F9-5559-5734-B5A0-BB2F719C00FB}"/>
              </a:ext>
            </a:extLst>
          </p:cNvPr>
          <p:cNvSpPr/>
          <p:nvPr/>
        </p:nvSpPr>
        <p:spPr>
          <a:xfrm>
            <a:off x="494111" y="6473329"/>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1" name="Rectangle: Rounded Corners 340">
            <a:extLst>
              <a:ext uri="{FF2B5EF4-FFF2-40B4-BE49-F238E27FC236}">
                <a16:creationId xmlns:a16="http://schemas.microsoft.com/office/drawing/2014/main" id="{003A49AF-87E7-9F9B-18CF-6C8059D00124}"/>
              </a:ext>
            </a:extLst>
          </p:cNvPr>
          <p:cNvSpPr/>
          <p:nvPr/>
        </p:nvSpPr>
        <p:spPr>
          <a:xfrm>
            <a:off x="491438" y="6585565"/>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4" name="Diamond 343">
            <a:extLst>
              <a:ext uri="{FF2B5EF4-FFF2-40B4-BE49-F238E27FC236}">
                <a16:creationId xmlns:a16="http://schemas.microsoft.com/office/drawing/2014/main" id="{485AF2C8-4ED4-1264-5EF7-137F07390BC4}"/>
              </a:ext>
            </a:extLst>
          </p:cNvPr>
          <p:cNvSpPr/>
          <p:nvPr/>
        </p:nvSpPr>
        <p:spPr>
          <a:xfrm>
            <a:off x="2315970" y="5494515"/>
            <a:ext cx="80595" cy="80595"/>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347" name="TextBox 346">
            <a:extLst>
              <a:ext uri="{FF2B5EF4-FFF2-40B4-BE49-F238E27FC236}">
                <a16:creationId xmlns:a16="http://schemas.microsoft.com/office/drawing/2014/main" id="{2DA7B85D-A69C-FD84-3982-3736EB08F0AD}"/>
              </a:ext>
            </a:extLst>
          </p:cNvPr>
          <p:cNvSpPr txBox="1"/>
          <p:nvPr/>
        </p:nvSpPr>
        <p:spPr>
          <a:xfrm>
            <a:off x="1672528" y="6753300"/>
            <a:ext cx="1348550" cy="195887"/>
          </a:xfrm>
          <a:prstGeom prst="rect">
            <a:avLst/>
          </a:prstGeom>
          <a:noFill/>
        </p:spPr>
        <p:txBody>
          <a:bodyPr wrap="square" lIns="40400" rIns="40400" rtlCol="0">
            <a:spAutoFit/>
          </a:bodyPr>
          <a:lstStyle/>
          <a:p>
            <a:pPr algn="l" defTabSz="1026140" rtl="0">
              <a:defRPr/>
            </a:pPr>
            <a:r>
              <a:rPr lang="en-GB" sz="673" kern="1200">
                <a:latin typeface="Segoe UI"/>
                <a:ea typeface="+mn-ea"/>
                <a:cs typeface="+mn-cs"/>
              </a:rPr>
              <a:t>3+TBL construction complete</a:t>
            </a:r>
          </a:p>
        </p:txBody>
      </p:sp>
      <p:sp>
        <p:nvSpPr>
          <p:cNvPr id="348" name="Rectangle: Rounded Corners 347">
            <a:extLst>
              <a:ext uri="{FF2B5EF4-FFF2-40B4-BE49-F238E27FC236}">
                <a16:creationId xmlns:a16="http://schemas.microsoft.com/office/drawing/2014/main" id="{34185530-CDC6-AA25-5500-038C82A9CBC8}"/>
              </a:ext>
            </a:extLst>
          </p:cNvPr>
          <p:cNvSpPr/>
          <p:nvPr/>
        </p:nvSpPr>
        <p:spPr>
          <a:xfrm>
            <a:off x="882627" y="2119650"/>
            <a:ext cx="4160086" cy="1212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defTabSz="1026140" rtl="0">
              <a:defRPr/>
            </a:pPr>
            <a:r>
              <a:rPr lang="en-GB" sz="898" b="1">
                <a:solidFill>
                  <a:schemeClr val="accent1"/>
                </a:solidFill>
                <a:latin typeface="Segoe UI"/>
                <a:sym typeface="Wingdings" panose="05000000000000000000" pitchFamily="2" charset="2"/>
              </a:rPr>
              <a:t>&lt;</a:t>
            </a:r>
            <a:r>
              <a:rPr lang="en-GB" sz="898" b="1" kern="1200">
                <a:solidFill>
                  <a:schemeClr val="accent1"/>
                </a:solidFill>
                <a:latin typeface="Segoe UI"/>
                <a:sym typeface="Wingdings" panose="05000000000000000000" pitchFamily="2" charset="2"/>
              </a:rPr>
              <a:t>-------------------------- </a:t>
            </a:r>
            <a:r>
              <a:rPr lang="en-GB" sz="898" b="1" kern="1200">
                <a:solidFill>
                  <a:schemeClr val="accent1"/>
                </a:solidFill>
                <a:latin typeface="Segoe UI"/>
              </a:rPr>
              <a:t>ACC integrated testing ---------------------------&gt;</a:t>
            </a:r>
            <a:endParaRPr lang="en-GB" sz="2020" b="1" kern="1200">
              <a:solidFill>
                <a:schemeClr val="accent1"/>
              </a:solidFill>
              <a:latin typeface="Segoe UI"/>
            </a:endParaRPr>
          </a:p>
        </p:txBody>
      </p:sp>
      <p:sp>
        <p:nvSpPr>
          <p:cNvPr id="351" name="Diamond 350">
            <a:extLst>
              <a:ext uri="{FF2B5EF4-FFF2-40B4-BE49-F238E27FC236}">
                <a16:creationId xmlns:a16="http://schemas.microsoft.com/office/drawing/2014/main" id="{3D35CB63-ABF1-1208-F4D7-8F4EB942C3AF}"/>
              </a:ext>
            </a:extLst>
          </p:cNvPr>
          <p:cNvSpPr/>
          <p:nvPr/>
        </p:nvSpPr>
        <p:spPr>
          <a:xfrm>
            <a:off x="3142112" y="3530134"/>
            <a:ext cx="149648" cy="149648"/>
          </a:xfrm>
          <a:prstGeom prst="diamond">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0000"/>
              </a:solidFill>
              <a:latin typeface="Segoe UI"/>
            </a:endParaRPr>
          </a:p>
        </p:txBody>
      </p:sp>
      <p:sp>
        <p:nvSpPr>
          <p:cNvPr id="352" name="TextBox 351">
            <a:extLst>
              <a:ext uri="{FF2B5EF4-FFF2-40B4-BE49-F238E27FC236}">
                <a16:creationId xmlns:a16="http://schemas.microsoft.com/office/drawing/2014/main" id="{A4ADA9D0-AE17-CE35-D3C4-A2AEDD49E646}"/>
              </a:ext>
            </a:extLst>
          </p:cNvPr>
          <p:cNvSpPr txBox="1"/>
          <p:nvPr/>
        </p:nvSpPr>
        <p:spPr>
          <a:xfrm>
            <a:off x="2248968" y="3280090"/>
            <a:ext cx="1955335" cy="265009"/>
          </a:xfrm>
          <a:prstGeom prst="rect">
            <a:avLst/>
          </a:prstGeom>
          <a:noFill/>
        </p:spPr>
        <p:txBody>
          <a:bodyPr wrap="square" rtlCol="0">
            <a:spAutoFit/>
          </a:bodyPr>
          <a:lstStyle/>
          <a:p>
            <a:pPr algn="ctr" defTabSz="1026140" rtl="0">
              <a:defRPr/>
            </a:pPr>
            <a:r>
              <a:rPr lang="en-GB" sz="1122">
                <a:solidFill>
                  <a:srgbClr val="FF0000"/>
                </a:solidFill>
                <a:latin typeface="Segoe UI"/>
              </a:rPr>
              <a:t>Protons </a:t>
            </a:r>
            <a:r>
              <a:rPr lang="en-GB" sz="1122" kern="1200">
                <a:solidFill>
                  <a:srgbClr val="FF0000"/>
                </a:solidFill>
                <a:latin typeface="Segoe UI"/>
                <a:ea typeface="+mn-ea"/>
                <a:cs typeface="+mn-cs"/>
              </a:rPr>
              <a:t>on Target (option)</a:t>
            </a:r>
          </a:p>
        </p:txBody>
      </p:sp>
      <p:sp>
        <p:nvSpPr>
          <p:cNvPr id="353" name="Rectangle: Rounded Corners 352">
            <a:extLst>
              <a:ext uri="{FF2B5EF4-FFF2-40B4-BE49-F238E27FC236}">
                <a16:creationId xmlns:a16="http://schemas.microsoft.com/office/drawing/2014/main" id="{3A90FD44-1004-13B0-C1B1-7DBBB8911A69}"/>
              </a:ext>
            </a:extLst>
          </p:cNvPr>
          <p:cNvSpPr/>
          <p:nvPr/>
        </p:nvSpPr>
        <p:spPr>
          <a:xfrm>
            <a:off x="486654" y="3773132"/>
            <a:ext cx="380019" cy="14948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4" name="Rectangle: Rounded Corners 353">
            <a:extLst>
              <a:ext uri="{FF2B5EF4-FFF2-40B4-BE49-F238E27FC236}">
                <a16:creationId xmlns:a16="http://schemas.microsoft.com/office/drawing/2014/main" id="{D8AE248D-155A-7B94-9174-CB2F579D0A89}"/>
              </a:ext>
            </a:extLst>
          </p:cNvPr>
          <p:cNvSpPr/>
          <p:nvPr/>
        </p:nvSpPr>
        <p:spPr>
          <a:xfrm>
            <a:off x="492554" y="4034465"/>
            <a:ext cx="380019" cy="14948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5" name="Rectangle: Rounded Corners 354">
            <a:extLst>
              <a:ext uri="{FF2B5EF4-FFF2-40B4-BE49-F238E27FC236}">
                <a16:creationId xmlns:a16="http://schemas.microsoft.com/office/drawing/2014/main" id="{D48C0FDE-3307-27B0-FF9A-FD922D77A648}"/>
              </a:ext>
            </a:extLst>
          </p:cNvPr>
          <p:cNvSpPr/>
          <p:nvPr/>
        </p:nvSpPr>
        <p:spPr>
          <a:xfrm>
            <a:off x="882626" y="4522211"/>
            <a:ext cx="8059034" cy="10100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r>
              <a:rPr lang="en-GB" sz="898">
                <a:solidFill>
                  <a:srgbClr val="FFFFFF"/>
                </a:solidFill>
                <a:latin typeface="Segoe UI"/>
              </a:rPr>
              <a:t>Remote handling / Active cells</a:t>
            </a:r>
            <a:endParaRPr lang="en-GB" sz="898" kern="1200">
              <a:solidFill>
                <a:srgbClr val="FFFFFF"/>
              </a:solidFill>
              <a:latin typeface="Segoe UI"/>
            </a:endParaRPr>
          </a:p>
        </p:txBody>
      </p:sp>
      <p:sp>
        <p:nvSpPr>
          <p:cNvPr id="356" name="Rectangle: Rounded Corners 355">
            <a:extLst>
              <a:ext uri="{FF2B5EF4-FFF2-40B4-BE49-F238E27FC236}">
                <a16:creationId xmlns:a16="http://schemas.microsoft.com/office/drawing/2014/main" id="{9FB3D4E8-E1EB-EF83-A5B7-6ECE6D9920B9}"/>
              </a:ext>
            </a:extLst>
          </p:cNvPr>
          <p:cNvSpPr/>
          <p:nvPr/>
        </p:nvSpPr>
        <p:spPr>
          <a:xfrm>
            <a:off x="493944" y="4523193"/>
            <a:ext cx="384586" cy="101000"/>
          </a:xfrm>
          <a:prstGeom prst="roundRect">
            <a:avLst/>
          </a:prstGeom>
          <a:pattFill prst="wdUpDiag">
            <a:fgClr>
              <a:schemeClr val="accent5"/>
            </a:fgClr>
            <a:bgClr>
              <a:schemeClr val="bg1"/>
            </a:bgClr>
          </a:patt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7" name="Rectangle: Rounded Corners 356">
            <a:extLst>
              <a:ext uri="{FF2B5EF4-FFF2-40B4-BE49-F238E27FC236}">
                <a16:creationId xmlns:a16="http://schemas.microsoft.com/office/drawing/2014/main" id="{4DB88334-3BC6-7656-951F-F0A44397C70E}"/>
              </a:ext>
            </a:extLst>
          </p:cNvPr>
          <p:cNvSpPr/>
          <p:nvPr/>
        </p:nvSpPr>
        <p:spPr>
          <a:xfrm>
            <a:off x="8968384" y="4522211"/>
            <a:ext cx="51307" cy="10100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358" name="Rectangle: Rounded Corners 357">
            <a:extLst>
              <a:ext uri="{FF2B5EF4-FFF2-40B4-BE49-F238E27FC236}">
                <a16:creationId xmlns:a16="http://schemas.microsoft.com/office/drawing/2014/main" id="{83D0B6A9-2768-A6FB-7C63-1B75FE11D492}"/>
              </a:ext>
            </a:extLst>
          </p:cNvPr>
          <p:cNvSpPr/>
          <p:nvPr/>
        </p:nvSpPr>
        <p:spPr>
          <a:xfrm>
            <a:off x="9038661" y="4522211"/>
            <a:ext cx="51307" cy="10100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359" name="Rectangle: Rounded Corners 358">
            <a:extLst>
              <a:ext uri="{FF2B5EF4-FFF2-40B4-BE49-F238E27FC236}">
                <a16:creationId xmlns:a16="http://schemas.microsoft.com/office/drawing/2014/main" id="{6500F3F4-3BA9-126B-7DEA-B35A09735438}"/>
              </a:ext>
            </a:extLst>
          </p:cNvPr>
          <p:cNvSpPr/>
          <p:nvPr/>
        </p:nvSpPr>
        <p:spPr>
          <a:xfrm>
            <a:off x="9106819" y="4522211"/>
            <a:ext cx="51307" cy="10100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898" kern="1200">
              <a:solidFill>
                <a:srgbClr val="FFFFFF"/>
              </a:solidFill>
              <a:latin typeface="Segoe UI"/>
            </a:endParaRPr>
          </a:p>
        </p:txBody>
      </p:sp>
      <p:sp>
        <p:nvSpPr>
          <p:cNvPr id="2" name="Rectangle: Rounded Corners 1">
            <a:extLst>
              <a:ext uri="{FF2B5EF4-FFF2-40B4-BE49-F238E27FC236}">
                <a16:creationId xmlns:a16="http://schemas.microsoft.com/office/drawing/2014/main" id="{8ADF3EF2-B65C-8BE4-7B4B-476561E338ED}"/>
              </a:ext>
            </a:extLst>
          </p:cNvPr>
          <p:cNvSpPr/>
          <p:nvPr/>
        </p:nvSpPr>
        <p:spPr>
          <a:xfrm>
            <a:off x="7403955" y="2463567"/>
            <a:ext cx="5517174" cy="1563953"/>
          </a:xfrm>
          <a:prstGeom prst="roundRect">
            <a:avLst>
              <a:gd name="adj" fmla="val 3289"/>
            </a:avLst>
          </a:prstGeom>
          <a:solidFill>
            <a:srgbClr val="FFFFFF"/>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92401" indent="-192401">
              <a:buFont typeface="Arial" panose="020B0604020202020204" pitchFamily="34" charset="0"/>
              <a:buChar char="•"/>
            </a:pPr>
            <a:r>
              <a:rPr lang="en-GB" sz="1600">
                <a:solidFill>
                  <a:schemeClr val="tx1">
                    <a:lumMod val="65000"/>
                    <a:lumOff val="35000"/>
                  </a:schemeClr>
                </a:solidFill>
              </a:rPr>
              <a:t>Focus is now on EOP</a:t>
            </a:r>
          </a:p>
          <a:p>
            <a:pPr marL="192401" indent="-192401">
              <a:buFont typeface="Arial" panose="020B0604020202020204" pitchFamily="34" charset="0"/>
              <a:buChar char="•"/>
            </a:pPr>
            <a:r>
              <a:rPr lang="en-GB" sz="1600">
                <a:solidFill>
                  <a:schemeClr val="tx1">
                    <a:lumMod val="65000"/>
                    <a:lumOff val="35000"/>
                  </a:schemeClr>
                </a:solidFill>
              </a:rPr>
              <a:t>Delivering an operational neutron source with headroom</a:t>
            </a:r>
          </a:p>
          <a:p>
            <a:pPr marL="192401" indent="-192401">
              <a:buFont typeface="Arial" panose="020B0604020202020204" pitchFamily="34" charset="0"/>
              <a:buChar char="•"/>
            </a:pPr>
            <a:r>
              <a:rPr lang="en-GB" sz="1600">
                <a:solidFill>
                  <a:schemeClr val="tx1">
                    <a:lumMod val="65000"/>
                    <a:lumOff val="35000"/>
                  </a:schemeClr>
                </a:solidFill>
              </a:rPr>
              <a:t>6-7 instruments hot commissioned and ready for users</a:t>
            </a:r>
          </a:p>
          <a:p>
            <a:pPr marL="192401" indent="-192401">
              <a:buFont typeface="Arial" panose="020B0604020202020204" pitchFamily="34" charset="0"/>
              <a:buChar char="•"/>
            </a:pPr>
            <a:r>
              <a:rPr lang="en-GB" sz="1600">
                <a:solidFill>
                  <a:schemeClr val="tx1">
                    <a:lumMod val="65000"/>
                    <a:lumOff val="35000"/>
                  </a:schemeClr>
                </a:solidFill>
              </a:rPr>
              <a:t>Remainder in early 2028</a:t>
            </a:r>
          </a:p>
          <a:p>
            <a:pPr marL="192401" indent="-192401">
              <a:buFont typeface="Arial" panose="020B0604020202020204" pitchFamily="34" charset="0"/>
              <a:buChar char="•"/>
            </a:pPr>
            <a:r>
              <a:rPr lang="en-GB" sz="1600" b="1">
                <a:solidFill>
                  <a:schemeClr val="tx1">
                    <a:lumMod val="65000"/>
                    <a:lumOff val="35000"/>
                  </a:schemeClr>
                </a:solidFill>
              </a:rPr>
              <a:t>Credible user programme in 2028</a:t>
            </a:r>
          </a:p>
        </p:txBody>
      </p:sp>
      <p:sp>
        <p:nvSpPr>
          <p:cNvPr id="6" name="Rectangle: Rounded Corners 5">
            <a:extLst>
              <a:ext uri="{FF2B5EF4-FFF2-40B4-BE49-F238E27FC236}">
                <a16:creationId xmlns:a16="http://schemas.microsoft.com/office/drawing/2014/main" id="{D288BC07-5A32-09C8-9AD8-F4B7E684F8D6}"/>
              </a:ext>
            </a:extLst>
          </p:cNvPr>
          <p:cNvSpPr/>
          <p:nvPr/>
        </p:nvSpPr>
        <p:spPr>
          <a:xfrm>
            <a:off x="884514" y="2422957"/>
            <a:ext cx="731692" cy="149648"/>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7" name="TextBox 6">
            <a:extLst>
              <a:ext uri="{FF2B5EF4-FFF2-40B4-BE49-F238E27FC236}">
                <a16:creationId xmlns:a16="http://schemas.microsoft.com/office/drawing/2014/main" id="{8B06E835-3BA1-0291-6228-2FF41E2C89C7}"/>
              </a:ext>
            </a:extLst>
          </p:cNvPr>
          <p:cNvSpPr txBox="1"/>
          <p:nvPr/>
        </p:nvSpPr>
        <p:spPr>
          <a:xfrm>
            <a:off x="887823" y="2433196"/>
            <a:ext cx="751611" cy="138179"/>
          </a:xfrm>
          <a:prstGeom prst="rect">
            <a:avLst/>
          </a:prstGeom>
          <a:noFill/>
        </p:spPr>
        <p:txBody>
          <a:bodyPr wrap="square" lIns="40400" tIns="0" rIns="40400" bIns="0" rtlCol="0">
            <a:spAutoFit/>
          </a:bodyPr>
          <a:lstStyle/>
          <a:p>
            <a:pPr algn="ctr" defTabSz="1026140" rtl="0">
              <a:defRPr/>
            </a:pPr>
            <a:r>
              <a:rPr lang="en-GB" sz="898">
                <a:solidFill>
                  <a:srgbClr val="FFFFFF"/>
                </a:solidFill>
                <a:latin typeface="Segoe UI"/>
              </a:rPr>
              <a:t>SSM review</a:t>
            </a:r>
            <a:endParaRPr lang="en-GB" sz="898" kern="1200">
              <a:solidFill>
                <a:srgbClr val="FFFFFF"/>
              </a:solidFill>
              <a:latin typeface="Segoe UI"/>
              <a:ea typeface="+mn-ea"/>
              <a:cs typeface="+mn-cs"/>
            </a:endParaRPr>
          </a:p>
        </p:txBody>
      </p:sp>
      <p:sp>
        <p:nvSpPr>
          <p:cNvPr id="11" name="Rectangle: Rounded Corners 10">
            <a:extLst>
              <a:ext uri="{FF2B5EF4-FFF2-40B4-BE49-F238E27FC236}">
                <a16:creationId xmlns:a16="http://schemas.microsoft.com/office/drawing/2014/main" id="{D41D0B19-DFCF-1322-8C41-18C0B985F89F}"/>
              </a:ext>
            </a:extLst>
          </p:cNvPr>
          <p:cNvSpPr/>
          <p:nvPr/>
        </p:nvSpPr>
        <p:spPr>
          <a:xfrm>
            <a:off x="487440" y="2419905"/>
            <a:ext cx="389128" cy="149648"/>
          </a:xfrm>
          <a:prstGeom prst="roundRect">
            <a:avLst/>
          </a:prstGeom>
          <a:pattFill prst="wdUpDiag">
            <a:fgClr>
              <a:schemeClr val="accent3">
                <a:lumMod val="7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Diamond 11">
            <a:extLst>
              <a:ext uri="{FF2B5EF4-FFF2-40B4-BE49-F238E27FC236}">
                <a16:creationId xmlns:a16="http://schemas.microsoft.com/office/drawing/2014/main" id="{5E1ECED5-34EE-8FC5-652B-C8DBF41E851A}"/>
              </a:ext>
            </a:extLst>
          </p:cNvPr>
          <p:cNvSpPr/>
          <p:nvPr/>
        </p:nvSpPr>
        <p:spPr>
          <a:xfrm>
            <a:off x="1557215" y="2426854"/>
            <a:ext cx="149648" cy="149648"/>
          </a:xfrm>
          <a:prstGeom prst="diamond">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26140" rtl="0">
              <a:defRPr/>
            </a:pPr>
            <a:endParaRPr lang="en-GB" sz="2020" kern="1200">
              <a:solidFill>
                <a:srgbClr val="FFFFFF"/>
              </a:solidFill>
              <a:latin typeface="Segoe UI"/>
            </a:endParaRPr>
          </a:p>
        </p:txBody>
      </p:sp>
      <p:sp>
        <p:nvSpPr>
          <p:cNvPr id="13" name="TextBox 12">
            <a:extLst>
              <a:ext uri="{FF2B5EF4-FFF2-40B4-BE49-F238E27FC236}">
                <a16:creationId xmlns:a16="http://schemas.microsoft.com/office/drawing/2014/main" id="{EEDCAE76-6B1A-2423-72EA-3473164D8F3F}"/>
              </a:ext>
            </a:extLst>
          </p:cNvPr>
          <p:cNvSpPr txBox="1"/>
          <p:nvPr/>
        </p:nvSpPr>
        <p:spPr>
          <a:xfrm>
            <a:off x="1644552" y="2374170"/>
            <a:ext cx="917098" cy="230512"/>
          </a:xfrm>
          <a:prstGeom prst="rect">
            <a:avLst/>
          </a:prstGeom>
          <a:noFill/>
        </p:spPr>
        <p:txBody>
          <a:bodyPr wrap="square" rtlCol="0">
            <a:spAutoFit/>
          </a:bodyPr>
          <a:lstStyle/>
          <a:p>
            <a:pPr algn="l" defTabSz="1026140" rtl="0">
              <a:defRPr/>
            </a:pPr>
            <a:r>
              <a:rPr lang="en-GB" sz="898" kern="1200">
                <a:solidFill>
                  <a:srgbClr val="666666"/>
                </a:solidFill>
                <a:latin typeface="Segoe UI"/>
                <a:ea typeface="+mn-ea"/>
                <a:cs typeface="+mn-cs"/>
              </a:rPr>
              <a:t>INP license</a:t>
            </a:r>
            <a:endParaRPr lang="en-GB" sz="898" kern="1200">
              <a:solidFill>
                <a:srgbClr val="00B050"/>
              </a:solidFill>
              <a:latin typeface="Segoe UI"/>
              <a:ea typeface="+mn-ea"/>
              <a:cs typeface="+mn-cs"/>
            </a:endParaRPr>
          </a:p>
        </p:txBody>
      </p:sp>
      <p:sp>
        <p:nvSpPr>
          <p:cNvPr id="16" name="TextBox 15">
            <a:extLst>
              <a:ext uri="{FF2B5EF4-FFF2-40B4-BE49-F238E27FC236}">
                <a16:creationId xmlns:a16="http://schemas.microsoft.com/office/drawing/2014/main" id="{873DD6A9-E36B-D89B-35D7-FCD3097CC986}"/>
              </a:ext>
            </a:extLst>
          </p:cNvPr>
          <p:cNvSpPr txBox="1"/>
          <p:nvPr/>
        </p:nvSpPr>
        <p:spPr>
          <a:xfrm>
            <a:off x="2235672" y="2317853"/>
            <a:ext cx="359827" cy="403187"/>
          </a:xfrm>
          <a:prstGeom prst="rect">
            <a:avLst/>
          </a:prstGeom>
          <a:noFill/>
        </p:spPr>
        <p:txBody>
          <a:bodyPr wrap="square">
            <a:spAutoFit/>
          </a:bodyPr>
          <a:lstStyle/>
          <a:p>
            <a:r>
              <a:rPr lang="en-GB" sz="2020" kern="1200">
                <a:solidFill>
                  <a:srgbClr val="00B050"/>
                </a:solidFill>
                <a:latin typeface="Segoe UI"/>
                <a:ea typeface="+mn-ea"/>
                <a:cs typeface="+mn-cs"/>
                <a:sym typeface="Wingdings" panose="05000000000000000000" pitchFamily="2" charset="2"/>
              </a:rPr>
              <a:t></a:t>
            </a:r>
            <a:endParaRPr lang="en-GB"/>
          </a:p>
        </p:txBody>
      </p:sp>
    </p:spTree>
    <p:extLst>
      <p:ext uri="{BB962C8B-B14F-4D97-AF65-F5344CB8AC3E}">
        <p14:creationId xmlns:p14="http://schemas.microsoft.com/office/powerpoint/2010/main" val="678742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3E9DD-3431-E469-F256-8A5511D64F9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5671597-71E4-2925-075E-20339359D7B5}"/>
              </a:ext>
            </a:extLst>
          </p:cNvPr>
          <p:cNvSpPr/>
          <p:nvPr/>
        </p:nvSpPr>
        <p:spPr>
          <a:xfrm>
            <a:off x="264" y="338029"/>
            <a:ext cx="531188" cy="73581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 name="Picture 1">
            <a:extLst>
              <a:ext uri="{FF2B5EF4-FFF2-40B4-BE49-F238E27FC236}">
                <a16:creationId xmlns:a16="http://schemas.microsoft.com/office/drawing/2014/main" id="{C7D9B6C7-053A-934D-A89A-0937706AE20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65" y="8551"/>
            <a:ext cx="13682133" cy="7687650"/>
          </a:xfrm>
          <a:prstGeom prst="rect">
            <a:avLst/>
          </a:prstGeom>
        </p:spPr>
      </p:pic>
      <p:sp>
        <p:nvSpPr>
          <p:cNvPr id="8" name="Rectangle 7">
            <a:extLst>
              <a:ext uri="{FF2B5EF4-FFF2-40B4-BE49-F238E27FC236}">
                <a16:creationId xmlns:a16="http://schemas.microsoft.com/office/drawing/2014/main" id="{E4FEDF11-08D3-7B8C-4EFB-5542DBF5A6D7}"/>
              </a:ext>
            </a:extLst>
          </p:cNvPr>
          <p:cNvSpPr/>
          <p:nvPr/>
        </p:nvSpPr>
        <p:spPr>
          <a:xfrm>
            <a:off x="529" y="-8552"/>
            <a:ext cx="13682134" cy="7713304"/>
          </a:xfrm>
          <a:prstGeom prst="rect">
            <a:avLst/>
          </a:prstGeom>
          <a:gradFill flip="none" rotWithShape="1">
            <a:gsLst>
              <a:gs pos="54000">
                <a:schemeClr val="accent1">
                  <a:lumMod val="81000"/>
                  <a:alpha val="75000"/>
                </a:schemeClr>
              </a:gs>
              <a:gs pos="0">
                <a:schemeClr val="accent1">
                  <a:alpha val="81000"/>
                </a:schemeClr>
              </a:gs>
              <a:gs pos="97000">
                <a:schemeClr val="accent1">
                  <a:lumMod val="98000"/>
                  <a:alpha val="91000"/>
                </a:schemeClr>
              </a:gs>
            </a:gsLst>
            <a:path path="rect">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5" name="Straight Connector 14">
            <a:extLst>
              <a:ext uri="{FF2B5EF4-FFF2-40B4-BE49-F238E27FC236}">
                <a16:creationId xmlns:a16="http://schemas.microsoft.com/office/drawing/2014/main" id="{EDEF6BB9-4764-54FE-A1EE-7383699E9FE1}"/>
              </a:ext>
            </a:extLst>
          </p:cNvPr>
          <p:cNvCxnSpPr>
            <a:cxnSpLocks/>
          </p:cNvCxnSpPr>
          <p:nvPr/>
        </p:nvCxnSpPr>
        <p:spPr>
          <a:xfrm>
            <a:off x="2104539" y="4393750"/>
            <a:ext cx="709899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Rubrik 1">
            <a:extLst>
              <a:ext uri="{FF2B5EF4-FFF2-40B4-BE49-F238E27FC236}">
                <a16:creationId xmlns:a16="http://schemas.microsoft.com/office/drawing/2014/main" id="{0A90B282-6CBE-FD07-E501-64E27D745739}"/>
              </a:ext>
            </a:extLst>
          </p:cNvPr>
          <p:cNvSpPr txBox="1">
            <a:spLocks/>
          </p:cNvSpPr>
          <p:nvPr/>
        </p:nvSpPr>
        <p:spPr>
          <a:xfrm>
            <a:off x="4707732" y="4122450"/>
            <a:ext cx="4114799" cy="534043"/>
          </a:xfrm>
          <a:prstGeom prst="rect">
            <a:avLst/>
          </a:prstGeom>
          <a:ln>
            <a:noFill/>
          </a:ln>
        </p:spPr>
        <p:txBody>
          <a:bodyPr vert="horz" lIns="101000" tIns="51308" rIns="102616" bIns="20200" rtlCol="0" anchor="t" anchorCtr="0">
            <a:noAutofit/>
          </a:bodyPr>
          <a:lstStyle>
            <a:lvl1pPr algn="l" defTabSz="914400" rtl="0" eaLnBrk="1" latinLnBrk="0" hangingPunct="1">
              <a:lnSpc>
                <a:spcPct val="90000"/>
              </a:lnSpc>
              <a:spcBef>
                <a:spcPct val="0"/>
              </a:spcBef>
              <a:buNone/>
              <a:defRPr sz="4200" kern="1200">
                <a:solidFill>
                  <a:schemeClr val="bg1"/>
                </a:solidFill>
                <a:latin typeface="+mj-lt"/>
                <a:ea typeface="+mj-ea"/>
                <a:cs typeface="+mj-cs"/>
              </a:defRPr>
            </a:lvl1pPr>
          </a:lstStyle>
          <a:p>
            <a:pPr algn="ctr"/>
            <a:endParaRPr lang="en-GB" sz="3142" dirty="0">
              <a:latin typeface="Segoe UI Light" panose="020B0502040204020203" pitchFamily="34" charset="0"/>
              <a:cs typeface="Segoe UI Light" panose="020B0502040204020203" pitchFamily="34" charset="0"/>
            </a:endParaRPr>
          </a:p>
        </p:txBody>
      </p:sp>
      <p:cxnSp>
        <p:nvCxnSpPr>
          <p:cNvPr id="17" name="Straight Connector 16">
            <a:extLst>
              <a:ext uri="{FF2B5EF4-FFF2-40B4-BE49-F238E27FC236}">
                <a16:creationId xmlns:a16="http://schemas.microsoft.com/office/drawing/2014/main" id="{63207A0B-E4B3-2D9E-3C53-9D349FFF9E04}"/>
              </a:ext>
            </a:extLst>
          </p:cNvPr>
          <p:cNvCxnSpPr>
            <a:cxnSpLocks/>
          </p:cNvCxnSpPr>
          <p:nvPr/>
        </p:nvCxnSpPr>
        <p:spPr>
          <a:xfrm>
            <a:off x="8974931" y="4393750"/>
            <a:ext cx="2281381"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8" name="Title 1">
            <a:extLst>
              <a:ext uri="{FF2B5EF4-FFF2-40B4-BE49-F238E27FC236}">
                <a16:creationId xmlns:a16="http://schemas.microsoft.com/office/drawing/2014/main" id="{55A7C1ED-A25C-3C41-62C2-5393C34B3BB5}"/>
              </a:ext>
            </a:extLst>
          </p:cNvPr>
          <p:cNvSpPr txBox="1">
            <a:spLocks/>
          </p:cNvSpPr>
          <p:nvPr/>
        </p:nvSpPr>
        <p:spPr>
          <a:xfrm>
            <a:off x="1098554" y="3159911"/>
            <a:ext cx="11199090" cy="737680"/>
          </a:xfrm>
          <a:prstGeom prst="rect">
            <a:avLst/>
          </a:prstGeom>
        </p:spPr>
        <p:txBody>
          <a:bodyPr vert="horz" lIns="101000" tIns="51308" rIns="102616" bIns="51308" rtlCol="0" anchor="b" anchorCtr="0">
            <a:noAutofit/>
          </a:bodyPr>
          <a:lstStyle>
            <a:lvl1pPr algn="l" defTabSz="914400" rtl="0" eaLnBrk="1" latinLnBrk="0" hangingPunct="1">
              <a:lnSpc>
                <a:spcPct val="100000"/>
              </a:lnSpc>
              <a:spcBef>
                <a:spcPct val="0"/>
              </a:spcBef>
              <a:buNone/>
              <a:defRPr sz="4200" kern="1200">
                <a:solidFill>
                  <a:schemeClr val="bg1"/>
                </a:solidFill>
                <a:latin typeface="Titillium Web Light" panose="00000400000000000000" pitchFamily="2" charset="0"/>
                <a:ea typeface="+mj-ea"/>
                <a:cs typeface="Segoe UI Semibold" panose="020B0702040204020203" pitchFamily="34" charset="0"/>
              </a:defRPr>
            </a:lvl1pPr>
          </a:lstStyle>
          <a:p>
            <a:pPr algn="ctr"/>
            <a:r>
              <a:rPr lang="en-GB" sz="5400" dirty="0">
                <a:latin typeface="Segoe UI Light" panose="020B0502040204020203" pitchFamily="34" charset="0"/>
                <a:cs typeface="Segoe UI Light" panose="020B0502040204020203" pitchFamily="34" charset="0"/>
              </a:rPr>
              <a:t>Attaining Visibility</a:t>
            </a:r>
          </a:p>
        </p:txBody>
      </p:sp>
      <p:pic>
        <p:nvPicPr>
          <p:cNvPr id="9" name="Picture 8">
            <a:extLst>
              <a:ext uri="{FF2B5EF4-FFF2-40B4-BE49-F238E27FC236}">
                <a16:creationId xmlns:a16="http://schemas.microsoft.com/office/drawing/2014/main" id="{47221727-08BF-F262-484A-C3E866DBB01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87643" y="494055"/>
            <a:ext cx="889931" cy="860785"/>
          </a:xfrm>
          <a:prstGeom prst="rect">
            <a:avLst/>
          </a:prstGeom>
        </p:spPr>
      </p:pic>
    </p:spTree>
    <p:extLst>
      <p:ext uri="{BB962C8B-B14F-4D97-AF65-F5344CB8AC3E}">
        <p14:creationId xmlns:p14="http://schemas.microsoft.com/office/powerpoint/2010/main" val="1766193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940CA-B5FE-CDB4-D6DD-645A5C167076}"/>
            </a:ext>
          </a:extLst>
        </p:cNvPr>
        <p:cNvGrpSpPr/>
        <p:nvPr/>
      </p:nvGrpSpPr>
      <p:grpSpPr>
        <a:xfrm>
          <a:off x="0" y="0"/>
          <a:ext cx="0" cy="0"/>
          <a:chOff x="0" y="0"/>
          <a:chExt cx="0" cy="0"/>
        </a:xfrm>
      </p:grpSpPr>
      <p:pic>
        <p:nvPicPr>
          <p:cNvPr id="5" name="Picture 4" descr="A person giving a presentation in a lecture hall&#10;&#10;AI-generated content may be incorrect.">
            <a:extLst>
              <a:ext uri="{FF2B5EF4-FFF2-40B4-BE49-F238E27FC236}">
                <a16:creationId xmlns:a16="http://schemas.microsoft.com/office/drawing/2014/main" id="{0926606B-19C9-1B2C-8AAB-1A2474057B1C}"/>
              </a:ext>
            </a:extLst>
          </p:cNvPr>
          <p:cNvPicPr>
            <a:picLocks noChangeAspect="1"/>
          </p:cNvPicPr>
          <p:nvPr/>
        </p:nvPicPr>
        <p:blipFill>
          <a:blip r:embed="rId3" cstate="print">
            <a:extLst>
              <a:ext uri="{28A0092B-C50C-407E-A947-70E740481C1C}">
                <a14:useLocalDpi xmlns:a14="http://schemas.microsoft.com/office/drawing/2010/main" val="0"/>
              </a:ext>
            </a:extLst>
          </a:blip>
          <a:srcRect t="18775" r="1" b="1"/>
          <a:stretch>
            <a:fillRect/>
          </a:stretch>
        </p:blipFill>
        <p:spPr>
          <a:xfrm>
            <a:off x="20" y="10"/>
            <a:ext cx="13682643" cy="7696190"/>
          </a:xfrm>
          <a:prstGeom prst="rect">
            <a:avLst/>
          </a:prstGeom>
          <a:noFill/>
        </p:spPr>
      </p:pic>
      <p:sp>
        <p:nvSpPr>
          <p:cNvPr id="24" name="Text Placeholder 2">
            <a:extLst>
              <a:ext uri="{FF2B5EF4-FFF2-40B4-BE49-F238E27FC236}">
                <a16:creationId xmlns:a16="http://schemas.microsoft.com/office/drawing/2014/main" id="{B9627E6F-8813-7D07-ECCC-39EFA5E2D78C}"/>
              </a:ext>
            </a:extLst>
          </p:cNvPr>
          <p:cNvSpPr>
            <a:spLocks noGrp="1"/>
          </p:cNvSpPr>
          <p:nvPr>
            <p:ph type="body" sz="quarter" idx="11"/>
          </p:nvPr>
        </p:nvSpPr>
        <p:spPr>
          <a:xfrm>
            <a:off x="12260316" y="468464"/>
            <a:ext cx="929236" cy="896880"/>
          </a:xfrm>
        </p:spPr>
        <p:txBody>
          <a:bodyPr/>
          <a:lstStyle/>
          <a:p>
            <a:endParaRPr lang="en-US"/>
          </a:p>
        </p:txBody>
      </p:sp>
      <p:sp>
        <p:nvSpPr>
          <p:cNvPr id="2" name="Title 1">
            <a:extLst>
              <a:ext uri="{FF2B5EF4-FFF2-40B4-BE49-F238E27FC236}">
                <a16:creationId xmlns:a16="http://schemas.microsoft.com/office/drawing/2014/main" id="{8837207C-FCA2-9FD4-4CA4-BD7F7F6D1A72}"/>
              </a:ext>
            </a:extLst>
          </p:cNvPr>
          <p:cNvSpPr>
            <a:spLocks noGrp="1"/>
          </p:cNvSpPr>
          <p:nvPr>
            <p:ph type="title"/>
          </p:nvPr>
        </p:nvSpPr>
        <p:spPr>
          <a:xfrm>
            <a:off x="999887" y="297808"/>
            <a:ext cx="10888702" cy="737680"/>
          </a:xfrm>
        </p:spPr>
        <p:txBody>
          <a:bodyPr anchor="t">
            <a:normAutofit/>
          </a:bodyPr>
          <a:lstStyle/>
          <a:p>
            <a:r>
              <a:rPr lang="en-GB" dirty="0"/>
              <a:t>Making ESS a Scientific Powerhouse</a:t>
            </a:r>
          </a:p>
        </p:txBody>
      </p:sp>
      <p:sp>
        <p:nvSpPr>
          <p:cNvPr id="4" name="TextBox 3">
            <a:extLst>
              <a:ext uri="{FF2B5EF4-FFF2-40B4-BE49-F238E27FC236}">
                <a16:creationId xmlns:a16="http://schemas.microsoft.com/office/drawing/2014/main" id="{E6B1C355-3856-6F6C-C176-8814321CEC4C}"/>
              </a:ext>
            </a:extLst>
          </p:cNvPr>
          <p:cNvSpPr txBox="1"/>
          <p:nvPr/>
        </p:nvSpPr>
        <p:spPr>
          <a:xfrm>
            <a:off x="13811" y="5110867"/>
            <a:ext cx="7010400" cy="2585323"/>
          </a:xfrm>
          <a:prstGeom prst="rect">
            <a:avLst/>
          </a:prstGeom>
          <a:solidFill>
            <a:schemeClr val="accent2">
              <a:lumMod val="75000"/>
            </a:schemeClr>
          </a:solidFill>
        </p:spPr>
        <p:txBody>
          <a:bodyPr wrap="square">
            <a:spAutoFit/>
          </a:bodyPr>
          <a:lstStyle/>
          <a:p>
            <a:r>
              <a:rPr lang="en-GB" sz="1800" b="1" dirty="0">
                <a:solidFill>
                  <a:schemeClr val="bg1"/>
                </a:solidFill>
                <a:latin typeface="Segoe UI Semibold" panose="020B0502040204020203" pitchFamily="34" charset="0"/>
                <a:cs typeface="Segoe UI Semibold" panose="020B0502040204020203" pitchFamily="34" charset="0"/>
              </a:rPr>
              <a:t>International Conference on Neutron Scattering (ICNS-2025)</a:t>
            </a:r>
            <a:endParaRPr lang="en-SE" sz="1800" b="1" dirty="0">
              <a:solidFill>
                <a:schemeClr val="bg1"/>
              </a:solidFill>
              <a:latin typeface="Segoe UI Semibold" panose="020B0502040204020203" pitchFamily="34" charset="0"/>
              <a:cs typeface="Segoe UI Semibold" panose="020B0502040204020203" pitchFamily="34" charset="0"/>
            </a:endParaRPr>
          </a:p>
          <a:p>
            <a:r>
              <a:rPr lang="en-GB" sz="1800" dirty="0">
                <a:solidFill>
                  <a:schemeClr val="bg1"/>
                </a:solidFill>
                <a:latin typeface="Segoe UI Light" panose="020B0502040204020203" pitchFamily="34" charset="0"/>
                <a:cs typeface="Segoe UI Light" panose="020B0502040204020203" pitchFamily="34" charset="0"/>
              </a:rPr>
              <a:t> </a:t>
            </a:r>
            <a:endParaRPr lang="en-SE" sz="1800" dirty="0">
              <a:solidFill>
                <a:schemeClr val="bg1"/>
              </a:solidFill>
              <a:latin typeface="Segoe UI Light" panose="020B0502040204020203" pitchFamily="34" charset="0"/>
              <a:cs typeface="Segoe UI Light" panose="020B0502040204020203" pitchFamily="34" charset="0"/>
            </a:endParaRPr>
          </a:p>
          <a:p>
            <a:r>
              <a:rPr lang="en-GB" sz="1800" dirty="0">
                <a:solidFill>
                  <a:schemeClr val="bg1"/>
                </a:solidFill>
                <a:latin typeface="Segoe UI Light" panose="020B0502040204020203" pitchFamily="34" charset="0"/>
                <a:cs typeface="Segoe UI Light" panose="020B0502040204020203" pitchFamily="34" charset="0"/>
              </a:rPr>
              <a:t>800 delegates</a:t>
            </a:r>
            <a:br>
              <a:rPr lang="en-GB" sz="1800" dirty="0">
                <a:solidFill>
                  <a:schemeClr val="bg1"/>
                </a:solidFill>
                <a:latin typeface="Segoe UI Light" panose="020B0502040204020203" pitchFamily="34" charset="0"/>
                <a:cs typeface="Segoe UI Light" panose="020B0502040204020203" pitchFamily="34" charset="0"/>
              </a:rPr>
            </a:br>
            <a:r>
              <a:rPr lang="en-GB" sz="1800" dirty="0">
                <a:solidFill>
                  <a:schemeClr val="bg1"/>
                </a:solidFill>
                <a:latin typeface="Segoe UI Light" panose="020B0502040204020203" pitchFamily="34" charset="0"/>
                <a:cs typeface="Segoe UI Light" panose="020B0502040204020203" pitchFamily="34" charset="0"/>
              </a:rPr>
              <a:t>500+ participants visited ESS with a focus on instruments </a:t>
            </a:r>
            <a:br>
              <a:rPr lang="en-GB" sz="1800" dirty="0">
                <a:solidFill>
                  <a:schemeClr val="bg1"/>
                </a:solidFill>
                <a:latin typeface="Segoe UI Light" panose="020B0502040204020203" pitchFamily="34" charset="0"/>
                <a:cs typeface="Segoe UI Light" panose="020B0502040204020203" pitchFamily="34" charset="0"/>
              </a:rPr>
            </a:br>
            <a:r>
              <a:rPr lang="en-GB" sz="1800" dirty="0">
                <a:solidFill>
                  <a:schemeClr val="bg1"/>
                </a:solidFill>
                <a:latin typeface="Segoe UI Light" panose="020B0502040204020203" pitchFamily="34" charset="0"/>
                <a:cs typeface="Segoe UI Light" panose="020B0502040204020203" pitchFamily="34" charset="0"/>
              </a:rPr>
              <a:t>80% rated the visit 5 out of 5</a:t>
            </a:r>
            <a:endParaRPr lang="en-SE" sz="1800" dirty="0">
              <a:solidFill>
                <a:schemeClr val="bg1"/>
              </a:solidFill>
              <a:latin typeface="Segoe UI Light" panose="020B0502040204020203" pitchFamily="34" charset="0"/>
              <a:cs typeface="Segoe UI Light" panose="020B0502040204020203" pitchFamily="34" charset="0"/>
            </a:endParaRPr>
          </a:p>
          <a:p>
            <a:r>
              <a:rPr lang="en-GB" sz="1800" dirty="0">
                <a:solidFill>
                  <a:schemeClr val="bg1"/>
                </a:solidFill>
                <a:latin typeface="Segoe UI Light" panose="020B0502040204020203" pitchFamily="34" charset="0"/>
                <a:cs typeface="Segoe UI Light" panose="020B0502040204020203" pitchFamily="34" charset="0"/>
              </a:rPr>
              <a:t> </a:t>
            </a:r>
            <a:endParaRPr lang="en-SE" sz="1800" dirty="0">
              <a:solidFill>
                <a:schemeClr val="bg1"/>
              </a:solidFill>
              <a:latin typeface="Segoe UI Light" panose="020B0502040204020203" pitchFamily="34" charset="0"/>
              <a:cs typeface="Segoe UI Light" panose="020B0502040204020203" pitchFamily="34" charset="0"/>
            </a:endParaRPr>
          </a:p>
          <a:p>
            <a:r>
              <a:rPr lang="en-GB" sz="1800" dirty="0">
                <a:solidFill>
                  <a:schemeClr val="bg1"/>
                </a:solidFill>
                <a:latin typeface="Segoe UI Light" panose="020B0502040204020203" pitchFamily="34" charset="0"/>
                <a:cs typeface="Segoe UI Light" panose="020B0502040204020203" pitchFamily="34" charset="0"/>
              </a:rPr>
              <a:t>73 ESS staff contributed through talks, posters, and informal sessions</a:t>
            </a:r>
            <a:br>
              <a:rPr lang="en-GB" sz="1800" dirty="0">
                <a:solidFill>
                  <a:schemeClr val="bg1"/>
                </a:solidFill>
                <a:latin typeface="Segoe UI Light" panose="020B0502040204020203" pitchFamily="34" charset="0"/>
                <a:cs typeface="Segoe UI Light" panose="020B0502040204020203" pitchFamily="34" charset="0"/>
              </a:rPr>
            </a:br>
            <a:r>
              <a:rPr lang="en-GB" sz="1800" dirty="0">
                <a:solidFill>
                  <a:schemeClr val="bg1"/>
                </a:solidFill>
                <a:latin typeface="Segoe UI Light" panose="020B0502040204020203" pitchFamily="34" charset="0"/>
                <a:cs typeface="Segoe UI Light" panose="020B0502040204020203" pitchFamily="34" charset="0"/>
              </a:rPr>
              <a:t>5 mini-symposia - 3 satellite workshops</a:t>
            </a:r>
            <a:endParaRPr lang="en-SE" sz="1800" dirty="0">
              <a:solidFill>
                <a:schemeClr val="bg1"/>
              </a:solidFill>
              <a:latin typeface="Segoe UI Light" panose="020B0502040204020203" pitchFamily="34" charset="0"/>
              <a:cs typeface="Segoe UI Light" panose="020B0502040204020203" pitchFamily="34" charset="0"/>
            </a:endParaRPr>
          </a:p>
          <a:p>
            <a:r>
              <a:rPr lang="en-GB" sz="1800" dirty="0">
                <a:solidFill>
                  <a:schemeClr val="bg1"/>
                </a:solidFill>
                <a:latin typeface="Segoe UI Light" panose="020B0502040204020203" pitchFamily="34" charset="0"/>
                <a:cs typeface="Segoe UI Light" panose="020B0502040204020203" pitchFamily="34" charset="0"/>
              </a:rPr>
              <a:t> </a:t>
            </a:r>
            <a:endParaRPr lang="en-SE" sz="1800" dirty="0">
              <a:solidFill>
                <a:schemeClr val="bg1"/>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373995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8BDE5-330A-129C-78B2-838CA204D8CD}"/>
            </a:ext>
          </a:extLst>
        </p:cNvPr>
        <p:cNvGrpSpPr/>
        <p:nvPr/>
      </p:nvGrpSpPr>
      <p:grpSpPr>
        <a:xfrm>
          <a:off x="0" y="0"/>
          <a:ext cx="0" cy="0"/>
          <a:chOff x="0" y="0"/>
          <a:chExt cx="0" cy="0"/>
        </a:xfrm>
      </p:grpSpPr>
      <p:pic>
        <p:nvPicPr>
          <p:cNvPr id="4" name="Picture 3" descr="A person and person in safety vests&#10;&#10;AI-generated content may be incorrect.">
            <a:extLst>
              <a:ext uri="{FF2B5EF4-FFF2-40B4-BE49-F238E27FC236}">
                <a16:creationId xmlns:a16="http://schemas.microsoft.com/office/drawing/2014/main" id="{95948B94-6AC4-16AE-6E02-632B4424364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88298" y="4434580"/>
            <a:ext cx="3086331" cy="2915227"/>
          </a:xfrm>
          <a:prstGeom prst="rect">
            <a:avLst/>
          </a:prstGeom>
        </p:spPr>
      </p:pic>
      <p:pic>
        <p:nvPicPr>
          <p:cNvPr id="6" name="Picture 5" descr="A group of people wearing safety vests and helmets&#10;&#10;AI-generated content may be incorrect.">
            <a:extLst>
              <a:ext uri="{FF2B5EF4-FFF2-40B4-BE49-F238E27FC236}">
                <a16:creationId xmlns:a16="http://schemas.microsoft.com/office/drawing/2014/main" id="{600144A7-69DD-229E-97A6-0853F8BFD4A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607130" y="1228679"/>
            <a:ext cx="3867499" cy="2900624"/>
          </a:xfrm>
          <a:prstGeom prst="rect">
            <a:avLst/>
          </a:prstGeom>
        </p:spPr>
      </p:pic>
      <p:sp>
        <p:nvSpPr>
          <p:cNvPr id="8" name="TextBox 7">
            <a:extLst>
              <a:ext uri="{FF2B5EF4-FFF2-40B4-BE49-F238E27FC236}">
                <a16:creationId xmlns:a16="http://schemas.microsoft.com/office/drawing/2014/main" id="{98E839C4-BE07-101D-75D4-53BB43E31E62}"/>
              </a:ext>
            </a:extLst>
          </p:cNvPr>
          <p:cNvSpPr txBox="1"/>
          <p:nvPr/>
        </p:nvSpPr>
        <p:spPr>
          <a:xfrm>
            <a:off x="9791276" y="3923893"/>
            <a:ext cx="3276542" cy="307777"/>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Spanish Secretary General for Research</a:t>
            </a:r>
          </a:p>
        </p:txBody>
      </p:sp>
      <p:pic>
        <p:nvPicPr>
          <p:cNvPr id="10" name="Picture 9" descr="A group of people in safety vests and helmets&#10;&#10;AI-generated content may be incorrect.">
            <a:extLst>
              <a:ext uri="{FF2B5EF4-FFF2-40B4-BE49-F238E27FC236}">
                <a16:creationId xmlns:a16="http://schemas.microsoft.com/office/drawing/2014/main" id="{24A5A118-178F-2D76-AC5A-D25F7B6080C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312327" y="1221895"/>
            <a:ext cx="4114038" cy="2838223"/>
          </a:xfrm>
          <a:prstGeom prst="rect">
            <a:avLst/>
          </a:prstGeom>
        </p:spPr>
      </p:pic>
      <p:sp>
        <p:nvSpPr>
          <p:cNvPr id="11" name="TextBox 10">
            <a:extLst>
              <a:ext uri="{FF2B5EF4-FFF2-40B4-BE49-F238E27FC236}">
                <a16:creationId xmlns:a16="http://schemas.microsoft.com/office/drawing/2014/main" id="{E277831E-E4DD-196C-97E8-C6F7EB580B30}"/>
              </a:ext>
            </a:extLst>
          </p:cNvPr>
          <p:cNvSpPr txBox="1"/>
          <p:nvPr/>
        </p:nvSpPr>
        <p:spPr>
          <a:xfrm>
            <a:off x="5421433" y="3859330"/>
            <a:ext cx="1748268" cy="307777"/>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Hungarian Minister</a:t>
            </a:r>
          </a:p>
        </p:txBody>
      </p:sp>
      <p:pic>
        <p:nvPicPr>
          <p:cNvPr id="13" name="Picture 12" descr="A group of people in reflective vests standing in front of a building&#10;&#10;AI-generated content may be incorrect.">
            <a:extLst>
              <a:ext uri="{FF2B5EF4-FFF2-40B4-BE49-F238E27FC236}">
                <a16:creationId xmlns:a16="http://schemas.microsoft.com/office/drawing/2014/main" id="{4E9CB3D1-C4BE-D18F-EF0C-D802F963229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187631" y="4235470"/>
            <a:ext cx="2715760" cy="3110079"/>
          </a:xfrm>
          <a:prstGeom prst="rect">
            <a:avLst/>
          </a:prstGeom>
        </p:spPr>
      </p:pic>
      <p:sp>
        <p:nvSpPr>
          <p:cNvPr id="14" name="TextBox 13">
            <a:extLst>
              <a:ext uri="{FF2B5EF4-FFF2-40B4-BE49-F238E27FC236}">
                <a16:creationId xmlns:a16="http://schemas.microsoft.com/office/drawing/2014/main" id="{D1AED46F-D067-7FFC-5216-502E2F8975E7}"/>
              </a:ext>
            </a:extLst>
          </p:cNvPr>
          <p:cNvSpPr txBox="1"/>
          <p:nvPr/>
        </p:nvSpPr>
        <p:spPr>
          <a:xfrm>
            <a:off x="5187631" y="7166856"/>
            <a:ext cx="1891644" cy="307777"/>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Danish Ministry Visit</a:t>
            </a:r>
          </a:p>
        </p:txBody>
      </p:sp>
      <p:pic>
        <p:nvPicPr>
          <p:cNvPr id="16" name="Picture 15" descr="A group of people wearing safety vests and helmets&#10;&#10;AI-generated content may be incorrect.">
            <a:extLst>
              <a:ext uri="{FF2B5EF4-FFF2-40B4-BE49-F238E27FC236}">
                <a16:creationId xmlns:a16="http://schemas.microsoft.com/office/drawing/2014/main" id="{707F618D-6C31-8BA8-EF53-580BA70E180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02604" y="1221895"/>
            <a:ext cx="4307760" cy="2871840"/>
          </a:xfrm>
          <a:prstGeom prst="rect">
            <a:avLst/>
          </a:prstGeom>
        </p:spPr>
      </p:pic>
      <p:sp>
        <p:nvSpPr>
          <p:cNvPr id="18" name="TextBox 17">
            <a:extLst>
              <a:ext uri="{FF2B5EF4-FFF2-40B4-BE49-F238E27FC236}">
                <a16:creationId xmlns:a16="http://schemas.microsoft.com/office/drawing/2014/main" id="{51044C8C-D747-0DCD-F6CD-B979F8F9804C}"/>
              </a:ext>
            </a:extLst>
          </p:cNvPr>
          <p:cNvSpPr txBox="1"/>
          <p:nvPr/>
        </p:nvSpPr>
        <p:spPr>
          <a:xfrm>
            <a:off x="856259" y="3754420"/>
            <a:ext cx="2702931" cy="307777"/>
          </a:xfrm>
          <a:prstGeom prst="rect">
            <a:avLst/>
          </a:prstGeom>
          <a:solidFill>
            <a:srgbClr val="003366"/>
          </a:solidFill>
        </p:spPr>
        <p:txBody>
          <a:bodyPr wrap="square">
            <a:spAutoFit/>
          </a:bodyPr>
          <a:lstStyle/>
          <a:p>
            <a:r>
              <a:rPr lang="en-GB" sz="1400" dirty="0">
                <a:solidFill>
                  <a:schemeClr val="bg1"/>
                </a:solidFill>
                <a:latin typeface="Segoe UI" panose="020B0502040204020203" pitchFamily="34" charset="0"/>
                <a:cs typeface="Segoe UI" panose="020B0502040204020203" pitchFamily="34" charset="0"/>
              </a:rPr>
              <a:t>Swiss Ambassador/Ministry visit</a:t>
            </a:r>
          </a:p>
        </p:txBody>
      </p:sp>
      <p:pic>
        <p:nvPicPr>
          <p:cNvPr id="20" name="Picture 19" descr="A group of people in yellow vests&#10;&#10;AI-generated content may be incorrect.">
            <a:extLst>
              <a:ext uri="{FF2B5EF4-FFF2-40B4-BE49-F238E27FC236}">
                <a16:creationId xmlns:a16="http://schemas.microsoft.com/office/drawing/2014/main" id="{24CBC1DA-5BB6-DDBF-0BE8-245F8CE8A1B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84076" y="4235471"/>
            <a:ext cx="4307760" cy="3110080"/>
          </a:xfrm>
          <a:prstGeom prst="rect">
            <a:avLst/>
          </a:prstGeom>
        </p:spPr>
      </p:pic>
      <p:sp>
        <p:nvSpPr>
          <p:cNvPr id="22" name="TextBox 21">
            <a:extLst>
              <a:ext uri="{FF2B5EF4-FFF2-40B4-BE49-F238E27FC236}">
                <a16:creationId xmlns:a16="http://schemas.microsoft.com/office/drawing/2014/main" id="{38CE3387-C0E8-6ADA-B07F-0372640C113F}"/>
              </a:ext>
            </a:extLst>
          </p:cNvPr>
          <p:cNvSpPr txBox="1"/>
          <p:nvPr/>
        </p:nvSpPr>
        <p:spPr>
          <a:xfrm>
            <a:off x="784076" y="7159138"/>
            <a:ext cx="1874886" cy="307777"/>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French Ambassador</a:t>
            </a:r>
          </a:p>
        </p:txBody>
      </p:sp>
      <p:pic>
        <p:nvPicPr>
          <p:cNvPr id="24" name="Picture 23" descr="A group of people walking outside&#10;&#10;AI-generated content may be incorrect.">
            <a:extLst>
              <a:ext uri="{FF2B5EF4-FFF2-40B4-BE49-F238E27FC236}">
                <a16:creationId xmlns:a16="http://schemas.microsoft.com/office/drawing/2014/main" id="{5D46C8E1-4D1D-B05F-4FE1-AB54535102FA}"/>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8085841" y="4305300"/>
            <a:ext cx="2112618" cy="2937574"/>
          </a:xfrm>
          <a:prstGeom prst="rect">
            <a:avLst/>
          </a:prstGeom>
        </p:spPr>
      </p:pic>
      <p:sp>
        <p:nvSpPr>
          <p:cNvPr id="26" name="TextBox 25">
            <a:extLst>
              <a:ext uri="{FF2B5EF4-FFF2-40B4-BE49-F238E27FC236}">
                <a16:creationId xmlns:a16="http://schemas.microsoft.com/office/drawing/2014/main" id="{7122780D-16E6-EF37-6973-CB1922C5EEDD}"/>
              </a:ext>
            </a:extLst>
          </p:cNvPr>
          <p:cNvSpPr txBox="1"/>
          <p:nvPr/>
        </p:nvSpPr>
        <p:spPr>
          <a:xfrm>
            <a:off x="8013651" y="7083941"/>
            <a:ext cx="2238342" cy="523220"/>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Swedish Minister to the European Commission</a:t>
            </a:r>
          </a:p>
        </p:txBody>
      </p:sp>
      <p:pic>
        <p:nvPicPr>
          <p:cNvPr id="30" name="Picture 29" descr="A red and white flag with a white cross&#10;&#10;AI-generated content may be incorrect.">
            <a:extLst>
              <a:ext uri="{FF2B5EF4-FFF2-40B4-BE49-F238E27FC236}">
                <a16:creationId xmlns:a16="http://schemas.microsoft.com/office/drawing/2014/main" id="{C64493A8-EDC1-6DAC-9DB2-60238CE226A5}"/>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939415" y="1282821"/>
            <a:ext cx="425450" cy="425450"/>
          </a:xfrm>
          <a:prstGeom prst="rect">
            <a:avLst/>
          </a:prstGeom>
        </p:spPr>
      </p:pic>
      <p:pic>
        <p:nvPicPr>
          <p:cNvPr id="32" name="Picture 31" descr="A red white and blue flag&#10;&#10;AI-generated content may be incorrect.">
            <a:extLst>
              <a:ext uri="{FF2B5EF4-FFF2-40B4-BE49-F238E27FC236}">
                <a16:creationId xmlns:a16="http://schemas.microsoft.com/office/drawing/2014/main" id="{8E294466-9AF3-A15A-F5A1-2CDC23A3148D}"/>
              </a:ext>
            </a:extLst>
          </p:cNvPr>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882265" y="4313422"/>
            <a:ext cx="482600" cy="318516"/>
          </a:xfrm>
          <a:prstGeom prst="rect">
            <a:avLst/>
          </a:prstGeom>
        </p:spPr>
      </p:pic>
      <p:pic>
        <p:nvPicPr>
          <p:cNvPr id="34" name="Picture 33" descr="A blue and yellow flag&#10;&#10;AI-generated content may be incorrect.">
            <a:extLst>
              <a:ext uri="{FF2B5EF4-FFF2-40B4-BE49-F238E27FC236}">
                <a16:creationId xmlns:a16="http://schemas.microsoft.com/office/drawing/2014/main" id="{238410C2-EF0E-DEAC-1A4A-A4FE64A407C3}"/>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8115996" y="4458438"/>
            <a:ext cx="381000" cy="238125"/>
          </a:xfrm>
          <a:prstGeom prst="rect">
            <a:avLst/>
          </a:prstGeom>
        </p:spPr>
      </p:pic>
      <p:pic>
        <p:nvPicPr>
          <p:cNvPr id="36" name="Picture 35" descr="A red and white flag&#10;&#10;AI-generated content may be incorrect.">
            <a:extLst>
              <a:ext uri="{FF2B5EF4-FFF2-40B4-BE49-F238E27FC236}">
                <a16:creationId xmlns:a16="http://schemas.microsoft.com/office/drawing/2014/main" id="{9F42F647-8C3B-B3DA-83CD-E65A2F740E98}"/>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5312327" y="4305300"/>
            <a:ext cx="406882" cy="307777"/>
          </a:xfrm>
          <a:prstGeom prst="rect">
            <a:avLst/>
          </a:prstGeom>
        </p:spPr>
      </p:pic>
      <p:pic>
        <p:nvPicPr>
          <p:cNvPr id="38" name="Picture 37">
            <a:extLst>
              <a:ext uri="{FF2B5EF4-FFF2-40B4-BE49-F238E27FC236}">
                <a16:creationId xmlns:a16="http://schemas.microsoft.com/office/drawing/2014/main" id="{989FADA1-D05A-D9AF-0C88-E232BAC78EFC}"/>
              </a:ext>
            </a:extLst>
          </p:cNvPr>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5363551" y="1289969"/>
            <a:ext cx="406374" cy="192493"/>
          </a:xfrm>
          <a:prstGeom prst="rect">
            <a:avLst/>
          </a:prstGeom>
        </p:spPr>
      </p:pic>
      <p:pic>
        <p:nvPicPr>
          <p:cNvPr id="40" name="Picture 39" descr="A flag with a coat of arms&#10;&#10;AI-generated content may be incorrect.">
            <a:extLst>
              <a:ext uri="{FF2B5EF4-FFF2-40B4-BE49-F238E27FC236}">
                <a16:creationId xmlns:a16="http://schemas.microsoft.com/office/drawing/2014/main" id="{7BA2F1FF-4EBB-83B2-8ACB-481BB9E19175}"/>
              </a:ext>
            </a:extLst>
          </p:cNvPr>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9719828" y="1331046"/>
            <a:ext cx="495300" cy="329540"/>
          </a:xfrm>
          <a:prstGeom prst="rect">
            <a:avLst/>
          </a:prstGeom>
        </p:spPr>
      </p:pic>
      <p:sp>
        <p:nvSpPr>
          <p:cNvPr id="2" name="Title 1">
            <a:extLst>
              <a:ext uri="{FF2B5EF4-FFF2-40B4-BE49-F238E27FC236}">
                <a16:creationId xmlns:a16="http://schemas.microsoft.com/office/drawing/2014/main" id="{D27EC007-D2D8-81FD-7CC7-4BE0B5ED8F3A}"/>
              </a:ext>
            </a:extLst>
          </p:cNvPr>
          <p:cNvSpPr>
            <a:spLocks noGrp="1"/>
          </p:cNvSpPr>
          <p:nvPr>
            <p:ph type="title"/>
          </p:nvPr>
        </p:nvSpPr>
        <p:spPr>
          <a:xfrm>
            <a:off x="1001829" y="297808"/>
            <a:ext cx="11859302" cy="737680"/>
          </a:xfrm>
        </p:spPr>
        <p:txBody>
          <a:bodyPr/>
          <a:lstStyle/>
          <a:p>
            <a:r>
              <a:rPr lang="en-GB" dirty="0"/>
              <a:t>High-level visits to ESS</a:t>
            </a:r>
            <a:endParaRPr lang="en-GB" dirty="0">
              <a:solidFill>
                <a:srgbClr val="FF0000"/>
              </a:solidFill>
            </a:endParaRPr>
          </a:p>
        </p:txBody>
      </p:sp>
      <p:sp>
        <p:nvSpPr>
          <p:cNvPr id="5" name="TextBox 4">
            <a:extLst>
              <a:ext uri="{FF2B5EF4-FFF2-40B4-BE49-F238E27FC236}">
                <a16:creationId xmlns:a16="http://schemas.microsoft.com/office/drawing/2014/main" id="{8AC4E2DD-5032-9055-385B-005F25F891DC}"/>
              </a:ext>
            </a:extLst>
          </p:cNvPr>
          <p:cNvSpPr txBox="1"/>
          <p:nvPr/>
        </p:nvSpPr>
        <p:spPr>
          <a:xfrm>
            <a:off x="11032331" y="7059134"/>
            <a:ext cx="2442298" cy="523220"/>
          </a:xfrm>
          <a:prstGeom prst="rect">
            <a:avLst/>
          </a:prstGeom>
          <a:solidFill>
            <a:srgbClr val="003366"/>
          </a:solidFill>
        </p:spPr>
        <p:txBody>
          <a:bodyPr wrap="square">
            <a:spAutoFit/>
          </a:bodyPr>
          <a:lstStyle>
            <a:defPPr>
              <a:defRPr kern="0"/>
            </a:defPPr>
            <a:lvl1pPr>
              <a:defRPr sz="1400">
                <a:solidFill>
                  <a:schemeClr val="bg1"/>
                </a:solidFill>
                <a:latin typeface="Segoe UI" panose="020B0502040204020203" pitchFamily="34" charset="0"/>
                <a:cs typeface="Segoe UI" panose="020B0502040204020203" pitchFamily="34" charset="0"/>
              </a:defRPr>
            </a:lvl1pPr>
          </a:lstStyle>
          <a:p>
            <a:r>
              <a:rPr lang="en-GB" dirty="0"/>
              <a:t>Swedish Minister for Higher Education and Research</a:t>
            </a:r>
          </a:p>
        </p:txBody>
      </p:sp>
      <p:pic>
        <p:nvPicPr>
          <p:cNvPr id="7" name="Picture 6" descr="A blue and yellow flag&#10;&#10;AI-generated content may be incorrect.">
            <a:extLst>
              <a:ext uri="{FF2B5EF4-FFF2-40B4-BE49-F238E27FC236}">
                <a16:creationId xmlns:a16="http://schemas.microsoft.com/office/drawing/2014/main" id="{F58ADCA2-6B60-5EF4-4FA8-5C3F4AFEEC24}"/>
              </a:ext>
            </a:extLst>
          </p:cNvPr>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10477690" y="4517897"/>
            <a:ext cx="381000" cy="238125"/>
          </a:xfrm>
          <a:prstGeom prst="rect">
            <a:avLst/>
          </a:prstGeom>
        </p:spPr>
      </p:pic>
    </p:spTree>
    <p:extLst>
      <p:ext uri="{BB962C8B-B14F-4D97-AF65-F5344CB8AC3E}">
        <p14:creationId xmlns:p14="http://schemas.microsoft.com/office/powerpoint/2010/main" val="3115919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7D2E-B807-6F95-BBBA-4A93BFFA6BDC}"/>
              </a:ext>
            </a:extLst>
          </p:cNvPr>
          <p:cNvSpPr>
            <a:spLocks noGrp="1"/>
          </p:cNvSpPr>
          <p:nvPr>
            <p:ph type="title"/>
          </p:nvPr>
        </p:nvSpPr>
        <p:spPr/>
        <p:txBody>
          <a:bodyPr/>
          <a:lstStyle/>
          <a:p>
            <a:r>
              <a:rPr lang="en-US" dirty="0"/>
              <a:t>Sharing our progress with the public</a:t>
            </a:r>
          </a:p>
        </p:txBody>
      </p:sp>
      <p:sp>
        <p:nvSpPr>
          <p:cNvPr id="5" name="Content Placeholder 4">
            <a:extLst>
              <a:ext uri="{FF2B5EF4-FFF2-40B4-BE49-F238E27FC236}">
                <a16:creationId xmlns:a16="http://schemas.microsoft.com/office/drawing/2014/main" id="{527D9AD1-2426-7715-1D96-59E4C475551F}"/>
              </a:ext>
            </a:extLst>
          </p:cNvPr>
          <p:cNvSpPr>
            <a:spLocks noGrp="1"/>
          </p:cNvSpPr>
          <p:nvPr>
            <p:ph idx="1"/>
          </p:nvPr>
        </p:nvSpPr>
        <p:spPr>
          <a:xfrm>
            <a:off x="998959" y="1753361"/>
            <a:ext cx="6249271" cy="5691364"/>
          </a:xfrm>
        </p:spPr>
        <p:txBody>
          <a:bodyPr>
            <a:noAutofit/>
          </a:bodyPr>
          <a:lstStyle/>
          <a:p>
            <a:pPr marL="160334" lvl="1" indent="0">
              <a:buNone/>
            </a:pPr>
            <a:r>
              <a:rPr lang="en-US" sz="1800" b="1" dirty="0"/>
              <a:t>475</a:t>
            </a:r>
            <a:r>
              <a:rPr lang="en-US" sz="1800" dirty="0"/>
              <a:t> visitors during the day</a:t>
            </a:r>
          </a:p>
          <a:p>
            <a:pPr lvl="2">
              <a:buFont typeface="Arial" panose="020B0604020202020204" pitchFamily="34" charset="0"/>
              <a:buChar char="•"/>
            </a:pPr>
            <a:r>
              <a:rPr lang="en-US" sz="1800" dirty="0"/>
              <a:t>Overall satisfaction – 4/5 (on a 5-point scale)</a:t>
            </a:r>
          </a:p>
          <a:p>
            <a:pPr marL="160334" lvl="1" indent="0">
              <a:buNone/>
            </a:pPr>
            <a:br>
              <a:rPr lang="en-US" sz="1800" dirty="0"/>
            </a:br>
            <a:endParaRPr lang="en-US" sz="1800" dirty="0"/>
          </a:p>
          <a:p>
            <a:pPr marL="160334" lvl="1" indent="0">
              <a:buNone/>
            </a:pPr>
            <a:r>
              <a:rPr lang="en-US" sz="1800" b="1" dirty="0"/>
              <a:t>What visitors said:</a:t>
            </a:r>
          </a:p>
          <a:p>
            <a:pPr marL="160334" lvl="1" indent="0">
              <a:buNone/>
            </a:pPr>
            <a:endParaRPr lang="en-US" sz="1800" dirty="0"/>
          </a:p>
        </p:txBody>
      </p:sp>
      <p:pic>
        <p:nvPicPr>
          <p:cNvPr id="8" name="Content Placeholder 7" descr="A group of people walking in a hallway&#10;&#10;AI-generated content may be incorrect.">
            <a:extLst>
              <a:ext uri="{FF2B5EF4-FFF2-40B4-BE49-F238E27FC236}">
                <a16:creationId xmlns:a16="http://schemas.microsoft.com/office/drawing/2014/main" id="{F78CA157-58DF-E5D9-C6B3-7D5BEEAB20B1}"/>
              </a:ext>
            </a:extLst>
          </p:cNvPr>
          <p:cNvPicPr>
            <a:picLocks noGrp="1" noChangeAspect="1"/>
          </p:cNvPicPr>
          <p:nvPr>
            <p:ph idx="13"/>
          </p:nvPr>
        </p:nvPicPr>
        <p:blipFill>
          <a:blip r:embed="rId2" cstate="print">
            <a:extLst>
              <a:ext uri="{28A0092B-C50C-407E-A947-70E740481C1C}">
                <a14:useLocalDpi xmlns:a14="http://schemas.microsoft.com/office/drawing/2010/main" val="0"/>
              </a:ext>
            </a:extLst>
          </a:blip>
          <a:srcRect l="8086" r="9905" b="1791"/>
          <a:stretch>
            <a:fillRect/>
          </a:stretch>
        </p:blipFill>
        <p:spPr>
          <a:xfrm>
            <a:off x="8182299" y="1609672"/>
            <a:ext cx="4335518" cy="5590042"/>
          </a:xfrm>
        </p:spPr>
      </p:pic>
      <p:sp>
        <p:nvSpPr>
          <p:cNvPr id="3" name="Text Placeholder 2">
            <a:extLst>
              <a:ext uri="{FF2B5EF4-FFF2-40B4-BE49-F238E27FC236}">
                <a16:creationId xmlns:a16="http://schemas.microsoft.com/office/drawing/2014/main" id="{CFF234A2-6FAB-B853-DD49-B0A0C7F0E44D}"/>
              </a:ext>
            </a:extLst>
          </p:cNvPr>
          <p:cNvSpPr>
            <a:spLocks noGrp="1"/>
          </p:cNvSpPr>
          <p:nvPr>
            <p:ph type="body" sz="quarter" idx="14"/>
          </p:nvPr>
        </p:nvSpPr>
        <p:spPr/>
        <p:txBody>
          <a:bodyPr/>
          <a:lstStyle/>
          <a:p>
            <a:r>
              <a:rPr lang="en-US" dirty="0" err="1"/>
              <a:t>Kulturnatten</a:t>
            </a:r>
            <a:r>
              <a:rPr lang="en-US" dirty="0"/>
              <a:t> 2025 – engaging our </a:t>
            </a:r>
            <a:r>
              <a:rPr lang="en-US" dirty="0" err="1"/>
              <a:t>neighbours</a:t>
            </a:r>
            <a:endParaRPr lang="en-US" dirty="0"/>
          </a:p>
        </p:txBody>
      </p:sp>
      <p:sp>
        <p:nvSpPr>
          <p:cNvPr id="4" name="Speech Bubble: Rectangle 3">
            <a:extLst>
              <a:ext uri="{FF2B5EF4-FFF2-40B4-BE49-F238E27FC236}">
                <a16:creationId xmlns:a16="http://schemas.microsoft.com/office/drawing/2014/main" id="{5DC353AE-A7F2-3B3D-D6EF-AED4A49A7FA6}"/>
              </a:ext>
            </a:extLst>
          </p:cNvPr>
          <p:cNvSpPr/>
          <p:nvPr/>
        </p:nvSpPr>
        <p:spPr>
          <a:xfrm>
            <a:off x="1125921" y="3637549"/>
            <a:ext cx="3619058" cy="2355940"/>
          </a:xfrm>
          <a:prstGeom prst="wedgeRectCallout">
            <a:avLst>
              <a:gd name="adj1" fmla="val -60073"/>
              <a:gd name="adj2" fmla="val -38323"/>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60334" lvl="1" indent="0">
              <a:buNone/>
            </a:pPr>
            <a:r>
              <a:rPr lang="en-US" sz="1800">
                <a:latin typeface="Segoe UI Semilight" panose="020B0402040204020203" pitchFamily="34" charset="0"/>
                <a:cs typeface="Segoe UI Semilight" panose="020B0402040204020203" pitchFamily="34" charset="0"/>
              </a:rPr>
              <a:t>“[Most interesting was] the part where we were inside the hall and got to see and hear about the different instruments. The dialogue with the guide about how they work at ESS. The guide's experiences of his work.”</a:t>
            </a:r>
          </a:p>
        </p:txBody>
      </p:sp>
      <p:sp>
        <p:nvSpPr>
          <p:cNvPr id="6" name="Speech Bubble: Rectangle 5">
            <a:extLst>
              <a:ext uri="{FF2B5EF4-FFF2-40B4-BE49-F238E27FC236}">
                <a16:creationId xmlns:a16="http://schemas.microsoft.com/office/drawing/2014/main" id="{B6242388-6AF8-4E1B-C5DF-67728D0E8A6E}"/>
              </a:ext>
            </a:extLst>
          </p:cNvPr>
          <p:cNvSpPr/>
          <p:nvPr/>
        </p:nvSpPr>
        <p:spPr>
          <a:xfrm>
            <a:off x="1158766" y="6103049"/>
            <a:ext cx="3584696" cy="1096665"/>
          </a:xfrm>
          <a:prstGeom prst="wedgeRectCallout">
            <a:avLst>
              <a:gd name="adj1" fmla="val -56766"/>
              <a:gd name="adj2" fmla="val -32381"/>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60334" lvl="1" indent="0">
              <a:buNone/>
            </a:pPr>
            <a:r>
              <a:rPr lang="en-US" sz="1800">
                <a:latin typeface="Segoe UI Semilight" panose="020B0402040204020203" pitchFamily="34" charset="0"/>
                <a:cs typeface="Segoe UI Semilight" panose="020B0402040204020203" pitchFamily="34" charset="0"/>
              </a:rPr>
              <a:t>“[Most interesting was] that there are so many different research fields that can be used”</a:t>
            </a:r>
          </a:p>
        </p:txBody>
      </p:sp>
      <p:sp>
        <p:nvSpPr>
          <p:cNvPr id="7" name="Speech Bubble: Rectangle 6">
            <a:extLst>
              <a:ext uri="{FF2B5EF4-FFF2-40B4-BE49-F238E27FC236}">
                <a16:creationId xmlns:a16="http://schemas.microsoft.com/office/drawing/2014/main" id="{B14D6A0E-AAF4-A2AC-BB2A-F5A2D9B4D5A4}"/>
              </a:ext>
            </a:extLst>
          </p:cNvPr>
          <p:cNvSpPr/>
          <p:nvPr/>
        </p:nvSpPr>
        <p:spPr>
          <a:xfrm>
            <a:off x="4877014" y="3637548"/>
            <a:ext cx="2905237" cy="1415763"/>
          </a:xfrm>
          <a:prstGeom prst="wedgeRectCallout">
            <a:avLst>
              <a:gd name="adj1" fmla="val 58824"/>
              <a:gd name="adj2" fmla="val -43065"/>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60334" lvl="1" indent="0">
              <a:buNone/>
            </a:pPr>
            <a:r>
              <a:rPr lang="en-US" sz="1800">
                <a:latin typeface="Segoe UI Semilight" panose="020B0402040204020203" pitchFamily="34" charset="0"/>
                <a:cs typeface="Segoe UI Semilight" panose="020B0402040204020203" pitchFamily="34" charset="0"/>
              </a:rPr>
              <a:t>“I probably would like to work on ESS… seems like a good place to work.”</a:t>
            </a:r>
          </a:p>
        </p:txBody>
      </p:sp>
      <p:sp>
        <p:nvSpPr>
          <p:cNvPr id="9" name="Speech Bubble: Rectangle 8">
            <a:extLst>
              <a:ext uri="{FF2B5EF4-FFF2-40B4-BE49-F238E27FC236}">
                <a16:creationId xmlns:a16="http://schemas.microsoft.com/office/drawing/2014/main" id="{4A2FF0FC-044C-B701-3302-384135B311A2}"/>
              </a:ext>
            </a:extLst>
          </p:cNvPr>
          <p:cNvSpPr/>
          <p:nvPr/>
        </p:nvSpPr>
        <p:spPr>
          <a:xfrm>
            <a:off x="4860592" y="5192803"/>
            <a:ext cx="2938083" cy="2006911"/>
          </a:xfrm>
          <a:prstGeom prst="wedgeRectCallout">
            <a:avLst>
              <a:gd name="adj1" fmla="val 58108"/>
              <a:gd name="adj2" fmla="val -39623"/>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60334" lvl="1" indent="0">
              <a:buNone/>
            </a:pPr>
            <a:r>
              <a:rPr lang="en-US" sz="1800">
                <a:latin typeface="Segoe UI Semilight" panose="020B0402040204020203" pitchFamily="34" charset="0"/>
                <a:cs typeface="Segoe UI Semilight" panose="020B0402040204020203" pitchFamily="34" charset="0"/>
              </a:rPr>
              <a:t>“Continue with easy-to-understand information for the public. Both in terms of facility information and research results.”</a:t>
            </a:r>
          </a:p>
        </p:txBody>
      </p:sp>
    </p:spTree>
    <p:extLst>
      <p:ext uri="{BB962C8B-B14F-4D97-AF65-F5344CB8AC3E}">
        <p14:creationId xmlns:p14="http://schemas.microsoft.com/office/powerpoint/2010/main" val="153738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07FA3-81A6-4B97-9EEB-3B1C55891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8C207-33F1-E40E-A7D3-88BE6D881285}"/>
              </a:ext>
            </a:extLst>
          </p:cNvPr>
          <p:cNvSpPr>
            <a:spLocks noGrp="1"/>
          </p:cNvSpPr>
          <p:nvPr>
            <p:ph type="title"/>
          </p:nvPr>
        </p:nvSpPr>
        <p:spPr>
          <a:xfrm>
            <a:off x="1001829" y="297807"/>
            <a:ext cx="10895279" cy="1386613"/>
          </a:xfrm>
        </p:spPr>
        <p:txBody>
          <a:bodyPr/>
          <a:lstStyle/>
          <a:p>
            <a:r>
              <a:rPr lang="en-GB" sz="3600" dirty="0"/>
              <a:t>Engaging with the wider scientific eco-system</a:t>
            </a:r>
            <a:br>
              <a:rPr lang="en-GB" sz="3600" dirty="0"/>
            </a:br>
            <a:endParaRPr lang="en-GB" sz="3600" dirty="0"/>
          </a:p>
        </p:txBody>
      </p:sp>
      <p:sp>
        <p:nvSpPr>
          <p:cNvPr id="3" name="Text Placeholder 2">
            <a:extLst>
              <a:ext uri="{FF2B5EF4-FFF2-40B4-BE49-F238E27FC236}">
                <a16:creationId xmlns:a16="http://schemas.microsoft.com/office/drawing/2014/main" id="{60954751-8DAC-79D2-3BC0-360460E05073}"/>
              </a:ext>
            </a:extLst>
          </p:cNvPr>
          <p:cNvSpPr>
            <a:spLocks noGrp="1"/>
          </p:cNvSpPr>
          <p:nvPr>
            <p:ph type="body" sz="quarter" idx="14"/>
          </p:nvPr>
        </p:nvSpPr>
        <p:spPr>
          <a:xfrm>
            <a:off x="1001828" y="991112"/>
            <a:ext cx="10335303" cy="817833"/>
          </a:xfrm>
        </p:spPr>
        <p:txBody>
          <a:bodyPr/>
          <a:lstStyle/>
          <a:p>
            <a:r>
              <a:rPr lang="en-GB" dirty="0"/>
              <a:t>WISE - Wallenberg Initiative Materials Science for Sustainability </a:t>
            </a:r>
          </a:p>
          <a:p>
            <a:r>
              <a:rPr lang="en-GB" dirty="0"/>
              <a:t>Hosting the Board and International Science Advisory Body</a:t>
            </a:r>
          </a:p>
        </p:txBody>
      </p:sp>
      <p:pic>
        <p:nvPicPr>
          <p:cNvPr id="6" name="Picture 5" descr="A person giving a presentation to a group of people&#10;&#10;AI-generated content may be incorrect.">
            <a:extLst>
              <a:ext uri="{FF2B5EF4-FFF2-40B4-BE49-F238E27FC236}">
                <a16:creationId xmlns:a16="http://schemas.microsoft.com/office/drawing/2014/main" id="{45B20BAA-A0ED-2130-BB56-99BFE38D6690}"/>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214227" y="3640438"/>
            <a:ext cx="4665283" cy="3498962"/>
          </a:xfrm>
          <a:prstGeom prst="rect">
            <a:avLst/>
          </a:prstGeom>
        </p:spPr>
      </p:pic>
      <p:pic>
        <p:nvPicPr>
          <p:cNvPr id="9" name="Picture 8" descr="A group of people wearing safety vests and helmets&#10;&#10;AI-generated content may be incorrect.">
            <a:extLst>
              <a:ext uri="{FF2B5EF4-FFF2-40B4-BE49-F238E27FC236}">
                <a16:creationId xmlns:a16="http://schemas.microsoft.com/office/drawing/2014/main" id="{9945F5A1-D9CF-19B8-2631-4A8C829E58D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983274" y="4795730"/>
            <a:ext cx="3124893" cy="2343670"/>
          </a:xfrm>
          <a:prstGeom prst="rect">
            <a:avLst/>
          </a:prstGeom>
        </p:spPr>
      </p:pic>
      <p:pic>
        <p:nvPicPr>
          <p:cNvPr id="11" name="Picture 10" descr="A group of people in a room with a person in a yellow vest&#10;&#10;AI-generated content may be incorrect.">
            <a:extLst>
              <a:ext uri="{FF2B5EF4-FFF2-40B4-BE49-F238E27FC236}">
                <a16:creationId xmlns:a16="http://schemas.microsoft.com/office/drawing/2014/main" id="{C0396F13-C76A-F6B8-330E-B2D84F7613E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4983274" y="2335908"/>
            <a:ext cx="3124893" cy="2343670"/>
          </a:xfrm>
          <a:prstGeom prst="rect">
            <a:avLst/>
          </a:prstGeom>
        </p:spPr>
      </p:pic>
      <p:pic>
        <p:nvPicPr>
          <p:cNvPr id="15" name="Picture 14" descr="A group of people wearing safety vests and helmets&#10;&#10;AI-generated content may be incorrect.">
            <a:extLst>
              <a:ext uri="{FF2B5EF4-FFF2-40B4-BE49-F238E27FC236}">
                <a16:creationId xmlns:a16="http://schemas.microsoft.com/office/drawing/2014/main" id="{1BA69653-11FA-C93F-9EB3-F19FB88D66E5}"/>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11931" y="2335908"/>
            <a:ext cx="4665283" cy="3631657"/>
          </a:xfrm>
          <a:prstGeom prst="rect">
            <a:avLst/>
          </a:prstGeom>
        </p:spPr>
      </p:pic>
      <p:pic>
        <p:nvPicPr>
          <p:cNvPr id="17" name="Picture 16" descr="A person in a yellow vest&#10;&#10;AI-generated content may be incorrect.">
            <a:extLst>
              <a:ext uri="{FF2B5EF4-FFF2-40B4-BE49-F238E27FC236}">
                <a16:creationId xmlns:a16="http://schemas.microsoft.com/office/drawing/2014/main" id="{C67FBB49-F414-74F4-3968-43AF17D9A7C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0973917" y="1631798"/>
            <a:ext cx="1905593" cy="1884115"/>
          </a:xfrm>
          <a:prstGeom prst="rect">
            <a:avLst/>
          </a:prstGeom>
        </p:spPr>
      </p:pic>
    </p:spTree>
    <p:extLst>
      <p:ext uri="{BB962C8B-B14F-4D97-AF65-F5344CB8AC3E}">
        <p14:creationId xmlns:p14="http://schemas.microsoft.com/office/powerpoint/2010/main" val="332609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23CD-9D74-DE4D-E5E9-463F04224025}"/>
            </a:ext>
          </a:extLst>
        </p:cNvPr>
        <p:cNvGrpSpPr/>
        <p:nvPr/>
      </p:nvGrpSpPr>
      <p:grpSpPr>
        <a:xfrm>
          <a:off x="0" y="0"/>
          <a:ext cx="0" cy="0"/>
          <a:chOff x="0" y="0"/>
          <a:chExt cx="0" cy="0"/>
        </a:xfrm>
      </p:grpSpPr>
      <p:pic>
        <p:nvPicPr>
          <p:cNvPr id="4" name="Picture 3" descr="A large group of people standing in front of a building&#10;&#10;Description automatically generated">
            <a:extLst>
              <a:ext uri="{FF2B5EF4-FFF2-40B4-BE49-F238E27FC236}">
                <a16:creationId xmlns:a16="http://schemas.microsoft.com/office/drawing/2014/main" id="{9F777380-CCE1-2A0A-880E-754DD475430A}"/>
              </a:ext>
            </a:extLst>
          </p:cNvPr>
          <p:cNvPicPr>
            <a:picLocks noChangeAspect="1"/>
          </p:cNvPicPr>
          <p:nvPr/>
        </p:nvPicPr>
        <p:blipFill>
          <a:blip r:embed="rId3" cstate="print">
            <a:extLst>
              <a:ext uri="{28A0092B-C50C-407E-A947-70E740481C1C}">
                <a14:useLocalDpi xmlns:a14="http://schemas.microsoft.com/office/drawing/2010/main" val="0"/>
              </a:ext>
            </a:extLst>
          </a:blip>
          <a:srcRect t="7856" b="545"/>
          <a:stretch/>
        </p:blipFill>
        <p:spPr>
          <a:xfrm>
            <a:off x="7824" y="13048"/>
            <a:ext cx="13816639" cy="7742180"/>
          </a:xfrm>
          <a:prstGeom prst="rect">
            <a:avLst/>
          </a:prstGeom>
        </p:spPr>
      </p:pic>
      <p:sp>
        <p:nvSpPr>
          <p:cNvPr id="2" name="Oval 8">
            <a:extLst>
              <a:ext uri="{FF2B5EF4-FFF2-40B4-BE49-F238E27FC236}">
                <a16:creationId xmlns:a16="http://schemas.microsoft.com/office/drawing/2014/main" id="{D54C0BB1-BCD1-CC67-236D-977D0BFF5256}"/>
              </a:ext>
            </a:extLst>
          </p:cNvPr>
          <p:cNvSpPr/>
          <p:nvPr/>
        </p:nvSpPr>
        <p:spPr>
          <a:xfrm>
            <a:off x="9035904" y="2072617"/>
            <a:ext cx="4572000" cy="1268178"/>
          </a:xfrm>
          <a:prstGeom prst="rect">
            <a:avLst/>
          </a:pr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1061627"/>
            <a:endParaRPr lang="en-US" sz="3323" b="1" dirty="0">
              <a:solidFill>
                <a:srgbClr val="149ED6"/>
              </a:solidFill>
              <a:cs typeface="Helvetica"/>
            </a:endParaRPr>
          </a:p>
        </p:txBody>
      </p:sp>
      <p:sp>
        <p:nvSpPr>
          <p:cNvPr id="3" name="TextBox 2">
            <a:extLst>
              <a:ext uri="{FF2B5EF4-FFF2-40B4-BE49-F238E27FC236}">
                <a16:creationId xmlns:a16="http://schemas.microsoft.com/office/drawing/2014/main" id="{CFAD0B16-A0B8-B07D-B7A7-1B4B5FA73FBB}"/>
              </a:ext>
            </a:extLst>
          </p:cNvPr>
          <p:cNvSpPr txBox="1"/>
          <p:nvPr/>
        </p:nvSpPr>
        <p:spPr>
          <a:xfrm>
            <a:off x="9279731" y="2109667"/>
            <a:ext cx="3810000" cy="1015663"/>
          </a:xfrm>
          <a:prstGeom prst="rect">
            <a:avLst/>
          </a:prstGeom>
          <a:noFill/>
        </p:spPr>
        <p:txBody>
          <a:bodyPr wrap="square" rtlCol="0">
            <a:spAutoFit/>
          </a:bodyPr>
          <a:lstStyle/>
          <a:p>
            <a:pPr algn="l"/>
            <a:r>
              <a:rPr lang="en-SE" sz="2000" dirty="0">
                <a:solidFill>
                  <a:schemeClr val="bg1"/>
                </a:solidFill>
                <a:latin typeface="Segoe UI Semilight" panose="020B0402040204020203" pitchFamily="34" charset="0"/>
                <a:cs typeface="Segoe UI Semilight" panose="020B0402040204020203" pitchFamily="34" charset="0"/>
              </a:rPr>
              <a:t>ESS’s strongest asset as a scientific and technological powerhouse will be its workforce</a:t>
            </a:r>
          </a:p>
        </p:txBody>
      </p:sp>
      <p:sp>
        <p:nvSpPr>
          <p:cNvPr id="5" name="Oval 8">
            <a:extLst>
              <a:ext uri="{FF2B5EF4-FFF2-40B4-BE49-F238E27FC236}">
                <a16:creationId xmlns:a16="http://schemas.microsoft.com/office/drawing/2014/main" id="{5ACAB6B4-F7F2-0089-B2FC-6C24B207FBD7}"/>
              </a:ext>
            </a:extLst>
          </p:cNvPr>
          <p:cNvSpPr/>
          <p:nvPr/>
        </p:nvSpPr>
        <p:spPr>
          <a:xfrm>
            <a:off x="517494" y="6895833"/>
            <a:ext cx="3097023" cy="647908"/>
          </a:xfrm>
          <a:prstGeom prst="rect">
            <a:avLst/>
          </a:pr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1061627"/>
            <a:endParaRPr lang="en-US" sz="3323" b="1" dirty="0">
              <a:solidFill>
                <a:srgbClr val="149ED6"/>
              </a:solidFill>
              <a:cs typeface="Helvetica"/>
            </a:endParaRPr>
          </a:p>
        </p:txBody>
      </p:sp>
      <p:sp>
        <p:nvSpPr>
          <p:cNvPr id="6" name="TextBox 14">
            <a:extLst>
              <a:ext uri="{FF2B5EF4-FFF2-40B4-BE49-F238E27FC236}">
                <a16:creationId xmlns:a16="http://schemas.microsoft.com/office/drawing/2014/main" id="{0C6835CB-99A8-9B92-1E92-DDE1AE7F5F8C}"/>
              </a:ext>
            </a:extLst>
          </p:cNvPr>
          <p:cNvSpPr txBox="1"/>
          <p:nvPr/>
        </p:nvSpPr>
        <p:spPr>
          <a:xfrm>
            <a:off x="592931" y="6874686"/>
            <a:ext cx="2591564" cy="674800"/>
          </a:xfrm>
          <a:prstGeom prst="rect">
            <a:avLst/>
          </a:prstGeom>
          <a:noFill/>
        </p:spPr>
        <p:txBody>
          <a:bodyPr wrap="square" rtlCol="0">
            <a:spAutoFit/>
          </a:bodyPr>
          <a:lstStyle>
            <a:defPPr>
              <a:defRPr kern="0"/>
            </a:defPPr>
            <a:lvl1pPr algn="l" defTabSz="1061627">
              <a:defRPr sz="3785" b="1">
                <a:solidFill>
                  <a:srgbClr val="FFFFFF"/>
                </a:solidFill>
                <a:latin typeface="Segoe UI Light" panose="020B0502040204020203" pitchFamily="34" charset="0"/>
                <a:cs typeface="Segoe UI Light" panose="020B0502040204020203" pitchFamily="34" charset="0"/>
              </a:defRPr>
            </a:lvl1pPr>
          </a:lstStyle>
          <a:p>
            <a:r>
              <a:rPr lang="en-US" dirty="0"/>
              <a:t>64 </a:t>
            </a:r>
            <a:r>
              <a:rPr lang="en-US" sz="1600" b="0" dirty="0"/>
              <a:t>Nationalities</a:t>
            </a:r>
            <a:endParaRPr lang="en-US" b="0" dirty="0"/>
          </a:p>
        </p:txBody>
      </p:sp>
      <p:sp>
        <p:nvSpPr>
          <p:cNvPr id="8" name="Title 7">
            <a:extLst>
              <a:ext uri="{FF2B5EF4-FFF2-40B4-BE49-F238E27FC236}">
                <a16:creationId xmlns:a16="http://schemas.microsoft.com/office/drawing/2014/main" id="{27B5856A-3482-A765-157A-D426418759B6}"/>
              </a:ext>
            </a:extLst>
          </p:cNvPr>
          <p:cNvSpPr>
            <a:spLocks noGrp="1"/>
          </p:cNvSpPr>
          <p:nvPr>
            <p:ph type="title"/>
          </p:nvPr>
        </p:nvSpPr>
        <p:spPr/>
        <p:txBody>
          <a:bodyPr/>
          <a:lstStyle/>
          <a:p>
            <a:endParaRPr lang="en-SE"/>
          </a:p>
        </p:txBody>
      </p:sp>
    </p:spTree>
    <p:extLst>
      <p:ext uri="{BB962C8B-B14F-4D97-AF65-F5344CB8AC3E}">
        <p14:creationId xmlns:p14="http://schemas.microsoft.com/office/powerpoint/2010/main" val="2413783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F473900-3302-9413-FA41-8B9ED056C5EF}"/>
              </a:ext>
            </a:extLst>
          </p:cNvPr>
          <p:cNvSpPr>
            <a:spLocks noGrp="1"/>
          </p:cNvSpPr>
          <p:nvPr>
            <p:ph type="ftr" sz="quarter" idx="4294967295"/>
          </p:nvPr>
        </p:nvSpPr>
        <p:spPr>
          <a:xfrm>
            <a:off x="1104405" y="7265988"/>
            <a:ext cx="4848225" cy="411162"/>
          </a:xfrm>
        </p:spPr>
        <p:txBody>
          <a:bodyPr/>
          <a:lstStyle/>
          <a:p>
            <a:r>
              <a:rPr lang="en-GB"/>
              <a:t>MONTHLY PROJECT UPDATE - </a:t>
            </a:r>
            <a:r>
              <a:rPr lang="en-GB" err="1"/>
              <a:t>february</a:t>
            </a:r>
            <a:r>
              <a:rPr lang="en-GB"/>
              <a:t> 2026</a:t>
            </a:r>
            <a:endParaRPr lang="sv-SE"/>
          </a:p>
        </p:txBody>
      </p:sp>
      <p:sp>
        <p:nvSpPr>
          <p:cNvPr id="6" name="Date Placeholder 5">
            <a:extLst>
              <a:ext uri="{FF2B5EF4-FFF2-40B4-BE49-F238E27FC236}">
                <a16:creationId xmlns:a16="http://schemas.microsoft.com/office/drawing/2014/main" id="{3A2A987A-A1E8-61F3-D232-E941719F6127}"/>
              </a:ext>
            </a:extLst>
          </p:cNvPr>
          <p:cNvSpPr>
            <a:spLocks noGrp="1"/>
          </p:cNvSpPr>
          <p:nvPr>
            <p:ph type="dt" sz="half" idx="4294967295"/>
          </p:nvPr>
        </p:nvSpPr>
        <p:spPr>
          <a:xfrm>
            <a:off x="0" y="7265988"/>
            <a:ext cx="935038" cy="411162"/>
          </a:xfrm>
        </p:spPr>
        <p:txBody>
          <a:bodyPr/>
          <a:lstStyle/>
          <a:p>
            <a:fld id="{78F355F9-D3F4-9C4A-A258-A9DD74F10B94}" type="datetime1">
              <a:rPr lang="sv-SE" smtClean="0"/>
              <a:t>2026-04-09</a:t>
            </a:fld>
            <a:endParaRPr lang="sv-SE"/>
          </a:p>
        </p:txBody>
      </p:sp>
      <p:sp>
        <p:nvSpPr>
          <p:cNvPr id="5" name="TextBox 4">
            <a:extLst>
              <a:ext uri="{FF2B5EF4-FFF2-40B4-BE49-F238E27FC236}">
                <a16:creationId xmlns:a16="http://schemas.microsoft.com/office/drawing/2014/main" id="{B3D4E23F-8C36-432B-C6A8-A18D7D972192}"/>
              </a:ext>
            </a:extLst>
          </p:cNvPr>
          <p:cNvSpPr txBox="1"/>
          <p:nvPr/>
        </p:nvSpPr>
        <p:spPr>
          <a:xfrm>
            <a:off x="4288631" y="3314700"/>
            <a:ext cx="5105400" cy="1015663"/>
          </a:xfrm>
          <a:prstGeom prst="rect">
            <a:avLst/>
          </a:prstGeom>
          <a:noFill/>
        </p:spPr>
        <p:txBody>
          <a:bodyPr wrap="square" rtlCol="0">
            <a:spAutoFit/>
          </a:bodyPr>
          <a:lstStyle/>
          <a:p>
            <a:pPr algn="ctr"/>
            <a:r>
              <a:rPr lang="en-GB" sz="6000">
                <a:solidFill>
                  <a:schemeClr val="bg1"/>
                </a:solidFill>
                <a:latin typeface="Segoe UI Semilight" panose="020B0402040204020203" pitchFamily="34" charset="0"/>
                <a:cs typeface="Segoe UI Semilight" panose="020B0402040204020203" pitchFamily="34" charset="0"/>
              </a:rPr>
              <a:t>Questions?</a:t>
            </a:r>
          </a:p>
        </p:txBody>
      </p:sp>
    </p:spTree>
    <p:extLst>
      <p:ext uri="{BB962C8B-B14F-4D97-AF65-F5344CB8AC3E}">
        <p14:creationId xmlns:p14="http://schemas.microsoft.com/office/powerpoint/2010/main" val="3582518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tema">
  <a:themeElements>
    <a:clrScheme name="ESS 1">
      <a:dk1>
        <a:srgbClr val="000000"/>
      </a:dk1>
      <a:lt1>
        <a:srgbClr val="FFFFFF"/>
      </a:lt1>
      <a:dk2>
        <a:srgbClr val="000000"/>
      </a:dk2>
      <a:lt2>
        <a:srgbClr val="FFFFFF"/>
      </a:lt2>
      <a:accent1>
        <a:srgbClr val="0099DC"/>
      </a:accent1>
      <a:accent2>
        <a:srgbClr val="003366"/>
      </a:accent2>
      <a:accent3>
        <a:srgbClr val="99BE00"/>
      </a:accent3>
      <a:accent4>
        <a:srgbClr val="006646"/>
      </a:accent4>
      <a:accent5>
        <a:srgbClr val="FF7D00"/>
      </a:accent5>
      <a:accent6>
        <a:srgbClr val="821482"/>
      </a:accent6>
      <a:hlink>
        <a:srgbClr val="0099DC"/>
      </a:hlink>
      <a:folHlink>
        <a:srgbClr val="0099DC"/>
      </a:folHlink>
    </a:clrScheme>
    <a:fontScheme name="Custom 3">
      <a:majorFont>
        <a:latin typeface="Segoe UI Light"/>
        <a:ea typeface=""/>
        <a:cs typeface=""/>
      </a:majorFont>
      <a:minorFont>
        <a:latin typeface="Segoe UI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smtClean="0">
            <a:solidFill>
              <a:srgbClr val="666666"/>
            </a:solidFill>
            <a:latin typeface="Segoe UI Semilight" panose="020B0402040204020203" pitchFamily="34" charset="0"/>
            <a:cs typeface="Segoe UI Semilight" panose="020B0402040204020203" pitchFamily="34" charset="0"/>
          </a:defRPr>
        </a:defPPr>
      </a:lstStyle>
    </a:txDef>
  </a:objectDefaults>
  <a:extraClrSchemeLst/>
  <a:extLst>
    <a:ext uri="{05A4C25C-085E-4340-85A3-A5531E510DB2}">
      <thm15:themeFamily xmlns:thm15="http://schemas.microsoft.com/office/thememl/2012/main" name="Presentation5" id="{C8E05FD6-4408-40A1-AAFA-F1913A6B3D38}" vid="{2ACFAA60-6D1B-4172-9AA5-52CCB5CBBC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a9ead30c-5c0f-4c3b-af05-d9e685cccc43}" enabled="0" method="" siteId="{a9ead30c-5c0f-4c3b-af05-d9e685cccc43}" removed="1"/>
</clbl:labelList>
</file>

<file path=docProps/app.xml><?xml version="1.0" encoding="utf-8"?>
<Properties xmlns="http://schemas.openxmlformats.org/officeDocument/2006/extended-properties" xmlns:vt="http://schemas.openxmlformats.org/officeDocument/2006/docPropsVTypes">
  <Template/>
  <TotalTime>862</TotalTime>
  <Words>1474</Words>
  <Application>Microsoft Macintosh PowerPoint</Application>
  <PresentationFormat>Custom</PresentationFormat>
  <Paragraphs>359</Paragraphs>
  <Slides>29</Slides>
  <Notes>8</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29</vt:i4>
      </vt:variant>
    </vt:vector>
  </HeadingPairs>
  <TitlesOfParts>
    <vt:vector size="42" baseType="lpstr">
      <vt:lpstr>MS PGothic</vt:lpstr>
      <vt:lpstr>Arial</vt:lpstr>
      <vt:lpstr>Calibri</vt:lpstr>
      <vt:lpstr>Gill Sans</vt:lpstr>
      <vt:lpstr>Gill Sans Light</vt:lpstr>
      <vt:lpstr>Helvetica</vt:lpstr>
      <vt:lpstr>Helvetica Light</vt:lpstr>
      <vt:lpstr>Segoe UI</vt:lpstr>
      <vt:lpstr>Segoe UI Light</vt:lpstr>
      <vt:lpstr>Segoe UI Semibold</vt:lpstr>
      <vt:lpstr>Segoe UI Semilight</vt:lpstr>
      <vt:lpstr>Wingdings</vt:lpstr>
      <vt:lpstr>Office-tema</vt:lpstr>
      <vt:lpstr>PowerPoint Presentation</vt:lpstr>
      <vt:lpstr>European Spallation Source</vt:lpstr>
      <vt:lpstr>PowerPoint Presentation</vt:lpstr>
      <vt:lpstr>PowerPoint Presentation</vt:lpstr>
      <vt:lpstr>ESS Road to Science</vt:lpstr>
      <vt:lpstr>PowerPoint Presentation</vt:lpstr>
      <vt:lpstr>The ESS technological concept</vt:lpstr>
      <vt:lpstr>ESS linear accelerator layout </vt:lpstr>
      <vt:lpstr>ESS Target layout </vt:lpstr>
      <vt:lpstr>Target Station</vt:lpstr>
      <vt:lpstr>Long-pulse performance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Instruments  getting ready for neutrons</vt:lpstr>
      <vt:lpstr>PowerPoint Presentation</vt:lpstr>
      <vt:lpstr>PowerPoint Presentation</vt:lpstr>
      <vt:lpstr>Project overview</vt:lpstr>
      <vt:lpstr>PowerPoint Presentation</vt:lpstr>
      <vt:lpstr>Making ESS a Scientific Powerhouse</vt:lpstr>
      <vt:lpstr>High-level visits to ESS</vt:lpstr>
      <vt:lpstr>Sharing our progress with the public</vt:lpstr>
      <vt:lpstr>Engaging with the wider scientific eco-system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dc:creator>
  <cp:lastModifiedBy>Ana Godinho</cp:lastModifiedBy>
  <cp:revision>22</cp:revision>
  <cp:lastPrinted>2025-07-18T07:14:59Z</cp:lastPrinted>
  <dcterms:created xsi:type="dcterms:W3CDTF">2024-11-12T12:49:35Z</dcterms:created>
  <dcterms:modified xsi:type="dcterms:W3CDTF">2026-04-09T11:48:33Z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2024-11-12T00:00:00Z</vt:filetime>
  </property>
  <property fmtid="{D5CDD505-2E9C-101B-9397-08002B2CF9AE}" pid="3" name="Creator">
    <vt:lpwstr>pdf-lib (https://github.com/Hopding/pdf-lib)</vt:lpwstr>
  </property>
  <property fmtid="{D5CDD505-2E9C-101B-9397-08002B2CF9AE}" pid="4" name="LastSaved">
    <vt:filetime>2024-11-12T00:00:00Z</vt:filetime>
  </property>
  <property fmtid="{D5CDD505-2E9C-101B-9397-08002B2CF9AE}" pid="5" name="Producer">
    <vt:lpwstr>pdf-merger-js</vt:lpwstr>
  </property>
</Properties>
</file>