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8"/>
  </p:notesMasterIdLst>
  <p:sldIdLst>
    <p:sldId id="256" r:id="rId2"/>
    <p:sldId id="446" r:id="rId3"/>
    <p:sldId id="437" r:id="rId4"/>
    <p:sldId id="430" r:id="rId5"/>
    <p:sldId id="433" r:id="rId6"/>
    <p:sldId id="424" r:id="rId7"/>
    <p:sldId id="436" r:id="rId8"/>
    <p:sldId id="443" r:id="rId9"/>
    <p:sldId id="434" r:id="rId10"/>
    <p:sldId id="449" r:id="rId11"/>
    <p:sldId id="447" r:id="rId12"/>
    <p:sldId id="448" r:id="rId13"/>
    <p:sldId id="444" r:id="rId14"/>
    <p:sldId id="445" r:id="rId15"/>
    <p:sldId id="442" r:id="rId16"/>
    <p:sldId id="44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1C28"/>
    <a:srgbClr val="E6AF00"/>
    <a:srgbClr val="9E7800"/>
    <a:srgbClr val="FEF4F5"/>
    <a:srgbClr val="DA0000"/>
    <a:srgbClr val="FEDDDA"/>
    <a:srgbClr val="FFFFFF"/>
    <a:srgbClr val="FBE1E3"/>
    <a:srgbClr val="F0F0F0"/>
    <a:srgbClr val="F8C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66C75-4A27-4F47-917F-B89A4AA79C8B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5A3AE-83A0-41B1-9D63-35F2A813A7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52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98297F-1BE0-4A79-A841-C7F97FA1F61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583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20C62-4380-E3F5-0C41-7ADE11B98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E58B225-8190-9079-7571-F2CF80C06C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3064C73-0232-967C-F04F-33680BA21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3F9565-6E2C-C080-1773-3A4509E6F6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8297F-1BE0-4A79-A841-C7F97FA1F6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AC5A8-CD24-CEA2-A5C9-2EC789944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D461F3E-EA18-C411-CB9B-1FA09E408B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5E7B146-FA81-4BF4-D412-C45028A5AA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836588-2ED7-2F7C-CB1F-02BC188D53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8297F-1BE0-4A79-A841-C7F97FA1F6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71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8A3FF-14FF-8062-A878-1BB045036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9BB0979-4EAF-5314-72E9-D31C2F29C4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7C8E719-97D4-3720-7AA3-F5C58B0C7D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8C76E4-6397-26C6-42CF-55E94134FB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8297F-1BE0-4A79-A841-C7F97FA1F6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85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380C9-3946-BC32-F06D-5CF6E4475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E7ED00E-D784-C135-2596-7467E7833D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4738FC3-7EA1-4AA8-F1E8-EBA2E8C87F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D773C62-4F27-4311-FC53-FCFBC4470B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8297F-1BE0-4A79-A841-C7F97FA1F6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03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8C4B2-B9D6-6708-81E2-32608415F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9D78A77-C392-4080-19F0-49BB64C6D4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8073734-47B2-C896-A52C-D210E96CC5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C0161B2-08EC-1C31-A615-71FA16ADC0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8297F-1BE0-4A79-A841-C7F97FA1F6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89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EE916-5A8B-A26B-138E-61324737F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1C6045E-AE50-B064-E6F9-A425ED399E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5A82352-EDE5-B9BD-6847-B513510867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A2A9B95-A583-07E3-6F26-64342CAD58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8297F-1BE0-4A79-A841-C7F97FA1F61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8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B7241-A156-C5C5-935C-3EAA98C72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38C714C-5116-FA5D-6702-27BC638AC9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750B709-1B5D-C5AB-5FE8-5B42EC31EA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201547C-F2AD-0226-27E3-F5443B5EDA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8297F-1BE0-4A79-A841-C7F97FA1F6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65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B3D3D-82A6-DF58-8545-5D419E346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D6F3FFD-5FA2-6E43-7CD3-FDE1E53FA3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281B84E-AD3A-4FD5-3BF0-832083A464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CC6B16B-C586-3197-0008-D92D64FCCC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8297F-1BE0-4A79-A841-C7F97FA1F6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5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7C0DD-1DFF-B73C-B681-E20F20F39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998F637-1E1C-941B-196A-B9C1E9E147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5BDA657-8A61-C4BA-D880-D5E4D9D4F9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4546FE0-3A77-D614-E7B0-A2F3DDA340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8297F-1BE0-4A79-A841-C7F97FA1F6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39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A031E-72DD-8042-933F-3468E417A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5CE0830-F6F8-510D-76F4-8B4F2F0721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83E2927-0C4E-4402-FB14-C6DBA4CC68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8F445FF-7AA5-075C-2C27-5C0A032B84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8297F-1BE0-4A79-A841-C7F97FA1F6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90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3C8D5-6CBE-0569-A9B9-5E34DB1A8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02EBA0B-D143-3FE0-3BC6-DD4EAC10A4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29A052A-8A33-F865-C6E8-B753297774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B674E3C-87EE-847D-661F-7ECB96811E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8297F-1BE0-4A79-A841-C7F97FA1F6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74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FD7A0-FA77-E71E-E0E9-0C966A5E1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5450211-54A0-07A2-0AB5-D2972151D7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2A32172-89C6-9330-4683-3B0FC90E2D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E6CDCDC-6578-1B20-69E6-0F72B9E13B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8297F-1BE0-4A79-A841-C7F97FA1F6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76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2ABC3-7023-3AC3-FDD1-C3FC6478E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8A1CD5E-7648-9829-68B0-8F7FAAC5EB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A411104-B024-BC9E-6FC3-33227B2585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3C4A0A-5C2A-286F-D837-06613D97A7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8297F-1BE0-4A79-A841-C7F97FA1F6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59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C1A08-F0B3-A237-E5C2-94C377E40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3A28E40-D2EF-8417-BF4E-5EF2C3D5DE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A24D05C-8BEC-17B0-B096-B21791E920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6D0913-59FC-5407-AA55-ECFB048BE5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8297F-1BE0-4A79-A841-C7F97FA1F6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86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D1D52-80BB-8146-11BA-1826576DB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BEEC87D-4CC2-464E-BA6C-CA36DF664E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F759E1F-40EC-9C71-8CF7-C8ED14C6D7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541DCB-FC56-702E-4EEE-E231D84A89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8297F-1BE0-4A79-A841-C7F97FA1F6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70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12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90440" y="374400"/>
            <a:ext cx="11743920" cy="36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3438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90440" y="374400"/>
            <a:ext cx="11743920" cy="36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9515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90440" y="374400"/>
            <a:ext cx="11743920" cy="36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6956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90440" y="374400"/>
            <a:ext cx="11743920" cy="36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9594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90440" y="374400"/>
            <a:ext cx="11743920" cy="36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2480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90440" y="374400"/>
            <a:ext cx="11743920" cy="36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2033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90440" y="374400"/>
            <a:ext cx="11743920" cy="36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5544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90440" y="374400"/>
            <a:ext cx="11743920" cy="1691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444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90440" y="374400"/>
            <a:ext cx="11743920" cy="36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3036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90440" y="374400"/>
            <a:ext cx="11743920" cy="36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476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90440" y="374400"/>
            <a:ext cx="11743920" cy="364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038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0" y="6667200"/>
            <a:ext cx="4047840" cy="190440"/>
          </a:xfrm>
          <a:prstGeom prst="rect">
            <a:avLst/>
          </a:prstGeom>
          <a:solidFill>
            <a:srgbClr val="E51C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0" name="CustomShape 2"/>
          <p:cNvSpPr/>
          <p:nvPr/>
        </p:nvSpPr>
        <p:spPr>
          <a:xfrm>
            <a:off x="0" y="-82080"/>
            <a:ext cx="609552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 noProof="0" dirty="0">
                <a:solidFill>
                  <a:srgbClr val="FFFFFF"/>
                </a:solidFill>
                <a:latin typeface="Calibri"/>
              </a:rPr>
              <a:t>Presentation progress</a:t>
            </a:r>
            <a:endParaRPr lang="en-US" sz="1200" b="0" strike="noStrike" spc="-1" noProof="0" dirty="0">
              <a:latin typeface="Arial"/>
            </a:endParaRPr>
          </a:p>
        </p:txBody>
      </p:sp>
      <p:sp>
        <p:nvSpPr>
          <p:cNvPr id="2" name="CustomShape 3"/>
          <p:cNvSpPr/>
          <p:nvPr/>
        </p:nvSpPr>
        <p:spPr>
          <a:xfrm>
            <a:off x="6095880" y="-82080"/>
            <a:ext cx="609552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400" b="0" strike="noStrike" spc="-1">
                <a:solidFill>
                  <a:srgbClr val="000000"/>
                </a:solidFill>
                <a:latin typeface="Calibri"/>
              </a:rPr>
              <a:t>ESS-BILBAO</a:t>
            </a:r>
            <a:endParaRPr lang="es-ES" sz="1400" b="0" strike="noStrike" spc="-1"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4062960" y="6571440"/>
            <a:ext cx="4062600" cy="3646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600" spc="-1">
                <a:solidFill>
                  <a:srgbClr val="FFFFFF"/>
                </a:solidFill>
                <a:latin typeface="Calibri"/>
              </a:rPr>
              <a:t>18/10/21</a:t>
            </a:r>
            <a:endParaRPr lang="es-ES" sz="16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126280" y="6571440"/>
            <a:ext cx="4062600" cy="3646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9C779A0D-188E-4C87-9B89-C6C78F5B51DB}" type="slidenum">
              <a:rPr lang="en-GB" sz="1600" b="0" strike="noStrike" spc="-1">
                <a:solidFill>
                  <a:srgbClr val="000000"/>
                </a:solidFill>
                <a:latin typeface="Calibri"/>
              </a:rPr>
              <a:t>‹Nº›</a:t>
            </a:fld>
            <a:endParaRPr lang="es-ES" sz="1600" b="0" strike="noStrike" spc="-1">
              <a:latin typeface="Times New Roman"/>
            </a:endParaRPr>
          </a:p>
        </p:txBody>
      </p:sp>
      <p:sp>
        <p:nvSpPr>
          <p:cNvPr id="5" name="CustomShape 6"/>
          <p:cNvSpPr/>
          <p:nvPr/>
        </p:nvSpPr>
        <p:spPr>
          <a:xfrm>
            <a:off x="0" y="6663240"/>
            <a:ext cx="4062600" cy="181440"/>
          </a:xfrm>
          <a:prstGeom prst="rect">
            <a:avLst/>
          </a:prstGeom>
          <a:solidFill>
            <a:srgbClr val="E51C2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0" y="6571440"/>
            <a:ext cx="4062600" cy="3646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600" b="0" strike="noStrike" spc="-1">
                <a:solidFill>
                  <a:srgbClr val="FFFFFF"/>
                </a:solidFill>
                <a:latin typeface="Calibri"/>
              </a:rPr>
              <a:t>Jorge Linde Cerezo</a:t>
            </a:r>
            <a:endParaRPr lang="es-ES" sz="1600" b="0" strike="noStrike" spc="-1"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title"/>
          </p:nvPr>
        </p:nvSpPr>
        <p:spPr>
          <a:xfrm>
            <a:off x="190440" y="374400"/>
            <a:ext cx="11743920" cy="364680"/>
          </a:xfrm>
          <a:prstGeom prst="rect">
            <a:avLst/>
          </a:prstGeom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77445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0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0.png"/><Relationship Id="rId5" Type="http://schemas.openxmlformats.org/officeDocument/2006/relationships/image" Target="../media/image52.png"/><Relationship Id="rId10" Type="http://schemas.openxmlformats.org/officeDocument/2006/relationships/image" Target="../media/image55.png"/><Relationship Id="rId4" Type="http://schemas.openxmlformats.org/officeDocument/2006/relationships/image" Target="../media/image51.png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0.png"/><Relationship Id="rId3" Type="http://schemas.openxmlformats.org/officeDocument/2006/relationships/image" Target="../media/image56.png"/><Relationship Id="rId7" Type="http://schemas.openxmlformats.org/officeDocument/2006/relationships/image" Target="../media/image5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58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6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5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6">
            <a:extLst>
              <a:ext uri="{FF2B5EF4-FFF2-40B4-BE49-F238E27FC236}">
                <a16:creationId xmlns:a16="http://schemas.microsoft.com/office/drawing/2014/main" id="{F349F71E-DD0B-AA74-340C-CA6E4F59AB5B}"/>
              </a:ext>
            </a:extLst>
          </p:cNvPr>
          <p:cNvSpPr txBox="1"/>
          <p:nvPr/>
        </p:nvSpPr>
        <p:spPr>
          <a:xfrm>
            <a:off x="5292323" y="6596390"/>
            <a:ext cx="17939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100" i="1" dirty="0">
                <a:solidFill>
                  <a:prstClr val="white"/>
                </a:solidFill>
                <a:latin typeface="Century Gothic" panose="020B0502020202020204" pitchFamily="34" charset="0"/>
              </a:rPr>
              <a:t>13</a:t>
            </a:r>
            <a:r>
              <a:rPr kumimoji="0" lang="es-E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s-ES" sz="1100" i="1" dirty="0">
                <a:solidFill>
                  <a:prstClr val="white"/>
                </a:solidFill>
                <a:latin typeface="Century Gothic" panose="020B0502020202020204" pitchFamily="34" charset="0"/>
              </a:rPr>
              <a:t>APRIL</a:t>
            </a:r>
            <a:r>
              <a:rPr kumimoji="0" lang="es-E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2026</a:t>
            </a:r>
            <a:endParaRPr kumimoji="0" lang="en-GB" sz="11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044E4938-467B-91D2-E4E4-5C44E873F431}"/>
              </a:ext>
            </a:extLst>
          </p:cNvPr>
          <p:cNvSpPr txBox="1"/>
          <p:nvPr/>
        </p:nvSpPr>
        <p:spPr>
          <a:xfrm>
            <a:off x="6205483" y="4837219"/>
            <a:ext cx="34921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Jorge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Garcia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Tortosa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Ot Dams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Fernando Sordo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Ulrich </a:t>
            </a:r>
            <a:r>
              <a:rPr lang="es-ES" sz="14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Dorda</a:t>
            </a:r>
            <a:endParaRPr lang="es-ES" sz="140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Mario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Perez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A4194B8B-B170-DEB3-FB79-F6996076811E}"/>
              </a:ext>
            </a:extLst>
          </p:cNvPr>
          <p:cNvSpPr txBox="1"/>
          <p:nvPr/>
        </p:nvSpPr>
        <p:spPr>
          <a:xfrm>
            <a:off x="1247684" y="4896912"/>
            <a:ext cx="47388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BD-OT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white"/>
                </a:solidFill>
                <a:latin typeface="Century Gothic" panose="020B0502020202020204" pitchFamily="34" charset="0"/>
              </a:rPr>
              <a:t>Development of the DUMP-OT for MYRRHA phase I accelerator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3D49FBC-F678-2C02-6DC7-A29773F5F7E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649" y="945425"/>
            <a:ext cx="3152701" cy="721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7F998-371C-49F4-6815-8865B0102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02627F4F-28FD-25D7-B619-6CCAB796C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329" y="959061"/>
            <a:ext cx="5577363" cy="43135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55D112AF-6BE6-E2A7-AC6A-71F922AE680D}"/>
                  </a:ext>
                </a:extLst>
              </p:cNvPr>
              <p:cNvSpPr txBox="1"/>
              <p:nvPr/>
            </p:nvSpPr>
            <p:spPr>
              <a:xfrm>
                <a:off x="9858799" y="2805930"/>
                <a:ext cx="1441228" cy="327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400" b="1" i="0" dirty="0" smtClean="0">
                          <a:latin typeface="Cambria Math" panose="02040503050406030204" pitchFamily="18" charset="0"/>
                        </a:rPr>
                        <m:t>𝚫</m:t>
                      </m:r>
                      <m:sSub>
                        <m:sSubPr>
                          <m:ctrlPr>
                            <a:rPr lang="es-ES" sz="1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1" i="1" dirty="0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s-ES" sz="1400" b="1" i="1" dirty="0" smtClean="0">
                              <a:latin typeface="Cambria Math" panose="02040503050406030204" pitchFamily="18" charset="0"/>
                            </a:rPr>
                            <m:t>𝒑𝒖𝒍𝒔𝒆</m:t>
                          </m:r>
                        </m:sub>
                      </m:sSub>
                      <m:r>
                        <a:rPr lang="es-ES" sz="1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400" b="1" i="1" dirty="0" smtClean="0">
                          <a:latin typeface="Cambria Math" panose="02040503050406030204" pitchFamily="18" charset="0"/>
                        </a:rPr>
                        <m:t>𝟖𝟗</m:t>
                      </m:r>
                      <m:r>
                        <a:rPr lang="es-ES" sz="1400" b="1" i="1" dirty="0" smtClean="0">
                          <a:latin typeface="Cambria Math" panose="02040503050406030204" pitchFamily="18" charset="0"/>
                        </a:rPr>
                        <m:t>°</m:t>
                      </m:r>
                      <m:r>
                        <a:rPr lang="es-ES" sz="1400" b="1" i="1" dirty="0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55D112AF-6BE6-E2A7-AC6A-71F922AE6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8799" y="2805930"/>
                <a:ext cx="1441228" cy="327077"/>
              </a:xfrm>
              <a:prstGeom prst="rect">
                <a:avLst/>
              </a:prstGeom>
              <a:blipFill>
                <a:blip r:embed="rId4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98D2F672-6443-353A-0380-33443CC8C80F}"/>
              </a:ext>
            </a:extLst>
          </p:cNvPr>
          <p:cNvCxnSpPr>
            <a:cxnSpLocks/>
          </p:cNvCxnSpPr>
          <p:nvPr/>
        </p:nvCxnSpPr>
        <p:spPr>
          <a:xfrm flipH="1">
            <a:off x="8960000" y="1353280"/>
            <a:ext cx="1635273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6858B155-D9FA-05AE-53E6-BAE8E707360F}"/>
              </a:ext>
            </a:extLst>
          </p:cNvPr>
          <p:cNvCxnSpPr>
            <a:cxnSpLocks/>
          </p:cNvCxnSpPr>
          <p:nvPr/>
        </p:nvCxnSpPr>
        <p:spPr>
          <a:xfrm flipH="1">
            <a:off x="8960000" y="4715247"/>
            <a:ext cx="1745824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A5126430-F12D-78B0-42E3-752CCE17A88E}"/>
              </a:ext>
            </a:extLst>
          </p:cNvPr>
          <p:cNvCxnSpPr>
            <a:cxnSpLocks/>
          </p:cNvCxnSpPr>
          <p:nvPr/>
        </p:nvCxnSpPr>
        <p:spPr>
          <a:xfrm>
            <a:off x="9919298" y="1353280"/>
            <a:ext cx="0" cy="3361967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30">
            <a:extLst>
              <a:ext uri="{FF2B5EF4-FFF2-40B4-BE49-F238E27FC236}">
                <a16:creationId xmlns:a16="http://schemas.microsoft.com/office/drawing/2014/main" id="{96DA1DA6-073D-E6B9-0ADD-7E1E4D8AA639}"/>
              </a:ext>
            </a:extLst>
          </p:cNvPr>
          <p:cNvSpPr/>
          <p:nvPr/>
        </p:nvSpPr>
        <p:spPr>
          <a:xfrm>
            <a:off x="6849375" y="1380988"/>
            <a:ext cx="77898" cy="90425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211F7DD0-892E-82DF-7CA9-3BC1ADF4ACD6}"/>
              </a:ext>
            </a:extLst>
          </p:cNvPr>
          <p:cNvSpPr/>
          <p:nvPr/>
        </p:nvSpPr>
        <p:spPr>
          <a:xfrm>
            <a:off x="9145317" y="1360715"/>
            <a:ext cx="77898" cy="90425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51E9BC2F-5438-0F68-069A-5C2E86D40C5D}"/>
              </a:ext>
            </a:extLst>
          </p:cNvPr>
          <p:cNvSpPr/>
          <p:nvPr/>
        </p:nvSpPr>
        <p:spPr>
          <a:xfrm>
            <a:off x="11421071" y="1357596"/>
            <a:ext cx="77898" cy="90425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002A135C-CAFE-8AF2-CED5-B37F333EA59E}"/>
              </a:ext>
            </a:extLst>
          </p:cNvPr>
          <p:cNvSpPr txBox="1"/>
          <p:nvPr/>
        </p:nvSpPr>
        <p:spPr>
          <a:xfrm>
            <a:off x="7027155" y="1478249"/>
            <a:ext cx="13292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/>
              <a:t>3.3% of pulse time</a:t>
            </a:r>
          </a:p>
        </p:txBody>
      </p:sp>
      <p:sp>
        <p:nvSpPr>
          <p:cNvPr id="38" name="Arco 37">
            <a:extLst>
              <a:ext uri="{FF2B5EF4-FFF2-40B4-BE49-F238E27FC236}">
                <a16:creationId xmlns:a16="http://schemas.microsoft.com/office/drawing/2014/main" id="{83EA4BD9-C960-9934-ADB1-4D4D60F21FA7}"/>
              </a:ext>
            </a:extLst>
          </p:cNvPr>
          <p:cNvSpPr/>
          <p:nvPr/>
        </p:nvSpPr>
        <p:spPr>
          <a:xfrm rot="5400000">
            <a:off x="6521262" y="1253703"/>
            <a:ext cx="904258" cy="552399"/>
          </a:xfrm>
          <a:prstGeom prst="arc">
            <a:avLst>
              <a:gd name="adj1" fmla="val 18199149"/>
              <a:gd name="adj2" fmla="val 0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553D4338-F8F3-2FA6-A4B7-A4041C6E10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384" t="18827" r="11486" b="30687"/>
          <a:stretch>
            <a:fillRect/>
          </a:stretch>
        </p:blipFill>
        <p:spPr>
          <a:xfrm>
            <a:off x="811820" y="3287839"/>
            <a:ext cx="5181307" cy="144981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8FAE906-93C1-5FEC-4B35-75DAB72D889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89" t="18874" r="11486" b="30293"/>
          <a:stretch>
            <a:fillRect/>
          </a:stretch>
        </p:blipFill>
        <p:spPr>
          <a:xfrm>
            <a:off x="810684" y="1172982"/>
            <a:ext cx="5148514" cy="144683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E770626-8618-DFAC-4A1E-E65AC14F203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678" t="26370" r="95164" b="45357"/>
          <a:stretch>
            <a:fillRect/>
          </a:stretch>
        </p:blipFill>
        <p:spPr>
          <a:xfrm>
            <a:off x="130023" y="2355537"/>
            <a:ext cx="593790" cy="1703505"/>
          </a:xfrm>
          <a:prstGeom prst="rect">
            <a:avLst/>
          </a:prstGeom>
        </p:spPr>
      </p:pic>
      <p:sp>
        <p:nvSpPr>
          <p:cNvPr id="61" name="Rectángulo: esquinas redondeadas 60">
            <a:extLst>
              <a:ext uri="{FF2B5EF4-FFF2-40B4-BE49-F238E27FC236}">
                <a16:creationId xmlns:a16="http://schemas.microsoft.com/office/drawing/2014/main" id="{C3A2DB84-3AA9-061F-AD9A-EE2151AAD616}"/>
              </a:ext>
            </a:extLst>
          </p:cNvPr>
          <p:cNvSpPr/>
          <p:nvPr/>
        </p:nvSpPr>
        <p:spPr>
          <a:xfrm>
            <a:off x="1970377" y="5287231"/>
            <a:ext cx="2920670" cy="466717"/>
          </a:xfrm>
          <a:prstGeom prst="roundRect">
            <a:avLst/>
          </a:prstGeom>
          <a:solidFill>
            <a:schemeClr val="accent6">
              <a:alpha val="5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TextShape 2">
            <a:extLst>
              <a:ext uri="{FF2B5EF4-FFF2-40B4-BE49-F238E27FC236}">
                <a16:creationId xmlns:a16="http://schemas.microsoft.com/office/drawing/2014/main" id="{48360841-D1CD-8297-4AAF-162FAB92CA3C}"/>
              </a:ext>
            </a:extLst>
          </p:cNvPr>
          <p:cNvSpPr txBox="1"/>
          <p:nvPr/>
        </p:nvSpPr>
        <p:spPr>
          <a:xfrm>
            <a:off x="8126280" y="6580638"/>
            <a:ext cx="4062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E76C0827-03D6-4D7E-9E3B-E017E2A3D7DD}" type="slidenum">
              <a:rPr lang="en-US" sz="1600" b="0" strike="noStrike" spc="-1">
                <a:solidFill>
                  <a:srgbClr val="000000"/>
                </a:solidFill>
                <a:latin typeface="Calibri"/>
              </a:rPr>
              <a:t>10</a:t>
            </a:fld>
            <a:endParaRPr lang="en-US" sz="1600" b="0" strike="noStrike" spc="-1">
              <a:latin typeface="Times New Roman"/>
            </a:endParaRPr>
          </a:p>
        </p:txBody>
      </p:sp>
      <p:sp>
        <p:nvSpPr>
          <p:cNvPr id="41" name="TextShape 3">
            <a:extLst>
              <a:ext uri="{FF2B5EF4-FFF2-40B4-BE49-F238E27FC236}">
                <a16:creationId xmlns:a16="http://schemas.microsoft.com/office/drawing/2014/main" id="{17756B76-3C35-08AF-23DD-394A2F357AAA}"/>
              </a:ext>
            </a:extLst>
          </p:cNvPr>
          <p:cNvSpPr txBox="1"/>
          <p:nvPr/>
        </p:nvSpPr>
        <p:spPr>
          <a:xfrm>
            <a:off x="224040" y="401561"/>
            <a:ext cx="1174392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spc="-1" dirty="0">
                <a:solidFill>
                  <a:srgbClr val="000000"/>
                </a:solidFill>
              </a:rPr>
              <a:t>BD-OT: Conservative Model – Results: 100 MeV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C59EE84-6621-F76E-9AA2-67A6BFD0E95C}"/>
              </a:ext>
            </a:extLst>
          </p:cNvPr>
          <p:cNvSpPr/>
          <p:nvPr/>
        </p:nvSpPr>
        <p:spPr>
          <a:xfrm>
            <a:off x="5854437" y="4706103"/>
            <a:ext cx="248735" cy="250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40C0F27-D8DE-19E9-5CF2-B78326DC6380}"/>
              </a:ext>
            </a:extLst>
          </p:cNvPr>
          <p:cNvSpPr/>
          <p:nvPr/>
        </p:nvSpPr>
        <p:spPr>
          <a:xfrm>
            <a:off x="9057015" y="1233715"/>
            <a:ext cx="258614" cy="272471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AA867917-8674-BAD4-02D7-299C9699C053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5978804" y="1369951"/>
            <a:ext cx="3078211" cy="91871"/>
          </a:xfrm>
          <a:prstGeom prst="straightConnector1">
            <a:avLst/>
          </a:prstGeom>
          <a:ln w="1587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E2FB5B6-94FC-9385-F3BE-400891551D56}"/>
              </a:ext>
            </a:extLst>
          </p:cNvPr>
          <p:cNvSpPr txBox="1"/>
          <p:nvPr/>
        </p:nvSpPr>
        <p:spPr>
          <a:xfrm>
            <a:off x="82665" y="2078538"/>
            <a:ext cx="847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Eq. Stress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E9C5AC3-CB73-4CCC-0F38-882B9CC5AC5B}"/>
              </a:ext>
            </a:extLst>
          </p:cNvPr>
          <p:cNvSpPr txBox="1"/>
          <p:nvPr/>
        </p:nvSpPr>
        <p:spPr>
          <a:xfrm>
            <a:off x="62157" y="4137627"/>
            <a:ext cx="6002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(MPa)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1E774B36-A228-616A-70B3-04D250325BC5}"/>
              </a:ext>
            </a:extLst>
          </p:cNvPr>
          <p:cNvSpPr/>
          <p:nvPr/>
        </p:nvSpPr>
        <p:spPr>
          <a:xfrm>
            <a:off x="8942748" y="4581531"/>
            <a:ext cx="258614" cy="272471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60ABBACF-9A03-8A94-4B1E-A9CFF6DFB106}"/>
              </a:ext>
            </a:extLst>
          </p:cNvPr>
          <p:cNvCxnSpPr>
            <a:cxnSpLocks/>
            <a:stCxn id="33" idx="1"/>
          </p:cNvCxnSpPr>
          <p:nvPr/>
        </p:nvCxnSpPr>
        <p:spPr>
          <a:xfrm flipH="1" flipV="1">
            <a:off x="5978804" y="3519704"/>
            <a:ext cx="3001817" cy="1101729"/>
          </a:xfrm>
          <a:prstGeom prst="straightConnector1">
            <a:avLst/>
          </a:prstGeom>
          <a:ln w="1587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adroTexto 42">
            <a:extLst>
              <a:ext uri="{FF2B5EF4-FFF2-40B4-BE49-F238E27FC236}">
                <a16:creationId xmlns:a16="http://schemas.microsoft.com/office/drawing/2014/main" id="{CF766001-7787-C172-D4E4-8FAFD857E1F1}"/>
              </a:ext>
            </a:extLst>
          </p:cNvPr>
          <p:cNvSpPr txBox="1"/>
          <p:nvPr/>
        </p:nvSpPr>
        <p:spPr>
          <a:xfrm>
            <a:off x="2893175" y="888595"/>
            <a:ext cx="1097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After pulse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DF7EC1CD-ADBC-E92F-2AAC-42C2D80C944C}"/>
              </a:ext>
            </a:extLst>
          </p:cNvPr>
          <p:cNvSpPr txBox="1"/>
          <p:nvPr/>
        </p:nvSpPr>
        <p:spPr>
          <a:xfrm>
            <a:off x="2828350" y="3016983"/>
            <a:ext cx="12274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Before pulse</a:t>
            </a:r>
          </a:p>
        </p:txBody>
      </p: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353CD690-7015-FA7A-ABC0-96DEF03161EA}"/>
              </a:ext>
            </a:extLst>
          </p:cNvPr>
          <p:cNvCxnSpPr>
            <a:cxnSpLocks/>
          </p:cNvCxnSpPr>
          <p:nvPr/>
        </p:nvCxnSpPr>
        <p:spPr>
          <a:xfrm>
            <a:off x="2276899" y="1287413"/>
            <a:ext cx="1150309" cy="43787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uadroTexto 50">
            <a:extLst>
              <a:ext uri="{FF2B5EF4-FFF2-40B4-BE49-F238E27FC236}">
                <a16:creationId xmlns:a16="http://schemas.microsoft.com/office/drawing/2014/main" id="{CA10B9D5-3058-57CA-75FA-CCFEE707A765}"/>
              </a:ext>
            </a:extLst>
          </p:cNvPr>
          <p:cNvSpPr txBox="1"/>
          <p:nvPr/>
        </p:nvSpPr>
        <p:spPr>
          <a:xfrm>
            <a:off x="1509894" y="1104052"/>
            <a:ext cx="836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195 MPa</a:t>
            </a:r>
          </a:p>
        </p:txBody>
      </p: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134999D4-4257-1F55-6575-976BC1F6CE3F}"/>
              </a:ext>
            </a:extLst>
          </p:cNvPr>
          <p:cNvCxnSpPr>
            <a:cxnSpLocks/>
            <a:endCxn id="61" idx="0"/>
          </p:cNvCxnSpPr>
          <p:nvPr/>
        </p:nvCxnSpPr>
        <p:spPr>
          <a:xfrm>
            <a:off x="3427208" y="4802661"/>
            <a:ext cx="3504" cy="484570"/>
          </a:xfrm>
          <a:prstGeom prst="straightConnector1">
            <a:avLst/>
          </a:prstGeom>
          <a:ln w="38100">
            <a:solidFill>
              <a:schemeClr val="accent6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uadroTexto 56">
                <a:extLst>
                  <a:ext uri="{FF2B5EF4-FFF2-40B4-BE49-F238E27FC236}">
                    <a16:creationId xmlns:a16="http://schemas.microsoft.com/office/drawing/2014/main" id="{D41C199A-70A2-4416-B63C-D2A6EFC0FB57}"/>
                  </a:ext>
                </a:extLst>
              </p:cNvPr>
              <p:cNvSpPr txBox="1"/>
              <p:nvPr/>
            </p:nvSpPr>
            <p:spPr>
              <a:xfrm>
                <a:off x="1965436" y="5375268"/>
                <a:ext cx="28854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GB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s-E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𝟏𝟕𝟎</m:t>
                      </m:r>
                      <m:r>
                        <a:rPr lang="es-E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E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𝑴𝑷𝒂</m:t>
                      </m:r>
                      <m:r>
                        <a:rPr lang="es-E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s-E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𝟏𝟕𝟎</m:t>
                      </m:r>
                      <m:r>
                        <a:rPr lang="es-E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E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𝑴𝑷𝒂</m:t>
                      </m:r>
                    </m:oMath>
                  </m:oMathPara>
                </a14:m>
                <a:endParaRPr lang="en-GB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7" name="CuadroTexto 56">
                <a:extLst>
                  <a:ext uri="{FF2B5EF4-FFF2-40B4-BE49-F238E27FC236}">
                    <a16:creationId xmlns:a16="http://schemas.microsoft.com/office/drawing/2014/main" id="{D41C199A-70A2-4416-B63C-D2A6EFC0F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436" y="5375268"/>
                <a:ext cx="2885405" cy="276999"/>
              </a:xfrm>
              <a:prstGeom prst="rect">
                <a:avLst/>
              </a:prstGeom>
              <a:blipFill>
                <a:blip r:embed="rId8"/>
                <a:stretch>
                  <a:fillRect l="-1266" r="-1688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uadroTexto 64">
                <a:extLst>
                  <a:ext uri="{FF2B5EF4-FFF2-40B4-BE49-F238E27FC236}">
                    <a16:creationId xmlns:a16="http://schemas.microsoft.com/office/drawing/2014/main" id="{4007E60F-718E-18D5-1DA6-84978EEB2D0C}"/>
                  </a:ext>
                </a:extLst>
              </p:cNvPr>
              <p:cNvSpPr txBox="1"/>
              <p:nvPr/>
            </p:nvSpPr>
            <p:spPr>
              <a:xfrm>
                <a:off x="506462" y="5861750"/>
                <a:ext cx="112394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Secondary loads are critical for the Beam Dump operational life. Following the work of Heikkinen[4] on CuCrZr, fatigue strength for ultra high cycling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sSup>
                          <m:sSupPr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1600" dirty="0"/>
                  <a:t> is 170 </a:t>
                </a:r>
                <a:r>
                  <a:rPr lang="en-GB" sz="1600" dirty="0" err="1"/>
                  <a:t>Mpa</a:t>
                </a:r>
                <a:r>
                  <a:rPr lang="en-GB" sz="1600" dirty="0"/>
                  <a:t>. Maximum stress range expected is near acceptable limits.</a:t>
                </a:r>
              </a:p>
            </p:txBody>
          </p:sp>
        </mc:Choice>
        <mc:Fallback xmlns="">
          <p:sp>
            <p:nvSpPr>
              <p:cNvPr id="65" name="CuadroTexto 64">
                <a:extLst>
                  <a:ext uri="{FF2B5EF4-FFF2-40B4-BE49-F238E27FC236}">
                    <a16:creationId xmlns:a16="http://schemas.microsoft.com/office/drawing/2014/main" id="{4007E60F-718E-18D5-1DA6-84978EEB2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62" y="5861750"/>
                <a:ext cx="11239436" cy="584775"/>
              </a:xfrm>
              <a:prstGeom prst="rect">
                <a:avLst/>
              </a:prstGeom>
              <a:blipFill>
                <a:blip r:embed="rId9"/>
                <a:stretch>
                  <a:fillRect l="-271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284B7657-5E53-F197-2C28-493C434B31A2}"/>
              </a:ext>
            </a:extLst>
          </p:cNvPr>
          <p:cNvCxnSpPr>
            <a:cxnSpLocks/>
          </p:cNvCxnSpPr>
          <p:nvPr/>
        </p:nvCxnSpPr>
        <p:spPr>
          <a:xfrm flipV="1">
            <a:off x="6687124" y="4129422"/>
            <a:ext cx="4969934" cy="7434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521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4FE4E-8685-8478-C0E8-80B587C20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3097E7C-3C0E-BA5E-C80D-15D42BF9CF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947" t="7235" r="21743" b="18527"/>
          <a:stretch>
            <a:fillRect/>
          </a:stretch>
        </p:blipFill>
        <p:spPr>
          <a:xfrm>
            <a:off x="70280" y="966168"/>
            <a:ext cx="5952804" cy="5348704"/>
          </a:xfrm>
          <a:prstGeom prst="rect">
            <a:avLst/>
          </a:prstGeom>
        </p:spPr>
      </p:pic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8867533A-D069-FE95-CA64-399804AE0774}"/>
              </a:ext>
            </a:extLst>
          </p:cNvPr>
          <p:cNvSpPr/>
          <p:nvPr/>
        </p:nvSpPr>
        <p:spPr>
          <a:xfrm>
            <a:off x="3821502" y="4454239"/>
            <a:ext cx="1986268" cy="2081438"/>
          </a:xfrm>
          <a:prstGeom prst="roundRect">
            <a:avLst/>
          </a:prstGeom>
          <a:solidFill>
            <a:srgbClr val="E51C28">
              <a:alpha val="5000"/>
            </a:srgbClr>
          </a:solidFill>
          <a:ln w="12700">
            <a:solidFill>
              <a:srgbClr val="E51C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CA04874-30DE-4B92-B7B0-C2B6F2294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851" y="5993233"/>
            <a:ext cx="1603076" cy="31688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7FAAEC9-3BE8-498C-0BF2-80DA806929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807" y="961306"/>
            <a:ext cx="5559648" cy="429983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F4A1BC4-5036-B5DF-AA8E-63C28551D7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8" t="19508" r="96013" b="61401"/>
          <a:stretch>
            <a:fillRect/>
          </a:stretch>
        </p:blipFill>
        <p:spPr>
          <a:xfrm>
            <a:off x="541065" y="2177300"/>
            <a:ext cx="574672" cy="1549681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A8E912B8-C967-4E6D-001F-1662AE7405B3}"/>
              </a:ext>
            </a:extLst>
          </p:cNvPr>
          <p:cNvSpPr txBox="1"/>
          <p:nvPr/>
        </p:nvSpPr>
        <p:spPr>
          <a:xfrm>
            <a:off x="3886759" y="4454239"/>
            <a:ext cx="18538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i="1" dirty="0"/>
              <a:t>MCNP vs </a:t>
            </a:r>
            <a:r>
              <a:rPr lang="es-ES" sz="1600" i="1" dirty="0" err="1"/>
              <a:t>Thermal</a:t>
            </a:r>
            <a:br>
              <a:rPr lang="es-ES" sz="1600" i="1" dirty="0"/>
            </a:br>
            <a:r>
              <a:rPr lang="es-ES" sz="1400" i="1" dirty="0"/>
              <a:t>(</a:t>
            </a:r>
            <a:r>
              <a:rPr lang="es-ES" sz="1400" i="1" dirty="0" err="1"/>
              <a:t>energy</a:t>
            </a:r>
            <a:r>
              <a:rPr lang="es-ES" sz="1400" i="1" dirty="0"/>
              <a:t> balance </a:t>
            </a:r>
            <a:r>
              <a:rPr lang="es-ES" sz="1400" i="1" dirty="0" err="1"/>
              <a:t>check</a:t>
            </a:r>
            <a:r>
              <a:rPr lang="es-ES" sz="1400" i="1" dirty="0"/>
              <a:t>)</a:t>
            </a:r>
            <a:endParaRPr lang="en-GB" sz="1600" i="1" dirty="0"/>
          </a:p>
        </p:txBody>
      </p:sp>
      <p:sp>
        <p:nvSpPr>
          <p:cNvPr id="100" name="TextShape 2">
            <a:extLst>
              <a:ext uri="{FF2B5EF4-FFF2-40B4-BE49-F238E27FC236}">
                <a16:creationId xmlns:a16="http://schemas.microsoft.com/office/drawing/2014/main" id="{D0F78979-8507-8C6A-0544-BF2FD9BDEEBD}"/>
              </a:ext>
            </a:extLst>
          </p:cNvPr>
          <p:cNvSpPr txBox="1"/>
          <p:nvPr/>
        </p:nvSpPr>
        <p:spPr>
          <a:xfrm>
            <a:off x="8126280" y="6580638"/>
            <a:ext cx="4062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E76C0827-03D6-4D7E-9E3B-E017E2A3D7DD}" type="slidenum">
              <a:rPr lang="en-US" sz="1600" b="0" strike="noStrike" spc="-1">
                <a:solidFill>
                  <a:srgbClr val="000000"/>
                </a:solidFill>
                <a:latin typeface="Calibri"/>
              </a:rPr>
              <a:t>11</a:t>
            </a:fld>
            <a:endParaRPr lang="en-US" sz="1600" b="0" strike="noStrike" spc="-1">
              <a:latin typeface="Times New Roman"/>
            </a:endParaRPr>
          </a:p>
        </p:txBody>
      </p:sp>
      <p:sp>
        <p:nvSpPr>
          <p:cNvPr id="41" name="TextShape 3">
            <a:extLst>
              <a:ext uri="{FF2B5EF4-FFF2-40B4-BE49-F238E27FC236}">
                <a16:creationId xmlns:a16="http://schemas.microsoft.com/office/drawing/2014/main" id="{234A5F18-7A11-4CA0-0DEC-C0DFF2230459}"/>
              </a:ext>
            </a:extLst>
          </p:cNvPr>
          <p:cNvSpPr txBox="1"/>
          <p:nvPr/>
        </p:nvSpPr>
        <p:spPr>
          <a:xfrm>
            <a:off x="224040" y="401561"/>
            <a:ext cx="1174392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spc="-1" dirty="0">
                <a:solidFill>
                  <a:srgbClr val="000000"/>
                </a:solidFill>
              </a:rPr>
              <a:t>BD-OT: Conservative Model – Results: 17 MeV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CB9819-F785-28CC-52F1-0B7E7C23D353}"/>
              </a:ext>
            </a:extLst>
          </p:cNvPr>
          <p:cNvSpPr txBox="1"/>
          <p:nvPr/>
        </p:nvSpPr>
        <p:spPr>
          <a:xfrm>
            <a:off x="481289" y="1935892"/>
            <a:ext cx="992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Temperature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4D51B96-7DAE-3D52-A9F0-E3208657BABA}"/>
              </a:ext>
            </a:extLst>
          </p:cNvPr>
          <p:cNvSpPr txBox="1"/>
          <p:nvPr/>
        </p:nvSpPr>
        <p:spPr>
          <a:xfrm>
            <a:off x="481289" y="3755261"/>
            <a:ext cx="431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(°C)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9454BF3E-5CED-F8FD-EACC-E373AEDE320F}"/>
                  </a:ext>
                </a:extLst>
              </p:cNvPr>
              <p:cNvSpPr txBox="1"/>
              <p:nvPr/>
            </p:nvSpPr>
            <p:spPr>
              <a:xfrm>
                <a:off x="9858799" y="2805930"/>
                <a:ext cx="1441228" cy="327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400" b="1" i="0" dirty="0" smtClean="0">
                          <a:latin typeface="Cambria Math" panose="02040503050406030204" pitchFamily="18" charset="0"/>
                        </a:rPr>
                        <m:t>𝚫</m:t>
                      </m:r>
                      <m:sSub>
                        <m:sSubPr>
                          <m:ctrlPr>
                            <a:rPr lang="es-ES" sz="1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1" i="1" dirty="0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s-ES" sz="1400" b="1" i="1" dirty="0" smtClean="0">
                              <a:latin typeface="Cambria Math" panose="02040503050406030204" pitchFamily="18" charset="0"/>
                            </a:rPr>
                            <m:t>𝒑𝒖𝒍𝒔𝒆</m:t>
                          </m:r>
                        </m:sub>
                      </m:sSub>
                      <m:r>
                        <a:rPr lang="es-ES" sz="1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s-ES" sz="1400" b="1" i="1" dirty="0" smtClean="0">
                          <a:latin typeface="Cambria Math" panose="02040503050406030204" pitchFamily="18" charset="0"/>
                        </a:rPr>
                        <m:t>°</m:t>
                      </m:r>
                      <m:r>
                        <a:rPr lang="es-ES" sz="1400" b="1" i="1" dirty="0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9454BF3E-5CED-F8FD-EACC-E373AEDE3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8799" y="2805930"/>
                <a:ext cx="1441228" cy="327077"/>
              </a:xfrm>
              <a:prstGeom prst="rect">
                <a:avLst/>
              </a:prstGeom>
              <a:blipFill>
                <a:blip r:embed="rId6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5FFB10CA-6560-AEE7-14A0-8B2C0E81286E}"/>
              </a:ext>
            </a:extLst>
          </p:cNvPr>
          <p:cNvCxnSpPr>
            <a:cxnSpLocks/>
          </p:cNvCxnSpPr>
          <p:nvPr/>
        </p:nvCxnSpPr>
        <p:spPr>
          <a:xfrm flipH="1">
            <a:off x="8960000" y="1353280"/>
            <a:ext cx="1635273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473DA7A4-4B8E-609A-4206-6C061E4A1FD2}"/>
              </a:ext>
            </a:extLst>
          </p:cNvPr>
          <p:cNvCxnSpPr>
            <a:cxnSpLocks/>
          </p:cNvCxnSpPr>
          <p:nvPr/>
        </p:nvCxnSpPr>
        <p:spPr>
          <a:xfrm flipH="1">
            <a:off x="8960000" y="4715247"/>
            <a:ext cx="1745824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FDE571CD-9C91-B347-9DEA-21553BC24B87}"/>
              </a:ext>
            </a:extLst>
          </p:cNvPr>
          <p:cNvCxnSpPr>
            <a:cxnSpLocks/>
          </p:cNvCxnSpPr>
          <p:nvPr/>
        </p:nvCxnSpPr>
        <p:spPr>
          <a:xfrm>
            <a:off x="9919298" y="1353280"/>
            <a:ext cx="0" cy="3361967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DA3DF90D-7D18-B372-F3D8-4C1D9C4D48B1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4827369" y="5504059"/>
            <a:ext cx="0" cy="2675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áfico 18" descr="Marca de insignia1 con relleno sólido">
            <a:extLst>
              <a:ext uri="{FF2B5EF4-FFF2-40B4-BE49-F238E27FC236}">
                <a16:creationId xmlns:a16="http://schemas.microsoft.com/office/drawing/2014/main" id="{4B584D14-F4F4-9135-2A4F-7F8C864C825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71674" y="4300364"/>
            <a:ext cx="346493" cy="346493"/>
          </a:xfrm>
          <a:prstGeom prst="rect">
            <a:avLst/>
          </a:prstGeom>
        </p:spPr>
      </p:pic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4A6E273A-2175-DA9E-7447-D2FCE0DB113E}"/>
              </a:ext>
            </a:extLst>
          </p:cNvPr>
          <p:cNvSpPr/>
          <p:nvPr/>
        </p:nvSpPr>
        <p:spPr>
          <a:xfrm>
            <a:off x="4491948" y="5307409"/>
            <a:ext cx="670842" cy="19665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41302760-97A2-1A0D-2ED5-8D6E8DEED659}"/>
              </a:ext>
            </a:extLst>
          </p:cNvPr>
          <p:cNvSpPr/>
          <p:nvPr/>
        </p:nvSpPr>
        <p:spPr>
          <a:xfrm>
            <a:off x="4007237" y="5990977"/>
            <a:ext cx="1648055" cy="323895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FA4BF7E9-1DAD-6498-EF19-DB5D1195C39D}"/>
              </a:ext>
            </a:extLst>
          </p:cNvPr>
          <p:cNvCxnSpPr>
            <a:cxnSpLocks/>
          </p:cNvCxnSpPr>
          <p:nvPr/>
        </p:nvCxnSpPr>
        <p:spPr>
          <a:xfrm>
            <a:off x="6687124" y="4247688"/>
            <a:ext cx="4969934" cy="0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9B2094AD-9822-9F09-B3B1-95DF254BB536}"/>
              </a:ext>
            </a:extLst>
          </p:cNvPr>
          <p:cNvCxnSpPr>
            <a:cxnSpLocks/>
          </p:cNvCxnSpPr>
          <p:nvPr/>
        </p:nvCxnSpPr>
        <p:spPr>
          <a:xfrm flipH="1" flipV="1">
            <a:off x="2838091" y="3393275"/>
            <a:ext cx="4190782" cy="854413"/>
          </a:xfrm>
          <a:prstGeom prst="straightConnector1">
            <a:avLst/>
          </a:prstGeom>
          <a:ln w="1587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>
            <a:extLst>
              <a:ext uri="{FF2B5EF4-FFF2-40B4-BE49-F238E27FC236}">
                <a16:creationId xmlns:a16="http://schemas.microsoft.com/office/drawing/2014/main" id="{D5A04569-AACF-FA7C-ACA3-F800657AA138}"/>
              </a:ext>
            </a:extLst>
          </p:cNvPr>
          <p:cNvSpPr txBox="1"/>
          <p:nvPr/>
        </p:nvSpPr>
        <p:spPr>
          <a:xfrm rot="610544">
            <a:off x="4676585" y="3488773"/>
            <a:ext cx="1356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Steady state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221686E0-247B-72AF-CC15-C97AEB329716}"/>
              </a:ext>
            </a:extLst>
          </p:cNvPr>
          <p:cNvSpPr txBox="1"/>
          <p:nvPr/>
        </p:nvSpPr>
        <p:spPr>
          <a:xfrm>
            <a:off x="6584755" y="6215463"/>
            <a:ext cx="5072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/>
              <a:t>CuCrZr</a:t>
            </a:r>
            <a:r>
              <a:rPr lang="es-ES" sz="1600" dirty="0"/>
              <a:t> </a:t>
            </a:r>
            <a:r>
              <a:rPr lang="es-ES" sz="1600" dirty="0" err="1"/>
              <a:t>recommended</a:t>
            </a:r>
            <a:r>
              <a:rPr lang="es-ES" sz="1600" dirty="0"/>
              <a:t> </a:t>
            </a:r>
            <a:r>
              <a:rPr lang="es-ES" sz="1600" dirty="0" err="1"/>
              <a:t>upper</a:t>
            </a:r>
            <a:r>
              <a:rPr lang="es-ES" sz="1600" dirty="0"/>
              <a:t> </a:t>
            </a:r>
            <a:r>
              <a:rPr lang="es-ES" sz="1600" dirty="0" err="1"/>
              <a:t>temperature</a:t>
            </a:r>
            <a:r>
              <a:rPr lang="es-ES" sz="1600" dirty="0"/>
              <a:t> </a:t>
            </a:r>
            <a:r>
              <a:rPr lang="es-ES" sz="1600" dirty="0" err="1"/>
              <a:t>limit</a:t>
            </a:r>
            <a:r>
              <a:rPr lang="es-ES" sz="1600" dirty="0"/>
              <a:t> </a:t>
            </a:r>
            <a:r>
              <a:rPr lang="es-ES" sz="1600" dirty="0" err="1"/>
              <a:t>is</a:t>
            </a:r>
            <a:r>
              <a:rPr lang="es-ES" sz="1600" dirty="0"/>
              <a:t> 350°C [3].</a:t>
            </a:r>
            <a:endParaRPr lang="en-GB" sz="1600" dirty="0"/>
          </a:p>
        </p:txBody>
      </p:sp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id="{CA43F6B9-5906-BE68-2ED1-9C250FC2C5F0}"/>
              </a:ext>
            </a:extLst>
          </p:cNvPr>
          <p:cNvSpPr/>
          <p:nvPr/>
        </p:nvSpPr>
        <p:spPr>
          <a:xfrm>
            <a:off x="7622881" y="5534558"/>
            <a:ext cx="3086166" cy="625046"/>
          </a:xfrm>
          <a:prstGeom prst="roundRect">
            <a:avLst/>
          </a:prstGeom>
          <a:solidFill>
            <a:schemeClr val="accent6">
              <a:alpha val="5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BE10EB68-DE6E-6AB6-67DF-9698CABDA74C}"/>
                  </a:ext>
                </a:extLst>
              </p:cNvPr>
              <p:cNvSpPr txBox="1"/>
              <p:nvPr/>
            </p:nvSpPr>
            <p:spPr>
              <a:xfrm>
                <a:off x="7622881" y="5531729"/>
                <a:ext cx="3044873" cy="5794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𝒎𝒂𝒙</m:t>
                          </m:r>
                          <m:r>
                            <a:rPr lang="es-ES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  </m:t>
                          </m:r>
                          <m:r>
                            <a:rPr lang="es-ES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𝒔𝒕𝒆𝒂𝒅𝒚</m:t>
                          </m:r>
                        </m:sub>
                      </m:sSub>
                      <m:r>
                        <a:rPr lang="en-GB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s-E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𝟐𝟐𝟓</m:t>
                      </m:r>
                      <m:r>
                        <a:rPr lang="es-E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℃≪</m:t>
                      </m:r>
                      <m:r>
                        <a:rPr lang="es-E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𝟑𝟓𝟎</m:t>
                      </m:r>
                      <m:r>
                        <a:rPr lang="es-ES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en-GB" b="1" dirty="0">
                  <a:solidFill>
                    <a:schemeClr val="accent6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𝒎𝒂𝒙</m:t>
                          </m:r>
                        </m:sub>
                      </m:sSub>
                      <m:r>
                        <a:rPr lang="es-E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s-E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𝟐𝟕𝟓</m:t>
                      </m:r>
                      <m:r>
                        <a:rPr lang="es-E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℃≪</m:t>
                      </m:r>
                      <m:r>
                        <a:rPr lang="es-E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𝟑𝟓𝟎</m:t>
                      </m:r>
                      <m:r>
                        <a:rPr lang="es-E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en-GB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BE10EB68-DE6E-6AB6-67DF-9698CABDA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2881" y="5531729"/>
                <a:ext cx="3044873" cy="579454"/>
              </a:xfrm>
              <a:prstGeom prst="rect">
                <a:avLst/>
              </a:prstGeom>
              <a:blipFill>
                <a:blip r:embed="rId8"/>
                <a:stretch>
                  <a:fillRect l="-1200" r="-1600" b="-4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00E97489-FB56-AAC2-9C22-FE9767B94568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9145317" y="5263969"/>
            <a:ext cx="1" cy="267760"/>
          </a:xfrm>
          <a:prstGeom prst="straightConnector1">
            <a:avLst/>
          </a:prstGeom>
          <a:ln w="38100">
            <a:solidFill>
              <a:schemeClr val="accent6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AE6C020-369C-A722-3F88-C2902FBC7DDA}"/>
              </a:ext>
            </a:extLst>
          </p:cNvPr>
          <p:cNvSpPr txBox="1"/>
          <p:nvPr/>
        </p:nvSpPr>
        <p:spPr>
          <a:xfrm>
            <a:off x="662680" y="843025"/>
            <a:ext cx="1172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17 MeV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6C56F596-16A3-5AF3-AC51-5AD64AAC9A50}"/>
                  </a:ext>
                </a:extLst>
              </p:cNvPr>
              <p:cNvSpPr txBox="1"/>
              <p:nvPr/>
            </p:nvSpPr>
            <p:spPr>
              <a:xfrm>
                <a:off x="4508187" y="5288615"/>
                <a:ext cx="65460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847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6C56F596-16A3-5AF3-AC51-5AD64AAC9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187" y="5288615"/>
                <a:ext cx="654603" cy="215444"/>
              </a:xfrm>
              <a:prstGeom prst="rect">
                <a:avLst/>
              </a:prstGeom>
              <a:blipFill>
                <a:blip r:embed="rId9"/>
                <a:stretch>
                  <a:fillRect l="-5607" r="-560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uadroTexto 36">
            <a:extLst>
              <a:ext uri="{FF2B5EF4-FFF2-40B4-BE49-F238E27FC236}">
                <a16:creationId xmlns:a16="http://schemas.microsoft.com/office/drawing/2014/main" id="{EF176ED8-C595-841E-F0E6-A18206A5ECF0}"/>
              </a:ext>
            </a:extLst>
          </p:cNvPr>
          <p:cNvSpPr txBox="1"/>
          <p:nvPr/>
        </p:nvSpPr>
        <p:spPr>
          <a:xfrm>
            <a:off x="4505806" y="5039854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MCNP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1C1C372E-4509-F44A-74B6-92F8500213E6}"/>
              </a:ext>
            </a:extLst>
          </p:cNvPr>
          <p:cNvSpPr txBox="1"/>
          <p:nvPr/>
        </p:nvSpPr>
        <p:spPr>
          <a:xfrm>
            <a:off x="4482965" y="5751525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ANSYS</a:t>
            </a:r>
          </a:p>
        </p:txBody>
      </p:sp>
      <p:sp>
        <p:nvSpPr>
          <p:cNvPr id="53" name="Arco 52">
            <a:extLst>
              <a:ext uri="{FF2B5EF4-FFF2-40B4-BE49-F238E27FC236}">
                <a16:creationId xmlns:a16="http://schemas.microsoft.com/office/drawing/2014/main" id="{C6A9C74B-4382-B078-CDE7-C5903CA99790}"/>
              </a:ext>
            </a:extLst>
          </p:cNvPr>
          <p:cNvSpPr/>
          <p:nvPr/>
        </p:nvSpPr>
        <p:spPr>
          <a:xfrm rot="20848358">
            <a:off x="5112182" y="5406641"/>
            <a:ext cx="342238" cy="441339"/>
          </a:xfrm>
          <a:prstGeom prst="arc">
            <a:avLst>
              <a:gd name="adj1" fmla="val 16200000"/>
              <a:gd name="adj2" fmla="val 5129658"/>
            </a:avLst>
          </a:prstGeom>
          <a:ln w="15875">
            <a:solidFill>
              <a:schemeClr val="accent6"/>
            </a:solidFill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CuadroTexto 53">
                <a:extLst>
                  <a:ext uri="{FF2B5EF4-FFF2-40B4-BE49-F238E27FC236}">
                    <a16:creationId xmlns:a16="http://schemas.microsoft.com/office/drawing/2014/main" id="{DA0B82F0-5B9C-3B34-18A2-6494D7665760}"/>
                  </a:ext>
                </a:extLst>
              </p:cNvPr>
              <p:cNvSpPr txBox="1"/>
              <p:nvPr/>
            </p:nvSpPr>
            <p:spPr>
              <a:xfrm rot="4006027">
                <a:off x="5247695" y="5431541"/>
                <a:ext cx="56374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s-ES" sz="1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0.5 </m:t>
                      </m:r>
                      <m:r>
                        <a:rPr lang="es-ES" sz="1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GB" sz="12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54" name="CuadroTexto 53">
                <a:extLst>
                  <a:ext uri="{FF2B5EF4-FFF2-40B4-BE49-F238E27FC236}">
                    <a16:creationId xmlns:a16="http://schemas.microsoft.com/office/drawing/2014/main" id="{DA0B82F0-5B9C-3B34-18A2-6494D7665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4006027">
                <a:off x="5247695" y="5431541"/>
                <a:ext cx="563744" cy="184666"/>
              </a:xfrm>
              <a:prstGeom prst="rect">
                <a:avLst/>
              </a:prstGeom>
              <a:blipFill>
                <a:blip r:embed="rId10"/>
                <a:stretch>
                  <a:fillRect l="-1515" t="-1020" r="-1515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0907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89B20-BDDA-3F55-A58B-81225BD7E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>
            <a:extLst>
              <a:ext uri="{FF2B5EF4-FFF2-40B4-BE49-F238E27FC236}">
                <a16:creationId xmlns:a16="http://schemas.microsoft.com/office/drawing/2014/main" id="{C376F08F-78A2-566B-B348-E03C039A1B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566" t="19455" r="15236" b="30840"/>
          <a:stretch>
            <a:fillRect/>
          </a:stretch>
        </p:blipFill>
        <p:spPr>
          <a:xfrm>
            <a:off x="851346" y="3241272"/>
            <a:ext cx="5151723" cy="1561389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B49FCCB5-9E00-96B8-BA69-BE8C303BDC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6370" r="94909" b="45357"/>
          <a:stretch>
            <a:fillRect/>
          </a:stretch>
        </p:blipFill>
        <p:spPr>
          <a:xfrm>
            <a:off x="35440" y="2357417"/>
            <a:ext cx="731142" cy="171315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CEC01243-518A-8630-1B96-16B35926763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566" t="19456" r="15306" b="31418"/>
          <a:stretch>
            <a:fillRect/>
          </a:stretch>
        </p:blipFill>
        <p:spPr>
          <a:xfrm>
            <a:off x="841482" y="1122861"/>
            <a:ext cx="5155051" cy="154580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AEDA3EF-9B55-A3BD-1895-7C94C01F19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807" y="961306"/>
            <a:ext cx="5559648" cy="42998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F9378C9-23FA-4ABF-3300-665BFE7BBAEB}"/>
                  </a:ext>
                </a:extLst>
              </p:cNvPr>
              <p:cNvSpPr txBox="1"/>
              <p:nvPr/>
            </p:nvSpPr>
            <p:spPr>
              <a:xfrm>
                <a:off x="9858799" y="2805930"/>
                <a:ext cx="1441228" cy="327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400" b="1" i="0" dirty="0" smtClean="0">
                          <a:latin typeface="Cambria Math" panose="02040503050406030204" pitchFamily="18" charset="0"/>
                        </a:rPr>
                        <m:t>𝚫</m:t>
                      </m:r>
                      <m:sSub>
                        <m:sSubPr>
                          <m:ctrlPr>
                            <a:rPr lang="es-ES" sz="1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1" i="1" dirty="0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s-ES" sz="1400" b="1" i="1" dirty="0" smtClean="0">
                              <a:latin typeface="Cambria Math" panose="02040503050406030204" pitchFamily="18" charset="0"/>
                            </a:rPr>
                            <m:t>𝒑𝒖𝒍𝒔𝒆</m:t>
                          </m:r>
                        </m:sub>
                      </m:sSub>
                      <m:r>
                        <a:rPr lang="es-ES" sz="1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400" b="1" i="1" dirty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s-ES" sz="1400" b="1" i="1" dirty="0" smtClean="0">
                          <a:latin typeface="Cambria Math" panose="02040503050406030204" pitchFamily="18" charset="0"/>
                        </a:rPr>
                        <m:t>°</m:t>
                      </m:r>
                      <m:r>
                        <a:rPr lang="es-ES" sz="1400" b="1" i="1" dirty="0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DF9378C9-23FA-4ABF-3300-665BFE7BB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8799" y="2805930"/>
                <a:ext cx="1441228" cy="327077"/>
              </a:xfrm>
              <a:prstGeom prst="rect">
                <a:avLst/>
              </a:prstGeom>
              <a:blipFill>
                <a:blip r:embed="rId7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BC2D7511-04F5-839E-AEDC-5513842B639D}"/>
              </a:ext>
            </a:extLst>
          </p:cNvPr>
          <p:cNvCxnSpPr>
            <a:cxnSpLocks/>
          </p:cNvCxnSpPr>
          <p:nvPr/>
        </p:nvCxnSpPr>
        <p:spPr>
          <a:xfrm flipH="1">
            <a:off x="8960000" y="1353280"/>
            <a:ext cx="1635273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76031CC1-4BDB-BD94-31D6-E78885A7CF5C}"/>
              </a:ext>
            </a:extLst>
          </p:cNvPr>
          <p:cNvCxnSpPr>
            <a:cxnSpLocks/>
          </p:cNvCxnSpPr>
          <p:nvPr/>
        </p:nvCxnSpPr>
        <p:spPr>
          <a:xfrm flipH="1">
            <a:off x="8960000" y="4715247"/>
            <a:ext cx="1745824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970583DB-6BE0-95BC-E4A3-0B03D236FCB8}"/>
              </a:ext>
            </a:extLst>
          </p:cNvPr>
          <p:cNvCxnSpPr>
            <a:cxnSpLocks/>
          </p:cNvCxnSpPr>
          <p:nvPr/>
        </p:nvCxnSpPr>
        <p:spPr>
          <a:xfrm>
            <a:off x="9919298" y="1353280"/>
            <a:ext cx="0" cy="3361967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24A39896-DFA0-DFE1-0658-33048CEB9297}"/>
              </a:ext>
            </a:extLst>
          </p:cNvPr>
          <p:cNvCxnSpPr>
            <a:cxnSpLocks/>
          </p:cNvCxnSpPr>
          <p:nvPr/>
        </p:nvCxnSpPr>
        <p:spPr>
          <a:xfrm>
            <a:off x="6687124" y="4247688"/>
            <a:ext cx="4969934" cy="0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ángulo: esquinas redondeadas 60">
            <a:extLst>
              <a:ext uri="{FF2B5EF4-FFF2-40B4-BE49-F238E27FC236}">
                <a16:creationId xmlns:a16="http://schemas.microsoft.com/office/drawing/2014/main" id="{28FE0FC6-11B1-D414-2B55-060928B0172E}"/>
              </a:ext>
            </a:extLst>
          </p:cNvPr>
          <p:cNvSpPr/>
          <p:nvPr/>
        </p:nvSpPr>
        <p:spPr>
          <a:xfrm>
            <a:off x="1970377" y="5287231"/>
            <a:ext cx="2920670" cy="466717"/>
          </a:xfrm>
          <a:prstGeom prst="roundRect">
            <a:avLst/>
          </a:prstGeom>
          <a:solidFill>
            <a:schemeClr val="accent6">
              <a:alpha val="5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TextShape 2">
            <a:extLst>
              <a:ext uri="{FF2B5EF4-FFF2-40B4-BE49-F238E27FC236}">
                <a16:creationId xmlns:a16="http://schemas.microsoft.com/office/drawing/2014/main" id="{A7C334F7-3463-EC2D-4474-CB6209C4860E}"/>
              </a:ext>
            </a:extLst>
          </p:cNvPr>
          <p:cNvSpPr txBox="1"/>
          <p:nvPr/>
        </p:nvSpPr>
        <p:spPr>
          <a:xfrm>
            <a:off x="8126280" y="6580638"/>
            <a:ext cx="4062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E76C0827-03D6-4D7E-9E3B-E017E2A3D7DD}" type="slidenum">
              <a:rPr lang="en-US" sz="1600" b="0" strike="noStrike" spc="-1">
                <a:solidFill>
                  <a:srgbClr val="000000"/>
                </a:solidFill>
                <a:latin typeface="Calibri"/>
              </a:rPr>
              <a:t>12</a:t>
            </a:fld>
            <a:endParaRPr lang="en-US" sz="1600" b="0" strike="noStrike" spc="-1">
              <a:latin typeface="Times New Roman"/>
            </a:endParaRPr>
          </a:p>
        </p:txBody>
      </p:sp>
      <p:sp>
        <p:nvSpPr>
          <p:cNvPr id="41" name="TextShape 3">
            <a:extLst>
              <a:ext uri="{FF2B5EF4-FFF2-40B4-BE49-F238E27FC236}">
                <a16:creationId xmlns:a16="http://schemas.microsoft.com/office/drawing/2014/main" id="{4EC4862E-3757-F92D-6AFE-B89F8072C0C8}"/>
              </a:ext>
            </a:extLst>
          </p:cNvPr>
          <p:cNvSpPr txBox="1"/>
          <p:nvPr/>
        </p:nvSpPr>
        <p:spPr>
          <a:xfrm>
            <a:off x="224040" y="401561"/>
            <a:ext cx="1174392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spc="-1" dirty="0">
                <a:solidFill>
                  <a:srgbClr val="000000"/>
                </a:solidFill>
              </a:rPr>
              <a:t>BD-OT: Conservative Model – Results: 17 MeV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B35869C-2765-0D1D-DCA8-2A96DC9CCBFB}"/>
              </a:ext>
            </a:extLst>
          </p:cNvPr>
          <p:cNvSpPr/>
          <p:nvPr/>
        </p:nvSpPr>
        <p:spPr>
          <a:xfrm>
            <a:off x="5854437" y="4706103"/>
            <a:ext cx="248735" cy="250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07A6E19A-5379-243F-FF92-B16800FBFA8C}"/>
              </a:ext>
            </a:extLst>
          </p:cNvPr>
          <p:cNvSpPr/>
          <p:nvPr/>
        </p:nvSpPr>
        <p:spPr>
          <a:xfrm>
            <a:off x="9057015" y="1233715"/>
            <a:ext cx="258614" cy="272471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5F092AE2-A8B6-5BBC-B91A-AAE3CEC2BF43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5978804" y="1369951"/>
            <a:ext cx="3078211" cy="91871"/>
          </a:xfrm>
          <a:prstGeom prst="straightConnector1">
            <a:avLst/>
          </a:prstGeom>
          <a:ln w="1587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8C08AC4-7BDB-7722-59F3-DF7DE3AF6DFC}"/>
              </a:ext>
            </a:extLst>
          </p:cNvPr>
          <p:cNvSpPr txBox="1"/>
          <p:nvPr/>
        </p:nvSpPr>
        <p:spPr>
          <a:xfrm>
            <a:off x="82665" y="2078538"/>
            <a:ext cx="847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Eq. Stress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4E89E607-51AA-EAFE-A8AB-C49F149848F3}"/>
              </a:ext>
            </a:extLst>
          </p:cNvPr>
          <p:cNvSpPr txBox="1"/>
          <p:nvPr/>
        </p:nvSpPr>
        <p:spPr>
          <a:xfrm>
            <a:off x="62157" y="4137627"/>
            <a:ext cx="6002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(MPa)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CC0A3CAC-47F9-A162-458B-0A61092CFFB2}"/>
              </a:ext>
            </a:extLst>
          </p:cNvPr>
          <p:cNvSpPr/>
          <p:nvPr/>
        </p:nvSpPr>
        <p:spPr>
          <a:xfrm>
            <a:off x="8942748" y="4581531"/>
            <a:ext cx="258614" cy="272471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05CB8431-5032-E79F-6865-4BF996640A3F}"/>
              </a:ext>
            </a:extLst>
          </p:cNvPr>
          <p:cNvCxnSpPr>
            <a:cxnSpLocks/>
            <a:stCxn id="33" idx="1"/>
          </p:cNvCxnSpPr>
          <p:nvPr/>
        </p:nvCxnSpPr>
        <p:spPr>
          <a:xfrm flipH="1" flipV="1">
            <a:off x="5978804" y="3519704"/>
            <a:ext cx="3001817" cy="1101729"/>
          </a:xfrm>
          <a:prstGeom prst="straightConnector1">
            <a:avLst/>
          </a:prstGeom>
          <a:ln w="1587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adroTexto 42">
            <a:extLst>
              <a:ext uri="{FF2B5EF4-FFF2-40B4-BE49-F238E27FC236}">
                <a16:creationId xmlns:a16="http://schemas.microsoft.com/office/drawing/2014/main" id="{10679A35-8370-ED48-C2B8-F545F20BDEE7}"/>
              </a:ext>
            </a:extLst>
          </p:cNvPr>
          <p:cNvSpPr txBox="1"/>
          <p:nvPr/>
        </p:nvSpPr>
        <p:spPr>
          <a:xfrm>
            <a:off x="2893175" y="888595"/>
            <a:ext cx="1097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After pulse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0385531E-A69D-DBD3-4720-4C5961531AA6}"/>
              </a:ext>
            </a:extLst>
          </p:cNvPr>
          <p:cNvSpPr txBox="1"/>
          <p:nvPr/>
        </p:nvSpPr>
        <p:spPr>
          <a:xfrm>
            <a:off x="2828350" y="3016983"/>
            <a:ext cx="12274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Before pulse</a:t>
            </a:r>
          </a:p>
        </p:txBody>
      </p: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3734BA1C-7882-68E6-83CF-CCCCDC331A76}"/>
              </a:ext>
            </a:extLst>
          </p:cNvPr>
          <p:cNvCxnSpPr>
            <a:cxnSpLocks/>
          </p:cNvCxnSpPr>
          <p:nvPr/>
        </p:nvCxnSpPr>
        <p:spPr>
          <a:xfrm>
            <a:off x="2276899" y="1287413"/>
            <a:ext cx="1099641" cy="372784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uadroTexto 50">
            <a:extLst>
              <a:ext uri="{FF2B5EF4-FFF2-40B4-BE49-F238E27FC236}">
                <a16:creationId xmlns:a16="http://schemas.microsoft.com/office/drawing/2014/main" id="{E1F89CEA-24B1-A6DB-9C76-7DD4D1320384}"/>
              </a:ext>
            </a:extLst>
          </p:cNvPr>
          <p:cNvSpPr txBox="1"/>
          <p:nvPr/>
        </p:nvSpPr>
        <p:spPr>
          <a:xfrm>
            <a:off x="1509894" y="1104052"/>
            <a:ext cx="836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148 MPa</a:t>
            </a:r>
          </a:p>
        </p:txBody>
      </p: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C0E0F1D8-F10A-6690-226D-E168668BB3A5}"/>
              </a:ext>
            </a:extLst>
          </p:cNvPr>
          <p:cNvCxnSpPr>
            <a:cxnSpLocks/>
            <a:stCxn id="27" idx="2"/>
            <a:endCxn id="61" idx="0"/>
          </p:cNvCxnSpPr>
          <p:nvPr/>
        </p:nvCxnSpPr>
        <p:spPr>
          <a:xfrm>
            <a:off x="3427208" y="4802661"/>
            <a:ext cx="3504" cy="484570"/>
          </a:xfrm>
          <a:prstGeom prst="straightConnector1">
            <a:avLst/>
          </a:prstGeom>
          <a:ln w="38100">
            <a:solidFill>
              <a:schemeClr val="accent6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uadroTexto 56">
                <a:extLst>
                  <a:ext uri="{FF2B5EF4-FFF2-40B4-BE49-F238E27FC236}">
                    <a16:creationId xmlns:a16="http://schemas.microsoft.com/office/drawing/2014/main" id="{51CE0D2B-A257-7B7D-C77C-1BAE44ACFE92}"/>
                  </a:ext>
                </a:extLst>
              </p:cNvPr>
              <p:cNvSpPr txBox="1"/>
              <p:nvPr/>
            </p:nvSpPr>
            <p:spPr>
              <a:xfrm>
                <a:off x="1939558" y="5375268"/>
                <a:ext cx="29206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GB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s-E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𝟏𝟑𝟎</m:t>
                      </m:r>
                      <m:r>
                        <a:rPr lang="es-E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E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𝑴𝑷𝒂</m:t>
                      </m:r>
                      <m:r>
                        <a:rPr lang="es-E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r>
                        <a:rPr lang="es-E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𝟏𝟕𝟎</m:t>
                      </m:r>
                      <m:r>
                        <a:rPr lang="es-E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E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𝑴𝑷𝒂</m:t>
                      </m:r>
                    </m:oMath>
                  </m:oMathPara>
                </a14:m>
                <a:endParaRPr lang="en-GB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7" name="CuadroTexto 56">
                <a:extLst>
                  <a:ext uri="{FF2B5EF4-FFF2-40B4-BE49-F238E27FC236}">
                    <a16:creationId xmlns:a16="http://schemas.microsoft.com/office/drawing/2014/main" id="{51CE0D2B-A257-7B7D-C77C-1BAE44ACF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558" y="5375268"/>
                <a:ext cx="2920671" cy="276999"/>
              </a:xfrm>
              <a:prstGeom prst="rect">
                <a:avLst/>
              </a:prstGeom>
              <a:blipFill>
                <a:blip r:embed="rId8"/>
                <a:stretch>
                  <a:fillRect l="-1253" r="-1670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uadroTexto 64">
                <a:extLst>
                  <a:ext uri="{FF2B5EF4-FFF2-40B4-BE49-F238E27FC236}">
                    <a16:creationId xmlns:a16="http://schemas.microsoft.com/office/drawing/2014/main" id="{E1CCBBCA-9A08-7A01-C7E7-C1C1A02578FE}"/>
                  </a:ext>
                </a:extLst>
              </p:cNvPr>
              <p:cNvSpPr txBox="1"/>
              <p:nvPr/>
            </p:nvSpPr>
            <p:spPr>
              <a:xfrm>
                <a:off x="506462" y="5861750"/>
                <a:ext cx="112394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Secondary loads are critical for the Beam Dump operational life. Following the work of Heikkinen[4] on </a:t>
                </a:r>
                <a:r>
                  <a:rPr lang="en-GB" sz="1600" dirty="0" err="1"/>
                  <a:t>CuCrZr</a:t>
                </a:r>
                <a:r>
                  <a:rPr lang="en-GB" sz="1600" dirty="0"/>
                  <a:t>, fatigue strength for ultra high cycling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sSup>
                          <m:sSupPr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1600" dirty="0"/>
                  <a:t> is 170 </a:t>
                </a:r>
                <a:r>
                  <a:rPr lang="en-GB" sz="1600" dirty="0" err="1"/>
                  <a:t>Mpa</a:t>
                </a:r>
                <a:r>
                  <a:rPr lang="en-GB" sz="1600" dirty="0"/>
                  <a:t>. Maximum stress range expected remains well below acceptable limits.</a:t>
                </a:r>
              </a:p>
            </p:txBody>
          </p:sp>
        </mc:Choice>
        <mc:Fallback xmlns="">
          <p:sp>
            <p:nvSpPr>
              <p:cNvPr id="65" name="CuadroTexto 64">
                <a:extLst>
                  <a:ext uri="{FF2B5EF4-FFF2-40B4-BE49-F238E27FC236}">
                    <a16:creationId xmlns:a16="http://schemas.microsoft.com/office/drawing/2014/main" id="{E1CCBBCA-9A08-7A01-C7E7-C1C1A0257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62" y="5861750"/>
                <a:ext cx="11239436" cy="584775"/>
              </a:xfrm>
              <a:prstGeom prst="rect">
                <a:avLst/>
              </a:prstGeom>
              <a:blipFill>
                <a:blip r:embed="rId9"/>
                <a:stretch>
                  <a:fillRect l="-271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886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EDCB6-CC7B-381E-EF33-A2BA3410E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2">
            <a:extLst>
              <a:ext uri="{FF2B5EF4-FFF2-40B4-BE49-F238E27FC236}">
                <a16:creationId xmlns:a16="http://schemas.microsoft.com/office/drawing/2014/main" id="{A30FB7F8-99D6-073A-D897-3F0B937B37AA}"/>
              </a:ext>
            </a:extLst>
          </p:cNvPr>
          <p:cNvSpPr txBox="1"/>
          <p:nvPr/>
        </p:nvSpPr>
        <p:spPr>
          <a:xfrm>
            <a:off x="8126280" y="6580638"/>
            <a:ext cx="4062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E76C0827-03D6-4D7E-9E3B-E017E2A3D7DD}" type="slidenum">
              <a:rPr lang="en-US" sz="1600" b="0" strike="noStrike" spc="-1">
                <a:solidFill>
                  <a:srgbClr val="000000"/>
                </a:solidFill>
                <a:latin typeface="Calibri"/>
              </a:rPr>
              <a:t>13</a:t>
            </a:fld>
            <a:endParaRPr lang="en-US" sz="1600" b="0" strike="noStrike" spc="-1">
              <a:latin typeface="Times New Roman"/>
            </a:endParaRPr>
          </a:p>
        </p:txBody>
      </p:sp>
      <p:sp>
        <p:nvSpPr>
          <p:cNvPr id="41" name="TextShape 3">
            <a:extLst>
              <a:ext uri="{FF2B5EF4-FFF2-40B4-BE49-F238E27FC236}">
                <a16:creationId xmlns:a16="http://schemas.microsoft.com/office/drawing/2014/main" id="{B4E7A215-ED90-CE59-B8EB-65AA90293E6F}"/>
              </a:ext>
            </a:extLst>
          </p:cNvPr>
          <p:cNvSpPr txBox="1"/>
          <p:nvPr/>
        </p:nvSpPr>
        <p:spPr>
          <a:xfrm>
            <a:off x="224040" y="401561"/>
            <a:ext cx="1174392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BD-OT: Assembly drawings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C2B90FF-67C8-DED3-359F-727EE3E79D61}"/>
              </a:ext>
            </a:extLst>
          </p:cNvPr>
          <p:cNvSpPr txBox="1"/>
          <p:nvPr/>
        </p:nvSpPr>
        <p:spPr>
          <a:xfrm>
            <a:off x="314035" y="991198"/>
            <a:ext cx="8191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Assembly drawings already generated before manufacturing phase. Ready to generate accordingly detailed pieces drawings for BD manufacturing phase.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C19927A-4B52-D512-AEC3-DEA8CC8E4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40" y="1726881"/>
            <a:ext cx="7268591" cy="485375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A619E82-B376-0F78-BA86-78A9911667D7}"/>
              </a:ext>
            </a:extLst>
          </p:cNvPr>
          <p:cNvSpPr/>
          <p:nvPr/>
        </p:nvSpPr>
        <p:spPr>
          <a:xfrm>
            <a:off x="3936633" y="6040582"/>
            <a:ext cx="3555998" cy="540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C4B1351-2938-022F-F03F-0BB11E61313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7825"/>
          <a:stretch>
            <a:fillRect/>
          </a:stretch>
        </p:blipFill>
        <p:spPr>
          <a:xfrm>
            <a:off x="7492631" y="1314363"/>
            <a:ext cx="4625871" cy="237560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6188AE1-405F-0008-5460-8D6C9CC54D4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8404" t="7578" b="5451"/>
          <a:stretch>
            <a:fillRect/>
          </a:stretch>
        </p:blipFill>
        <p:spPr>
          <a:xfrm>
            <a:off x="10157580" y="3896861"/>
            <a:ext cx="1825856" cy="27254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7D25A7B-F3F8-3F02-A814-7321549A9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371486" y="3942554"/>
            <a:ext cx="2932339" cy="2427164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5B0440DE-5118-6705-717D-C8072612CF49}"/>
              </a:ext>
            </a:extLst>
          </p:cNvPr>
          <p:cNvSpPr/>
          <p:nvPr/>
        </p:nvSpPr>
        <p:spPr>
          <a:xfrm>
            <a:off x="7624073" y="3689966"/>
            <a:ext cx="365830" cy="206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7600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2F81C-EAEF-C9F5-CF83-4B57BE45D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2">
            <a:extLst>
              <a:ext uri="{FF2B5EF4-FFF2-40B4-BE49-F238E27FC236}">
                <a16:creationId xmlns:a16="http://schemas.microsoft.com/office/drawing/2014/main" id="{A4AE5C22-838B-2A97-600C-9043FAD55716}"/>
              </a:ext>
            </a:extLst>
          </p:cNvPr>
          <p:cNvSpPr txBox="1"/>
          <p:nvPr/>
        </p:nvSpPr>
        <p:spPr>
          <a:xfrm>
            <a:off x="8126280" y="6580638"/>
            <a:ext cx="4062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E76C0827-03D6-4D7E-9E3B-E017E2A3D7DD}" type="slidenum">
              <a:rPr lang="en-US" sz="1600" b="0" strike="noStrike" spc="-1">
                <a:solidFill>
                  <a:srgbClr val="000000"/>
                </a:solidFill>
                <a:latin typeface="Calibri"/>
              </a:rPr>
              <a:t>14</a:t>
            </a:fld>
            <a:endParaRPr lang="en-US" sz="1600" b="0" strike="noStrike" spc="-1">
              <a:latin typeface="Times New Roman"/>
            </a:endParaRPr>
          </a:p>
        </p:txBody>
      </p:sp>
      <p:sp>
        <p:nvSpPr>
          <p:cNvPr id="41" name="TextShape 3">
            <a:extLst>
              <a:ext uri="{FF2B5EF4-FFF2-40B4-BE49-F238E27FC236}">
                <a16:creationId xmlns:a16="http://schemas.microsoft.com/office/drawing/2014/main" id="{25B470F3-9C56-139C-F1F2-E3B9599B5CE7}"/>
              </a:ext>
            </a:extLst>
          </p:cNvPr>
          <p:cNvSpPr txBox="1"/>
          <p:nvPr/>
        </p:nvSpPr>
        <p:spPr>
          <a:xfrm>
            <a:off x="224040" y="401561"/>
            <a:ext cx="1174392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BD-OT: Prototype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DAFFFA0A-3C08-EB66-DD1D-B09CCE3069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9" t="3973" r="13151" b="209"/>
          <a:stretch>
            <a:fillRect/>
          </a:stretch>
        </p:blipFill>
        <p:spPr bwMode="auto">
          <a:xfrm>
            <a:off x="314035" y="1862486"/>
            <a:ext cx="6410038" cy="4457889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5B023BD-5E6E-E2D8-45E0-C5C0B48F23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3" r="14594"/>
          <a:stretch>
            <a:fillRect/>
          </a:stretch>
        </p:blipFill>
        <p:spPr bwMode="auto">
          <a:xfrm>
            <a:off x="8528641" y="1569881"/>
            <a:ext cx="3349324" cy="2790578"/>
          </a:xfrm>
          <a:prstGeom prst="roundRect">
            <a:avLst>
              <a:gd name="adj" fmla="val 8723"/>
            </a:avLst>
          </a:prstGeom>
          <a:noFill/>
          <a:ln w="12700">
            <a:solidFill>
              <a:srgbClr val="E51C28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6512C5C9-FE2D-3C9D-C1A0-5620889A6C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3" t="31940" r="13788" b="22122"/>
          <a:stretch>
            <a:fillRect/>
          </a:stretch>
        </p:blipFill>
        <p:spPr bwMode="auto">
          <a:xfrm>
            <a:off x="7430882" y="3665861"/>
            <a:ext cx="1390796" cy="2790578"/>
          </a:xfrm>
          <a:prstGeom prst="roundRect">
            <a:avLst>
              <a:gd name="adj" fmla="val 8975"/>
            </a:avLst>
          </a:prstGeom>
          <a:noFill/>
          <a:ln w="12700">
            <a:solidFill>
              <a:srgbClr val="E51C28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712F917-1D08-16F0-9A54-FF9E515785E3}"/>
              </a:ext>
            </a:extLst>
          </p:cNvPr>
          <p:cNvSpPr txBox="1"/>
          <p:nvPr/>
        </p:nvSpPr>
        <p:spPr>
          <a:xfrm>
            <a:off x="314035" y="991198"/>
            <a:ext cx="8191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Prototype is being manufactured. Cooled block and mushrooms have been machined without issues. Welds with Electron-Beam welding process still to be produced.</a:t>
            </a: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0BC13CF9-8A26-69DA-5DB9-9B8ABAD8DBDA}"/>
              </a:ext>
            </a:extLst>
          </p:cNvPr>
          <p:cNvCxnSpPr>
            <a:cxnSpLocks/>
            <a:endCxn id="1030" idx="1"/>
          </p:cNvCxnSpPr>
          <p:nvPr/>
        </p:nvCxnSpPr>
        <p:spPr>
          <a:xfrm flipV="1">
            <a:off x="5569527" y="2965170"/>
            <a:ext cx="2959114" cy="92066"/>
          </a:xfrm>
          <a:prstGeom prst="straightConnector1">
            <a:avLst/>
          </a:prstGeom>
          <a:ln w="19050">
            <a:solidFill>
              <a:srgbClr val="E51C28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2B9D6D7A-AFB9-6101-5485-6DA455F3E380}"/>
              </a:ext>
            </a:extLst>
          </p:cNvPr>
          <p:cNvCxnSpPr>
            <a:cxnSpLocks/>
            <a:endCxn id="1034" idx="1"/>
          </p:cNvCxnSpPr>
          <p:nvPr/>
        </p:nvCxnSpPr>
        <p:spPr>
          <a:xfrm>
            <a:off x="5671127" y="4544291"/>
            <a:ext cx="1759755" cy="516859"/>
          </a:xfrm>
          <a:prstGeom prst="straightConnector1">
            <a:avLst/>
          </a:prstGeom>
          <a:ln w="19050">
            <a:solidFill>
              <a:srgbClr val="E51C28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9304C4CC-E898-FD61-F3D1-B00812C99CB1}"/>
              </a:ext>
            </a:extLst>
          </p:cNvPr>
          <p:cNvSpPr txBox="1"/>
          <p:nvPr/>
        </p:nvSpPr>
        <p:spPr>
          <a:xfrm rot="993498">
            <a:off x="6119568" y="4557862"/>
            <a:ext cx="978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mushroom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D7DE4FF-B704-0D45-22B9-A12554BDB1F3}"/>
              </a:ext>
            </a:extLst>
          </p:cNvPr>
          <p:cNvSpPr txBox="1"/>
          <p:nvPr/>
        </p:nvSpPr>
        <p:spPr>
          <a:xfrm rot="-120000">
            <a:off x="6619386" y="2708333"/>
            <a:ext cx="1127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Cooled Block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474A9861-13E0-AEA7-A5EB-D15B0F6975DB}"/>
              </a:ext>
            </a:extLst>
          </p:cNvPr>
          <p:cNvCxnSpPr>
            <a:cxnSpLocks/>
          </p:cNvCxnSpPr>
          <p:nvPr/>
        </p:nvCxnSpPr>
        <p:spPr>
          <a:xfrm>
            <a:off x="9497683" y="1352044"/>
            <a:ext cx="0" cy="847692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CD67D50-C277-8AA7-152F-F9EB9DFF1787}"/>
              </a:ext>
            </a:extLst>
          </p:cNvPr>
          <p:cNvSpPr txBox="1"/>
          <p:nvPr/>
        </p:nvSpPr>
        <p:spPr>
          <a:xfrm>
            <a:off x="9192616" y="937228"/>
            <a:ext cx="610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Water</a:t>
            </a:r>
            <a:br>
              <a:rPr lang="en-GB" sz="1200" dirty="0"/>
            </a:br>
            <a:r>
              <a:rPr lang="en-GB" sz="1200" dirty="0"/>
              <a:t>inlet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5A12A4A8-1D4E-BB3A-B6E8-13EFE17D588A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10813293" y="1370577"/>
            <a:ext cx="0" cy="43761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E43B57F-5511-BDFB-9081-5049C247541C}"/>
              </a:ext>
            </a:extLst>
          </p:cNvPr>
          <p:cNvSpPr txBox="1"/>
          <p:nvPr/>
        </p:nvSpPr>
        <p:spPr>
          <a:xfrm>
            <a:off x="10517736" y="908912"/>
            <a:ext cx="59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Water</a:t>
            </a:r>
            <a:br>
              <a:rPr lang="en-GB" sz="1200" dirty="0"/>
            </a:br>
            <a:r>
              <a:rPr lang="en-GB" sz="1200" dirty="0"/>
              <a:t>outlet</a:t>
            </a: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37D3A3A8-11CB-BE78-436A-FDDB9B5AF842}"/>
              </a:ext>
            </a:extLst>
          </p:cNvPr>
          <p:cNvCxnSpPr>
            <a:cxnSpLocks/>
          </p:cNvCxnSpPr>
          <p:nvPr/>
        </p:nvCxnSpPr>
        <p:spPr>
          <a:xfrm flipV="1">
            <a:off x="4927374" y="4867372"/>
            <a:ext cx="353766" cy="34725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2CF160D-C3CD-6982-242D-5ED4BB3026D9}"/>
              </a:ext>
            </a:extLst>
          </p:cNvPr>
          <p:cNvSpPr txBox="1"/>
          <p:nvPr/>
        </p:nvSpPr>
        <p:spPr>
          <a:xfrm>
            <a:off x="4374595" y="5153330"/>
            <a:ext cx="1093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Thermocouple</a:t>
            </a:r>
            <a:br>
              <a:rPr lang="en-GB" sz="1200" dirty="0"/>
            </a:br>
            <a:r>
              <a:rPr lang="en-GB" sz="1200" dirty="0"/>
              <a:t>hole</a:t>
            </a:r>
          </a:p>
        </p:txBody>
      </p:sp>
    </p:spTree>
    <p:extLst>
      <p:ext uri="{BB962C8B-B14F-4D97-AF65-F5344CB8AC3E}">
        <p14:creationId xmlns:p14="http://schemas.microsoft.com/office/powerpoint/2010/main" val="2352408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E725D-41DE-5D79-E515-A51C0B4E1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2">
            <a:extLst>
              <a:ext uri="{FF2B5EF4-FFF2-40B4-BE49-F238E27FC236}">
                <a16:creationId xmlns:a16="http://schemas.microsoft.com/office/drawing/2014/main" id="{ECC72ABC-8B13-9108-B8D9-89E11787F1D8}"/>
              </a:ext>
            </a:extLst>
          </p:cNvPr>
          <p:cNvSpPr txBox="1"/>
          <p:nvPr/>
        </p:nvSpPr>
        <p:spPr>
          <a:xfrm>
            <a:off x="8126280" y="6580638"/>
            <a:ext cx="4062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E76C0827-03D6-4D7E-9E3B-E017E2A3D7DD}" type="slidenum">
              <a:rPr lang="en-US" sz="1600" b="0" strike="noStrike" spc="-1">
                <a:solidFill>
                  <a:srgbClr val="000000"/>
                </a:solidFill>
                <a:latin typeface="Calibri"/>
              </a:rPr>
              <a:t>15</a:t>
            </a:fld>
            <a:endParaRPr lang="en-US" sz="1600" b="0" strike="noStrike" spc="-1">
              <a:latin typeface="Times New Roman"/>
            </a:endParaRPr>
          </a:p>
        </p:txBody>
      </p:sp>
      <p:sp>
        <p:nvSpPr>
          <p:cNvPr id="41" name="TextShape 3">
            <a:extLst>
              <a:ext uri="{FF2B5EF4-FFF2-40B4-BE49-F238E27FC236}">
                <a16:creationId xmlns:a16="http://schemas.microsoft.com/office/drawing/2014/main" id="{EA7E1455-3387-E798-F7F2-17990A03FA43}"/>
              </a:ext>
            </a:extLst>
          </p:cNvPr>
          <p:cNvSpPr txBox="1"/>
          <p:nvPr/>
        </p:nvSpPr>
        <p:spPr>
          <a:xfrm>
            <a:off x="224040" y="401561"/>
            <a:ext cx="1174392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Conclusions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A00BB4A-256B-D406-A30E-9833BE4BCF0B}"/>
              </a:ext>
            </a:extLst>
          </p:cNvPr>
          <p:cNvSpPr txBox="1"/>
          <p:nvPr/>
        </p:nvSpPr>
        <p:spPr>
          <a:xfrm>
            <a:off x="398243" y="886540"/>
            <a:ext cx="113955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Beam Dump concept has been presented for Minerva Facility for 17 &amp; 100 MeV and 3 – 4 kW beam.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design solution consists of independent </a:t>
            </a:r>
            <a:r>
              <a:rPr lang="en-GB" dirty="0" err="1"/>
              <a:t>CuCrZr</a:t>
            </a:r>
            <a:r>
              <a:rPr lang="en-GB" dirty="0"/>
              <a:t> bolts with a planar-squared head called “mushrooms” bolted to a cooled block. The heat transfer mechanism that governs is the contact between the bolt – which receives the beam impact – and the water-cooled block – which evacuates heat through cooling channels– . </a:t>
            </a:r>
            <a:r>
              <a:rPr lang="en-GB" sz="1600" i="1" dirty="0"/>
              <a:t>[The closer the heat transfer between components is to an ideal case (perfect contact → infinite thermal conductance), the more optimal the solution becomes.]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Thermal and mechanical results with a conservative model show good behaviour of the Beam Dumps under nominal conditions (SCK – Accelerator Team beam characteristics):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5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For the Injector BD (17 MeV): </a:t>
            </a:r>
          </a:p>
          <a:p>
            <a:pPr lvl="2"/>
            <a:r>
              <a:rPr lang="en-GB" sz="1600" dirty="0"/>
              <a:t>	Maximum temperatures below CuCrZr recommended limit (350°C).</a:t>
            </a:r>
          </a:p>
          <a:p>
            <a:pPr lvl="2"/>
            <a:r>
              <a:rPr lang="en-GB" sz="1600" dirty="0"/>
              <a:t>	Fatigue is not expected due to secondary loads.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5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For the Tuning BD (100 MeV): </a:t>
            </a:r>
          </a:p>
          <a:p>
            <a:pPr lvl="2"/>
            <a:r>
              <a:rPr lang="en-GB" sz="1600" dirty="0"/>
              <a:t>	Maximum temperatures below CuCrZr recommended limit (350°C) except during brief beam pulse phases, 	which account for only 3% of the nominal operation time.</a:t>
            </a:r>
          </a:p>
          <a:p>
            <a:pPr lvl="2"/>
            <a:r>
              <a:rPr lang="en-GB" sz="1600" dirty="0"/>
              <a:t>	Fatigue is not expected due to secondary loads.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Prototyping: The concept is already in a prototyping manufacturing phase. Assembly drawings have been produced, and a first prototype is being manufactured (cooled block sample + 6 mushrooms).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cxnSp>
        <p:nvCxnSpPr>
          <p:cNvPr id="6" name="Conector: angular 5">
            <a:extLst>
              <a:ext uri="{FF2B5EF4-FFF2-40B4-BE49-F238E27FC236}">
                <a16:creationId xmlns:a16="http://schemas.microsoft.com/office/drawing/2014/main" id="{2695370E-86EF-59AB-0F49-22984EBBCB4F}"/>
              </a:ext>
            </a:extLst>
          </p:cNvPr>
          <p:cNvCxnSpPr/>
          <p:nvPr/>
        </p:nvCxnSpPr>
        <p:spPr>
          <a:xfrm>
            <a:off x="1388853" y="3674853"/>
            <a:ext cx="905773" cy="146649"/>
          </a:xfrm>
          <a:prstGeom prst="bentConnector3">
            <a:avLst>
              <a:gd name="adj1" fmla="val -476"/>
            </a:avLst>
          </a:prstGeom>
          <a:ln w="15875">
            <a:solidFill>
              <a:srgbClr val="E51C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: angular 7">
            <a:extLst>
              <a:ext uri="{FF2B5EF4-FFF2-40B4-BE49-F238E27FC236}">
                <a16:creationId xmlns:a16="http://schemas.microsoft.com/office/drawing/2014/main" id="{788D2AD0-B7F0-6C2E-0544-204314273AD5}"/>
              </a:ext>
            </a:extLst>
          </p:cNvPr>
          <p:cNvCxnSpPr>
            <a:cxnSpLocks/>
          </p:cNvCxnSpPr>
          <p:nvPr/>
        </p:nvCxnSpPr>
        <p:spPr>
          <a:xfrm>
            <a:off x="1388853" y="3821502"/>
            <a:ext cx="905773" cy="226873"/>
          </a:xfrm>
          <a:prstGeom prst="bentConnector3">
            <a:avLst>
              <a:gd name="adj1" fmla="val 34"/>
            </a:avLst>
          </a:prstGeom>
          <a:ln w="15875">
            <a:solidFill>
              <a:srgbClr val="E51C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angular 13">
            <a:extLst>
              <a:ext uri="{FF2B5EF4-FFF2-40B4-BE49-F238E27FC236}">
                <a16:creationId xmlns:a16="http://schemas.microsoft.com/office/drawing/2014/main" id="{BDF21218-E775-77FB-36BC-2B885E7829E9}"/>
              </a:ext>
            </a:extLst>
          </p:cNvPr>
          <p:cNvCxnSpPr/>
          <p:nvPr/>
        </p:nvCxnSpPr>
        <p:spPr>
          <a:xfrm>
            <a:off x="1388853" y="4483685"/>
            <a:ext cx="905773" cy="146649"/>
          </a:xfrm>
          <a:prstGeom prst="bentConnector3">
            <a:avLst>
              <a:gd name="adj1" fmla="val -476"/>
            </a:avLst>
          </a:prstGeom>
          <a:ln w="15875">
            <a:solidFill>
              <a:srgbClr val="E51C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: angular 14">
            <a:extLst>
              <a:ext uri="{FF2B5EF4-FFF2-40B4-BE49-F238E27FC236}">
                <a16:creationId xmlns:a16="http://schemas.microsoft.com/office/drawing/2014/main" id="{B2A08180-E8EE-4A0E-0538-365170E27286}"/>
              </a:ext>
            </a:extLst>
          </p:cNvPr>
          <p:cNvCxnSpPr>
            <a:cxnSpLocks/>
          </p:cNvCxnSpPr>
          <p:nvPr/>
        </p:nvCxnSpPr>
        <p:spPr>
          <a:xfrm>
            <a:off x="1388853" y="4630334"/>
            <a:ext cx="905773" cy="505084"/>
          </a:xfrm>
          <a:prstGeom prst="bentConnector3">
            <a:avLst>
              <a:gd name="adj1" fmla="val 34"/>
            </a:avLst>
          </a:prstGeom>
          <a:ln w="15875">
            <a:solidFill>
              <a:srgbClr val="E51C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039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9BE47-5B64-1F8C-2362-7D4A094A6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2">
            <a:extLst>
              <a:ext uri="{FF2B5EF4-FFF2-40B4-BE49-F238E27FC236}">
                <a16:creationId xmlns:a16="http://schemas.microsoft.com/office/drawing/2014/main" id="{36D89462-73A0-8CF9-7155-1E0BAD461062}"/>
              </a:ext>
            </a:extLst>
          </p:cNvPr>
          <p:cNvSpPr txBox="1"/>
          <p:nvPr/>
        </p:nvSpPr>
        <p:spPr>
          <a:xfrm>
            <a:off x="8126280" y="6580638"/>
            <a:ext cx="4062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E76C0827-03D6-4D7E-9E3B-E017E2A3D7DD}" type="slidenum">
              <a:rPr lang="en-US" sz="1600" b="0" strike="noStrike" spc="-1">
                <a:solidFill>
                  <a:srgbClr val="000000"/>
                </a:solidFill>
                <a:latin typeface="Calibri"/>
              </a:rPr>
              <a:t>16</a:t>
            </a:fld>
            <a:endParaRPr lang="en-US" sz="1600" b="0" strike="noStrike" spc="-1">
              <a:latin typeface="Times New Roman"/>
            </a:endParaRPr>
          </a:p>
        </p:txBody>
      </p:sp>
      <p:sp>
        <p:nvSpPr>
          <p:cNvPr id="41" name="TextShape 3">
            <a:extLst>
              <a:ext uri="{FF2B5EF4-FFF2-40B4-BE49-F238E27FC236}">
                <a16:creationId xmlns:a16="http://schemas.microsoft.com/office/drawing/2014/main" id="{689B020F-2997-862E-AECF-DA6858616B4E}"/>
              </a:ext>
            </a:extLst>
          </p:cNvPr>
          <p:cNvSpPr txBox="1"/>
          <p:nvPr/>
        </p:nvSpPr>
        <p:spPr>
          <a:xfrm>
            <a:off x="224040" y="401561"/>
            <a:ext cx="1174392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References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16F9CA2-2985-F611-77D4-09534455AB8B}"/>
              </a:ext>
            </a:extLst>
          </p:cNvPr>
          <p:cNvSpPr txBox="1"/>
          <p:nvPr/>
        </p:nvSpPr>
        <p:spPr>
          <a:xfrm>
            <a:off x="398243" y="886540"/>
            <a:ext cx="113955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[1] Cooper, M.G.; </a:t>
            </a:r>
            <a:r>
              <a:rPr lang="en-GB" dirty="0" err="1"/>
              <a:t>Mikic</a:t>
            </a:r>
            <a:r>
              <a:rPr lang="en-GB" dirty="0"/>
              <a:t>, B.B.; Yovanovich, M.M. (1969), </a:t>
            </a:r>
            <a:r>
              <a:rPr lang="en-GB" i="1" dirty="0"/>
              <a:t>“Thermal Contact Conductance,” </a:t>
            </a:r>
            <a:r>
              <a:rPr lang="en-GB" dirty="0"/>
              <a:t>International Journal of Heat and Mass Transfer, 12, 279–300.</a:t>
            </a:r>
          </a:p>
          <a:p>
            <a:endParaRPr lang="en-GB" dirty="0"/>
          </a:p>
          <a:p>
            <a:r>
              <a:rPr lang="en-GB" dirty="0"/>
              <a:t>[2] Yovanovich, M.M. (1982), </a:t>
            </a:r>
            <a:r>
              <a:rPr lang="en-GB" i="1" dirty="0"/>
              <a:t>“Thermal Contact Correlations,” </a:t>
            </a:r>
            <a:r>
              <a:rPr lang="en-GB" dirty="0"/>
              <a:t>Progress in Astronautics and Aeronautics, Vol. 83, p. 83.</a:t>
            </a:r>
          </a:p>
          <a:p>
            <a:endParaRPr lang="en-GB" dirty="0"/>
          </a:p>
          <a:p>
            <a:r>
              <a:rPr lang="en-GB" dirty="0"/>
              <a:t>[3] Zhang et al. (2019), </a:t>
            </a:r>
            <a:r>
              <a:rPr lang="en-GB" i="1" dirty="0"/>
              <a:t>“Development of the material property handbook and database of </a:t>
            </a:r>
            <a:r>
              <a:rPr lang="en-GB" i="1" dirty="0" err="1"/>
              <a:t>CuCrZr</a:t>
            </a:r>
            <a:r>
              <a:rPr lang="en-GB" i="1" dirty="0"/>
              <a:t>,” </a:t>
            </a:r>
            <a:r>
              <a:rPr lang="en-GB" dirty="0"/>
              <a:t>Fusion Engineering and Design, 144, 148-153.</a:t>
            </a:r>
          </a:p>
          <a:p>
            <a:endParaRPr lang="en-GB" dirty="0"/>
          </a:p>
          <a:p>
            <a:r>
              <a:rPr lang="en-GB" dirty="0"/>
              <a:t>[4] S. Heikkinen (2010), </a:t>
            </a:r>
            <a:r>
              <a:rPr lang="en-GB" i="1" dirty="0"/>
              <a:t>“Thermally Induced Ultra High Cycle Fatigue of Copper Alloys of the High Gradient Accelerator Structures,”</a:t>
            </a:r>
            <a:r>
              <a:rPr lang="en-GB" dirty="0"/>
              <a:t> Aalto University.</a:t>
            </a:r>
          </a:p>
        </p:txBody>
      </p:sp>
    </p:spTree>
    <p:extLst>
      <p:ext uri="{BB962C8B-B14F-4D97-AF65-F5344CB8AC3E}">
        <p14:creationId xmlns:p14="http://schemas.microsoft.com/office/powerpoint/2010/main" val="294367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B50A7-3157-4402-B80B-A3BC56D34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ángulo: esquinas redondeadas 124">
            <a:extLst>
              <a:ext uri="{FF2B5EF4-FFF2-40B4-BE49-F238E27FC236}">
                <a16:creationId xmlns:a16="http://schemas.microsoft.com/office/drawing/2014/main" id="{9CAD492B-59C9-C3C2-88BE-31F93510D5C7}"/>
              </a:ext>
            </a:extLst>
          </p:cNvPr>
          <p:cNvSpPr/>
          <p:nvPr/>
        </p:nvSpPr>
        <p:spPr>
          <a:xfrm>
            <a:off x="1736436" y="5316928"/>
            <a:ext cx="1182255" cy="36588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CBCBB4E1-145A-88B9-9FED-6D78203825A2}"/>
              </a:ext>
            </a:extLst>
          </p:cNvPr>
          <p:cNvSpPr txBox="1"/>
          <p:nvPr/>
        </p:nvSpPr>
        <p:spPr>
          <a:xfrm>
            <a:off x="383197" y="4919629"/>
            <a:ext cx="38748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600" dirty="0"/>
              <a:t>Same design concept for both Beam Dumps:</a:t>
            </a:r>
          </a:p>
          <a:p>
            <a:pPr algn="ctr"/>
            <a:r>
              <a:rPr lang="en-GB" sz="2000" b="1" dirty="0"/>
              <a:t>Dump-OT</a:t>
            </a:r>
          </a:p>
        </p:txBody>
      </p:sp>
      <p:sp>
        <p:nvSpPr>
          <p:cNvPr id="56" name="Rectángulo: esquinas redondeadas 55">
            <a:extLst>
              <a:ext uri="{FF2B5EF4-FFF2-40B4-BE49-F238E27FC236}">
                <a16:creationId xmlns:a16="http://schemas.microsoft.com/office/drawing/2014/main" id="{DF370465-9614-B6ED-48D6-DA9F3E5FF3D8}"/>
              </a:ext>
            </a:extLst>
          </p:cNvPr>
          <p:cNvSpPr/>
          <p:nvPr/>
        </p:nvSpPr>
        <p:spPr>
          <a:xfrm>
            <a:off x="6327478" y="4971995"/>
            <a:ext cx="3356264" cy="1600438"/>
          </a:xfrm>
          <a:prstGeom prst="roundRect">
            <a:avLst>
              <a:gd name="adj" fmla="val 6179"/>
            </a:avLst>
          </a:prstGeom>
          <a:solidFill>
            <a:srgbClr val="FEF4F5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D5ADBB5A-5C89-21CC-6F9C-36B464A495B7}"/>
              </a:ext>
            </a:extLst>
          </p:cNvPr>
          <p:cNvSpPr/>
          <p:nvPr/>
        </p:nvSpPr>
        <p:spPr bwMode="auto">
          <a:xfrm>
            <a:off x="6379230" y="6312177"/>
            <a:ext cx="3079630" cy="216024"/>
          </a:xfrm>
          <a:prstGeom prst="roundRect">
            <a:avLst/>
          </a:prstGeom>
          <a:solidFill>
            <a:srgbClr val="FDFDC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uadroTexto 56">
                <a:extLst>
                  <a:ext uri="{FF2B5EF4-FFF2-40B4-BE49-F238E27FC236}">
                    <a16:creationId xmlns:a16="http://schemas.microsoft.com/office/drawing/2014/main" id="{1694F781-0DEA-EA87-80A0-912857AA245E}"/>
                  </a:ext>
                </a:extLst>
              </p:cNvPr>
              <p:cNvSpPr txBox="1"/>
              <p:nvPr/>
            </p:nvSpPr>
            <p:spPr>
              <a:xfrm>
                <a:off x="6327475" y="4971995"/>
                <a:ext cx="3347639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400" b="1" dirty="0"/>
                  <a:t>Energy	         17 </a:t>
                </a:r>
                <a:r>
                  <a:rPr lang="es-ES" sz="1400" b="1" dirty="0" err="1"/>
                  <a:t>MeV</a:t>
                </a:r>
                <a:r>
                  <a:rPr lang="es-ES" sz="1400" b="1" dirty="0"/>
                  <a:t>               100 </a:t>
                </a:r>
                <a:r>
                  <a:rPr lang="es-ES" sz="1400" b="1" dirty="0" err="1"/>
                  <a:t>MeV</a:t>
                </a:r>
                <a:endParaRPr lang="es-ES" sz="1400" b="1" dirty="0"/>
              </a:p>
              <a:p>
                <a:r>
                  <a:rPr lang="es-ES" sz="1400" dirty="0"/>
                  <a:t>Pulse </a:t>
                </a:r>
                <a:r>
                  <a:rPr lang="es-ES" sz="1400" dirty="0" err="1"/>
                  <a:t>length</a:t>
                </a:r>
                <a:r>
                  <a:rPr lang="es-ES" sz="1400" dirty="0"/>
                  <a:t>	         4 ms	               4 ms</a:t>
                </a:r>
              </a:p>
              <a:p>
                <a:r>
                  <a:rPr lang="es-ES" sz="1400" dirty="0"/>
                  <a:t>Rep. </a:t>
                </a:r>
                <a:r>
                  <a:rPr lang="es-ES" sz="1400" dirty="0" err="1"/>
                  <a:t>Rate</a:t>
                </a:r>
                <a:r>
                  <a:rPr lang="es-ES" sz="1400" dirty="0"/>
                  <a:t>	         10 Hz	               2.5 Hz</a:t>
                </a:r>
              </a:p>
              <a:p>
                <a:r>
                  <a:rPr lang="es-ES" sz="1400" dirty="0" err="1"/>
                  <a:t>Duty</a:t>
                </a:r>
                <a:r>
                  <a:rPr lang="es-ES" sz="1400" dirty="0"/>
                  <a:t>	         4 %	               1%</a:t>
                </a:r>
              </a:p>
              <a:p>
                <a:r>
                  <a:rPr lang="es-ES" sz="1400" dirty="0"/>
                  <a:t>Av. </a:t>
                </a:r>
                <a:r>
                  <a:rPr lang="es-ES" sz="1400" dirty="0" err="1"/>
                  <a:t>current</a:t>
                </a:r>
                <a:r>
                  <a:rPr lang="es-ES" sz="1400" dirty="0"/>
                  <a:t>	         4 mA	               4 mA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e>
                      <m:sub>
                        <m:r>
                          <a:rPr lang="es-E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</m:oMath>
                </a14:m>
                <a:r>
                  <a:rPr lang="es-ES" sz="1400" dirty="0"/>
                  <a:t>	         40 mm	               40 mm</a:t>
                </a:r>
              </a:p>
              <a:p>
                <a:r>
                  <a:rPr lang="es-ES" sz="1400" b="1" dirty="0" err="1"/>
                  <a:t>Power</a:t>
                </a:r>
                <a:r>
                  <a:rPr lang="es-ES" sz="1400" b="1" dirty="0"/>
                  <a:t>	         3.0 kW                4.0 kW</a:t>
                </a:r>
              </a:p>
            </p:txBody>
          </p:sp>
        </mc:Choice>
        <mc:Fallback xmlns="">
          <p:sp>
            <p:nvSpPr>
              <p:cNvPr id="57" name="CuadroTexto 56">
                <a:extLst>
                  <a:ext uri="{FF2B5EF4-FFF2-40B4-BE49-F238E27FC236}">
                    <a16:creationId xmlns:a16="http://schemas.microsoft.com/office/drawing/2014/main" id="{1694F781-0DEA-EA87-80A0-912857AA2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475" y="4971995"/>
                <a:ext cx="3347639" cy="1600438"/>
              </a:xfrm>
              <a:prstGeom prst="rect">
                <a:avLst/>
              </a:prstGeom>
              <a:blipFill>
                <a:blip r:embed="rId3"/>
                <a:stretch>
                  <a:fillRect l="-546" t="-763" b="-3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Shape 2">
            <a:extLst>
              <a:ext uri="{FF2B5EF4-FFF2-40B4-BE49-F238E27FC236}">
                <a16:creationId xmlns:a16="http://schemas.microsoft.com/office/drawing/2014/main" id="{A7A58B5F-D88A-A5C3-FAB9-4B1987320396}"/>
              </a:ext>
            </a:extLst>
          </p:cNvPr>
          <p:cNvSpPr txBox="1"/>
          <p:nvPr/>
        </p:nvSpPr>
        <p:spPr>
          <a:xfrm>
            <a:off x="8126280" y="6580638"/>
            <a:ext cx="4062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E76C0827-03D6-4D7E-9E3B-E017E2A3D7DD}" type="slidenum">
              <a:rPr lang="en-US" sz="1600" b="0" strike="noStrike" spc="-1">
                <a:solidFill>
                  <a:srgbClr val="000000"/>
                </a:solidFill>
                <a:latin typeface="Calibri"/>
              </a:rPr>
              <a:t>2</a:t>
            </a:fld>
            <a:endParaRPr lang="en-US" sz="1600" b="0" strike="noStrike" spc="-1">
              <a:latin typeface="Times New Roman"/>
            </a:endParaRPr>
          </a:p>
        </p:txBody>
      </p:sp>
      <p:sp>
        <p:nvSpPr>
          <p:cNvPr id="41" name="TextShape 3">
            <a:extLst>
              <a:ext uri="{FF2B5EF4-FFF2-40B4-BE49-F238E27FC236}">
                <a16:creationId xmlns:a16="http://schemas.microsoft.com/office/drawing/2014/main" id="{E437810D-1DA3-7C40-3CB7-1B60FE191B73}"/>
              </a:ext>
            </a:extLst>
          </p:cNvPr>
          <p:cNvSpPr txBox="1"/>
          <p:nvPr/>
        </p:nvSpPr>
        <p:spPr>
          <a:xfrm>
            <a:off x="224040" y="401561"/>
            <a:ext cx="1174392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SCK-CEN: MYRRHA – Minerva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A9F7958-5216-C602-F842-931B0941DB58}"/>
              </a:ext>
            </a:extLst>
          </p:cNvPr>
          <p:cNvSpPr txBox="1"/>
          <p:nvPr/>
        </p:nvSpPr>
        <p:spPr>
          <a:xfrm>
            <a:off x="407424" y="1443922"/>
            <a:ext cx="37880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/>
              <a:t>MYRRHA</a:t>
            </a:r>
          </a:p>
          <a:p>
            <a:r>
              <a:rPr lang="en-GB" sz="1600" dirty="0"/>
              <a:t>Reactor powered by a particle accelerator</a:t>
            </a:r>
          </a:p>
          <a:p>
            <a:endParaRPr lang="en-GB" sz="1000" dirty="0"/>
          </a:p>
          <a:p>
            <a:pPr lvl="1"/>
            <a:r>
              <a:rPr lang="en-GB" sz="1800" b="1" dirty="0"/>
              <a:t>Minerva</a:t>
            </a:r>
          </a:p>
          <a:p>
            <a:pPr lvl="1"/>
            <a:r>
              <a:rPr lang="en-GB" sz="1600" dirty="0"/>
              <a:t>1</a:t>
            </a:r>
            <a:r>
              <a:rPr lang="en-GB" sz="1600" baseline="30000" dirty="0"/>
              <a:t>st</a:t>
            </a:r>
            <a:r>
              <a:rPr lang="en-GB" sz="1600" dirty="0"/>
              <a:t> phase: first part of overall accelerator – research facility</a:t>
            </a:r>
          </a:p>
          <a:p>
            <a:pPr lvl="1"/>
            <a:endParaRPr lang="en-GB" sz="1000" dirty="0"/>
          </a:p>
          <a:p>
            <a:pPr lvl="1"/>
            <a:r>
              <a:rPr lang="en-GB" sz="1800" dirty="0"/>
              <a:t>	Injector	   </a:t>
            </a:r>
            <a:r>
              <a:rPr lang="en-GB" sz="1800" b="1" dirty="0"/>
              <a:t>17 MeV</a:t>
            </a:r>
          </a:p>
          <a:p>
            <a:pPr lvl="1"/>
            <a:r>
              <a:rPr lang="en-GB" sz="1800" dirty="0"/>
              <a:t>	ADS 	   </a:t>
            </a:r>
            <a:r>
              <a:rPr lang="en-GB" sz="1800" b="1" dirty="0"/>
              <a:t>100 MeV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CE7DA30-703F-487D-7BC1-970F22783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725" y="710122"/>
            <a:ext cx="7472851" cy="3533590"/>
          </a:xfrm>
          <a:prstGeom prst="roundRect">
            <a:avLst>
              <a:gd name="adj" fmla="val 5595"/>
            </a:avLst>
          </a:prstGeom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65EB03C-13C1-F0F5-3215-CAA4CBD6D9B1}"/>
              </a:ext>
            </a:extLst>
          </p:cNvPr>
          <p:cNvSpPr/>
          <p:nvPr/>
        </p:nvSpPr>
        <p:spPr bwMode="auto">
          <a:xfrm>
            <a:off x="5145799" y="2839786"/>
            <a:ext cx="1960815" cy="215292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020AE49F-2DEF-F945-3B6B-B3F23134B31F}"/>
              </a:ext>
            </a:extLst>
          </p:cNvPr>
          <p:cNvSpPr/>
          <p:nvPr/>
        </p:nvSpPr>
        <p:spPr bwMode="auto">
          <a:xfrm>
            <a:off x="7739388" y="2163828"/>
            <a:ext cx="1049377" cy="527926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4626B52-F0E2-781C-F3FC-9F7215DCF45A}"/>
              </a:ext>
            </a:extLst>
          </p:cNvPr>
          <p:cNvSpPr txBox="1"/>
          <p:nvPr/>
        </p:nvSpPr>
        <p:spPr>
          <a:xfrm>
            <a:off x="7573399" y="4420729"/>
            <a:ext cx="785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I1-DL</a:t>
            </a:r>
            <a:br>
              <a:rPr lang="en-GB" sz="1600" b="1" dirty="0"/>
            </a:br>
            <a:r>
              <a:rPr lang="en-GB" sz="1600" b="1" dirty="0"/>
              <a:t>DUMP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10DD9E2-45AD-25C4-DF51-BBC9F77AE7A5}"/>
              </a:ext>
            </a:extLst>
          </p:cNvPr>
          <p:cNvSpPr txBox="1"/>
          <p:nvPr/>
        </p:nvSpPr>
        <p:spPr>
          <a:xfrm>
            <a:off x="8808115" y="4433863"/>
            <a:ext cx="760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TS-S03</a:t>
            </a:r>
            <a:br>
              <a:rPr lang="en-GB" sz="1600" b="1" dirty="0"/>
            </a:br>
            <a:r>
              <a:rPr lang="en-GB" sz="1600" b="1" dirty="0"/>
              <a:t>DUMP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9B95A19D-2365-35BC-8A99-0C7C195898CE}"/>
              </a:ext>
            </a:extLst>
          </p:cNvPr>
          <p:cNvSpPr/>
          <p:nvPr/>
        </p:nvSpPr>
        <p:spPr bwMode="auto">
          <a:xfrm>
            <a:off x="4311725" y="710120"/>
            <a:ext cx="7472851" cy="3533591"/>
          </a:xfrm>
          <a:prstGeom prst="roundRect">
            <a:avLst>
              <a:gd name="adj" fmla="val 5249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746B1CA7-3274-E7CA-3A8F-9C933FF412E1}"/>
              </a:ext>
            </a:extLst>
          </p:cNvPr>
          <p:cNvCxnSpPr>
            <a:cxnSpLocks/>
            <a:stCxn id="11" idx="2"/>
            <a:endCxn id="13" idx="0"/>
          </p:cNvCxnSpPr>
          <p:nvPr/>
        </p:nvCxnSpPr>
        <p:spPr bwMode="auto">
          <a:xfrm>
            <a:off x="8264077" y="2691754"/>
            <a:ext cx="924258" cy="174210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B9CFC816-9499-A2A9-DE29-079B7AB5D5DA}"/>
              </a:ext>
            </a:extLst>
          </p:cNvPr>
          <p:cNvCxnSpPr>
            <a:cxnSpLocks/>
            <a:stCxn id="10" idx="2"/>
            <a:endCxn id="12" idx="0"/>
          </p:cNvCxnSpPr>
          <p:nvPr/>
        </p:nvCxnSpPr>
        <p:spPr bwMode="auto">
          <a:xfrm>
            <a:off x="6126207" y="3055078"/>
            <a:ext cx="1840004" cy="136565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647B2A25-A28F-6DEC-DE1A-E81833B42861}"/>
              </a:ext>
            </a:extLst>
          </p:cNvPr>
          <p:cNvSpPr/>
          <p:nvPr/>
        </p:nvSpPr>
        <p:spPr bwMode="auto">
          <a:xfrm>
            <a:off x="2215481" y="3479161"/>
            <a:ext cx="210274" cy="45719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24" name="Flecha: a la derecha 23">
            <a:extLst>
              <a:ext uri="{FF2B5EF4-FFF2-40B4-BE49-F238E27FC236}">
                <a16:creationId xmlns:a16="http://schemas.microsoft.com/office/drawing/2014/main" id="{20F5C022-DFDA-AB73-4C74-2BC4706FDB49}"/>
              </a:ext>
            </a:extLst>
          </p:cNvPr>
          <p:cNvSpPr/>
          <p:nvPr/>
        </p:nvSpPr>
        <p:spPr bwMode="auto">
          <a:xfrm>
            <a:off x="2215481" y="3211980"/>
            <a:ext cx="210274" cy="45719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cxnSp>
        <p:nvCxnSpPr>
          <p:cNvPr id="25" name="Conector: angular 24">
            <a:extLst>
              <a:ext uri="{FF2B5EF4-FFF2-40B4-BE49-F238E27FC236}">
                <a16:creationId xmlns:a16="http://schemas.microsoft.com/office/drawing/2014/main" id="{8D156060-8DDA-8AB1-72AF-29376DFF03D2}"/>
              </a:ext>
            </a:extLst>
          </p:cNvPr>
          <p:cNvCxnSpPr/>
          <p:nvPr/>
        </p:nvCxnSpPr>
        <p:spPr bwMode="auto">
          <a:xfrm rot="16200000" flipH="1">
            <a:off x="496524" y="2136154"/>
            <a:ext cx="548952" cy="299791"/>
          </a:xfrm>
          <a:prstGeom prst="bentConnector3">
            <a:avLst>
              <a:gd name="adj1" fmla="val 100285"/>
            </a:avLst>
          </a:prstGeom>
          <a:solidFill>
            <a:schemeClr val="accent1"/>
          </a:solidFill>
          <a:ln w="15875" cap="flat" cmpd="sng" algn="ctr">
            <a:solidFill>
              <a:srgbClr val="E51C28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Conector: angular 26">
            <a:extLst>
              <a:ext uri="{FF2B5EF4-FFF2-40B4-BE49-F238E27FC236}">
                <a16:creationId xmlns:a16="http://schemas.microsoft.com/office/drawing/2014/main" id="{907FCD00-F0F1-08A6-02FC-3FC55F21BE1D}"/>
              </a:ext>
            </a:extLst>
          </p:cNvPr>
          <p:cNvCxnSpPr/>
          <p:nvPr/>
        </p:nvCxnSpPr>
        <p:spPr bwMode="auto">
          <a:xfrm>
            <a:off x="1075613" y="2949121"/>
            <a:ext cx="288037" cy="276591"/>
          </a:xfrm>
          <a:prstGeom prst="bentConnector3">
            <a:avLst>
              <a:gd name="adj1" fmla="val -913"/>
            </a:avLst>
          </a:prstGeom>
          <a:solidFill>
            <a:schemeClr val="accent1"/>
          </a:solidFill>
          <a:ln w="15875" cap="flat" cmpd="sng" algn="ctr">
            <a:solidFill>
              <a:srgbClr val="E51C28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Conector: angular 28">
            <a:extLst>
              <a:ext uri="{FF2B5EF4-FFF2-40B4-BE49-F238E27FC236}">
                <a16:creationId xmlns:a16="http://schemas.microsoft.com/office/drawing/2014/main" id="{7FE0B66C-2737-6359-4FDB-C1F4515F7DE6}"/>
              </a:ext>
            </a:extLst>
          </p:cNvPr>
          <p:cNvCxnSpPr/>
          <p:nvPr/>
        </p:nvCxnSpPr>
        <p:spPr bwMode="auto">
          <a:xfrm>
            <a:off x="1075613" y="3206039"/>
            <a:ext cx="288034" cy="281906"/>
          </a:xfrm>
          <a:prstGeom prst="bentConnector3">
            <a:avLst>
              <a:gd name="adj1" fmla="val 396"/>
            </a:avLst>
          </a:prstGeom>
          <a:solidFill>
            <a:schemeClr val="accent1"/>
          </a:solidFill>
          <a:ln w="15875" cap="flat" cmpd="sng" algn="ctr">
            <a:solidFill>
              <a:srgbClr val="E51C28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Flecha: a la derecha 74">
            <a:extLst>
              <a:ext uri="{FF2B5EF4-FFF2-40B4-BE49-F238E27FC236}">
                <a16:creationId xmlns:a16="http://schemas.microsoft.com/office/drawing/2014/main" id="{BEA811F1-8646-E0FC-1418-7E932276C7CC}"/>
              </a:ext>
            </a:extLst>
          </p:cNvPr>
          <p:cNvSpPr/>
          <p:nvPr/>
        </p:nvSpPr>
        <p:spPr bwMode="auto">
          <a:xfrm rot="16200000" flipH="1">
            <a:off x="1721804" y="4224914"/>
            <a:ext cx="1182522" cy="225380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94" name="CuadroTexto 93">
            <a:extLst>
              <a:ext uri="{FF2B5EF4-FFF2-40B4-BE49-F238E27FC236}">
                <a16:creationId xmlns:a16="http://schemas.microsoft.com/office/drawing/2014/main" id="{A3E65581-B054-5B5C-9E5D-5CC7DA204C2A}"/>
              </a:ext>
            </a:extLst>
          </p:cNvPr>
          <p:cNvSpPr txBox="1"/>
          <p:nvPr/>
        </p:nvSpPr>
        <p:spPr>
          <a:xfrm>
            <a:off x="4551296" y="5970997"/>
            <a:ext cx="1694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/>
              <a:t>Taking advantage of the</a:t>
            </a:r>
            <a:br>
              <a:rPr lang="en-GB" sz="1200" i="1" dirty="0"/>
            </a:br>
            <a:r>
              <a:rPr lang="en-GB" sz="1200" i="1" dirty="0"/>
              <a:t>similar deposited power</a:t>
            </a:r>
          </a:p>
        </p:txBody>
      </p:sp>
      <p:cxnSp>
        <p:nvCxnSpPr>
          <p:cNvPr id="105" name="Conector: angular 104">
            <a:extLst>
              <a:ext uri="{FF2B5EF4-FFF2-40B4-BE49-F238E27FC236}">
                <a16:creationId xmlns:a16="http://schemas.microsoft.com/office/drawing/2014/main" id="{307D0902-A0B7-69B2-86A8-6FE8C351CDE0}"/>
              </a:ext>
            </a:extLst>
          </p:cNvPr>
          <p:cNvCxnSpPr>
            <a:cxnSpLocks/>
          </p:cNvCxnSpPr>
          <p:nvPr/>
        </p:nvCxnSpPr>
        <p:spPr>
          <a:xfrm rot="10800000">
            <a:off x="2364113" y="4641011"/>
            <a:ext cx="4013994" cy="1779180"/>
          </a:xfrm>
          <a:prstGeom prst="bentConnector3">
            <a:avLst>
              <a:gd name="adj1" fmla="val 48619"/>
            </a:avLst>
          </a:prstGeom>
          <a:ln w="25400">
            <a:solidFill>
              <a:srgbClr val="E51C28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E8E22A6D-EC04-A2C0-D79C-6A61E26184CF}"/>
              </a:ext>
            </a:extLst>
          </p:cNvPr>
          <p:cNvCxnSpPr>
            <a:cxnSpLocks/>
          </p:cNvCxnSpPr>
          <p:nvPr/>
        </p:nvCxnSpPr>
        <p:spPr>
          <a:xfrm>
            <a:off x="7505824" y="4971995"/>
            <a:ext cx="0" cy="1600438"/>
          </a:xfrm>
          <a:prstGeom prst="line">
            <a:avLst/>
          </a:prstGeom>
          <a:ln w="15875">
            <a:solidFill>
              <a:srgbClr val="E51C2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338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C171F-86A2-E7AE-AEC7-B049E9610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ángulo: esquinas redondeadas 62">
            <a:extLst>
              <a:ext uri="{FF2B5EF4-FFF2-40B4-BE49-F238E27FC236}">
                <a16:creationId xmlns:a16="http://schemas.microsoft.com/office/drawing/2014/main" id="{23CF577D-F570-68F7-4DF5-C320DFDC0358}"/>
              </a:ext>
            </a:extLst>
          </p:cNvPr>
          <p:cNvSpPr/>
          <p:nvPr/>
        </p:nvSpPr>
        <p:spPr>
          <a:xfrm>
            <a:off x="8316297" y="2264624"/>
            <a:ext cx="3255577" cy="3051924"/>
          </a:xfrm>
          <a:prstGeom prst="roundRect">
            <a:avLst>
              <a:gd name="adj" fmla="val 7588"/>
            </a:avLst>
          </a:prstGeom>
          <a:solidFill>
            <a:srgbClr val="FEF4F5"/>
          </a:solidFill>
          <a:ln w="12700">
            <a:solidFill>
              <a:srgbClr val="E51C28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TextShape 2">
            <a:extLst>
              <a:ext uri="{FF2B5EF4-FFF2-40B4-BE49-F238E27FC236}">
                <a16:creationId xmlns:a16="http://schemas.microsoft.com/office/drawing/2014/main" id="{FA2C31BA-C7F3-6DBE-8AC6-940F03EE42DB}"/>
              </a:ext>
            </a:extLst>
          </p:cNvPr>
          <p:cNvSpPr txBox="1"/>
          <p:nvPr/>
        </p:nvSpPr>
        <p:spPr>
          <a:xfrm>
            <a:off x="8126280" y="6580638"/>
            <a:ext cx="4062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E76C0827-03D6-4D7E-9E3B-E017E2A3D7DD}" type="slidenum">
              <a:rPr lang="en-US" sz="1600" b="0" strike="noStrike" spc="-1">
                <a:solidFill>
                  <a:srgbClr val="000000"/>
                </a:solidFill>
                <a:latin typeface="Calibri"/>
              </a:rPr>
              <a:t>3</a:t>
            </a:fld>
            <a:endParaRPr lang="en-US" sz="1600" b="0" strike="noStrike" spc="-1">
              <a:latin typeface="Times New Roman"/>
            </a:endParaRPr>
          </a:p>
        </p:txBody>
      </p:sp>
      <p:sp>
        <p:nvSpPr>
          <p:cNvPr id="41" name="TextShape 3">
            <a:extLst>
              <a:ext uri="{FF2B5EF4-FFF2-40B4-BE49-F238E27FC236}">
                <a16:creationId xmlns:a16="http://schemas.microsoft.com/office/drawing/2014/main" id="{70D5AC9D-6600-F100-0EEE-8B6A20497E39}"/>
              </a:ext>
            </a:extLst>
          </p:cNvPr>
          <p:cNvSpPr txBox="1"/>
          <p:nvPr/>
        </p:nvSpPr>
        <p:spPr>
          <a:xfrm>
            <a:off x="224040" y="401561"/>
            <a:ext cx="1174392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BD-OT: Operational Concept 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Imagen 4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FC0A91BF-94AC-222F-13DF-065AC2A5A5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1" y="1489485"/>
            <a:ext cx="4613018" cy="3717842"/>
          </a:xfrm>
          <a:prstGeom prst="rect">
            <a:avLst/>
          </a:prstGeom>
        </p:spPr>
      </p:pic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06864070-9794-BC66-3378-BE4E21DF1CEC}"/>
              </a:ext>
            </a:extLst>
          </p:cNvPr>
          <p:cNvSpPr/>
          <p:nvPr/>
        </p:nvSpPr>
        <p:spPr bwMode="auto">
          <a:xfrm rot="612136" flipH="1">
            <a:off x="5180427" y="2856941"/>
            <a:ext cx="1152128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6A4F0EDE-45FE-7640-0F88-AB45C0B7205B}"/>
              </a:ext>
            </a:extLst>
          </p:cNvPr>
          <p:cNvSpPr/>
          <p:nvPr/>
        </p:nvSpPr>
        <p:spPr bwMode="auto">
          <a:xfrm flipH="1">
            <a:off x="4846170" y="4610805"/>
            <a:ext cx="1152128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4275611-248C-4F7E-1A45-362B920B5151}"/>
              </a:ext>
            </a:extLst>
          </p:cNvPr>
          <p:cNvSpPr/>
          <p:nvPr/>
        </p:nvSpPr>
        <p:spPr bwMode="auto">
          <a:xfrm rot="587295">
            <a:off x="6436743" y="2905191"/>
            <a:ext cx="1432934" cy="620887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E5C1B33-B736-9DB6-BF20-D4C0C7FA46BE}"/>
              </a:ext>
            </a:extLst>
          </p:cNvPr>
          <p:cNvSpPr/>
          <p:nvPr/>
        </p:nvSpPr>
        <p:spPr bwMode="auto">
          <a:xfrm rot="587295">
            <a:off x="6436743" y="2964623"/>
            <a:ext cx="1432934" cy="503291"/>
          </a:xfrm>
          <a:prstGeom prst="rect">
            <a:avLst/>
          </a:prstGeom>
          <a:solidFill>
            <a:srgbClr val="FDFDC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2F742DC-2106-5B83-7562-29FFBF0960DD}"/>
              </a:ext>
            </a:extLst>
          </p:cNvPr>
          <p:cNvSpPr txBox="1"/>
          <p:nvPr/>
        </p:nvSpPr>
        <p:spPr>
          <a:xfrm rot="587295">
            <a:off x="6399799" y="2891836"/>
            <a:ext cx="1497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/>
              <a:t>17/100 MeV</a:t>
            </a:r>
            <a:br>
              <a:rPr lang="en-GB" sz="1800" dirty="0"/>
            </a:br>
            <a:r>
              <a:rPr lang="en-GB" sz="1800" dirty="0"/>
              <a:t>Proton Beam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24DB5B7-8A4F-09BA-C70C-CFB4D601BDBC}"/>
              </a:ext>
            </a:extLst>
          </p:cNvPr>
          <p:cNvSpPr/>
          <p:nvPr/>
        </p:nvSpPr>
        <p:spPr bwMode="auto">
          <a:xfrm>
            <a:off x="6206641" y="4418435"/>
            <a:ext cx="1432934" cy="620887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8999C9A-1D86-EB2D-BDFA-5FFC8ABBD500}"/>
              </a:ext>
            </a:extLst>
          </p:cNvPr>
          <p:cNvSpPr/>
          <p:nvPr/>
        </p:nvSpPr>
        <p:spPr bwMode="auto">
          <a:xfrm>
            <a:off x="6206641" y="4477867"/>
            <a:ext cx="1432934" cy="503291"/>
          </a:xfrm>
          <a:prstGeom prst="rect">
            <a:avLst/>
          </a:prstGeom>
          <a:solidFill>
            <a:srgbClr val="FDFDC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C2BBBB9-6355-68CE-90F6-331E6AA23208}"/>
              </a:ext>
            </a:extLst>
          </p:cNvPr>
          <p:cNvSpPr txBox="1"/>
          <p:nvPr/>
        </p:nvSpPr>
        <p:spPr>
          <a:xfrm>
            <a:off x="6178933" y="4405080"/>
            <a:ext cx="1497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17/100 </a:t>
            </a:r>
            <a:r>
              <a:rPr lang="en-GB" sz="1800" dirty="0"/>
              <a:t>MeV</a:t>
            </a:r>
            <a:br>
              <a:rPr lang="en-GB" sz="1800" dirty="0"/>
            </a:br>
            <a:r>
              <a:rPr lang="en-GB" sz="1800" dirty="0"/>
              <a:t>Proton Beam</a:t>
            </a:r>
          </a:p>
        </p:txBody>
      </p:sp>
      <p:pic>
        <p:nvPicPr>
          <p:cNvPr id="16" name="Imagen 15" descr="Tabla&#10;&#10;Descripción generada automáticamente">
            <a:extLst>
              <a:ext uri="{FF2B5EF4-FFF2-40B4-BE49-F238E27FC236}">
                <a16:creationId xmlns:a16="http://schemas.microsoft.com/office/drawing/2014/main" id="{A02A2AE0-282D-C8E0-4792-27DE2C3574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" t="18451" r="2850" b="21227"/>
          <a:stretch/>
        </p:blipFill>
        <p:spPr>
          <a:xfrm>
            <a:off x="725302" y="5638492"/>
            <a:ext cx="4301714" cy="878993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FD0E2883-64BC-6070-FD06-B9032E6C9C21}"/>
              </a:ext>
            </a:extLst>
          </p:cNvPr>
          <p:cNvSpPr txBox="1"/>
          <p:nvPr/>
        </p:nvSpPr>
        <p:spPr>
          <a:xfrm>
            <a:off x="1744856" y="742211"/>
            <a:ext cx="226260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i="1" dirty="0"/>
              <a:t>BD-OT Basic Model</a:t>
            </a:r>
            <a:br>
              <a:rPr lang="en-GB" b="1" i="1" dirty="0"/>
            </a:br>
            <a:r>
              <a:rPr lang="en-GB" sz="1600" i="1" dirty="0"/>
              <a:t>(Vessel + Dump material)</a:t>
            </a:r>
            <a:endParaRPr lang="en-GB" i="1" dirty="0"/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1CAB89B8-2614-9D57-053A-44F2FAEB807F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5062744" y="6092853"/>
            <a:ext cx="444571" cy="2185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8335723-CE2E-88F6-690F-4BAB6A4A77E2}"/>
              </a:ext>
            </a:extLst>
          </p:cNvPr>
          <p:cNvSpPr txBox="1"/>
          <p:nvPr/>
        </p:nvSpPr>
        <p:spPr>
          <a:xfrm>
            <a:off x="5507315" y="5602595"/>
            <a:ext cx="24047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Bolt heads: </a:t>
            </a:r>
            <a:r>
              <a:rPr lang="en-GB" sz="1600" i="1" dirty="0"/>
              <a:t>“Mushrooms” </a:t>
            </a:r>
            <a:r>
              <a:rPr lang="en-GB" sz="1400" dirty="0"/>
              <a:t>(Independent square tiles that accommodate the heat deposited by the beam)</a:t>
            </a:r>
            <a:endParaRPr lang="en-GB" sz="1600" dirty="0"/>
          </a:p>
        </p:txBody>
      </p: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B3F1B150-D9E5-4C1F-5144-4999A4018291}"/>
              </a:ext>
            </a:extLst>
          </p:cNvPr>
          <p:cNvCxnSpPr>
            <a:cxnSpLocks/>
          </p:cNvCxnSpPr>
          <p:nvPr/>
        </p:nvCxnSpPr>
        <p:spPr>
          <a:xfrm>
            <a:off x="2715491" y="4405080"/>
            <a:ext cx="535709" cy="205725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B45F18E2-E317-174F-60F3-DB611E3EE33F}"/>
                  </a:ext>
                </a:extLst>
              </p:cNvPr>
              <p:cNvSpPr txBox="1"/>
              <p:nvPr/>
            </p:nvSpPr>
            <p:spPr>
              <a:xfrm>
                <a:off x="1950898" y="4104082"/>
                <a:ext cx="129093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° </m:t>
                    </m:r>
                  </m:oMath>
                </a14:m>
                <a:r>
                  <a:rPr lang="en-GB" sz="1600" b="1" dirty="0"/>
                  <a:t>slope</a:t>
                </a:r>
              </a:p>
            </p:txBody>
          </p:sp>
        </mc:Choice>
        <mc:Fallback xmlns="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B45F18E2-E317-174F-60F3-DB611E3EE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898" y="4104082"/>
                <a:ext cx="1290931" cy="338554"/>
              </a:xfrm>
              <a:prstGeom prst="rect">
                <a:avLst/>
              </a:prstGeom>
              <a:blipFill>
                <a:blip r:embed="rId5"/>
                <a:stretch>
                  <a:fillRect t="-5357" r="-1887"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F8D87AA8-F456-C03E-32EC-663E3825640A}"/>
              </a:ext>
            </a:extLst>
          </p:cNvPr>
          <p:cNvCxnSpPr>
            <a:cxnSpLocks/>
          </p:cNvCxnSpPr>
          <p:nvPr/>
        </p:nvCxnSpPr>
        <p:spPr>
          <a:xfrm>
            <a:off x="2811612" y="4708807"/>
            <a:ext cx="1668024" cy="0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co 36">
            <a:extLst>
              <a:ext uri="{FF2B5EF4-FFF2-40B4-BE49-F238E27FC236}">
                <a16:creationId xmlns:a16="http://schemas.microsoft.com/office/drawing/2014/main" id="{D62CAF06-66AB-D9A1-259B-64540DE4D54D}"/>
              </a:ext>
            </a:extLst>
          </p:cNvPr>
          <p:cNvSpPr/>
          <p:nvPr/>
        </p:nvSpPr>
        <p:spPr>
          <a:xfrm rot="1610195">
            <a:off x="3832740" y="4584632"/>
            <a:ext cx="169741" cy="205725"/>
          </a:xfrm>
          <a:prstGeom prst="arc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C78261D7-9504-A572-4855-828BB456A52F}"/>
              </a:ext>
            </a:extLst>
          </p:cNvPr>
          <p:cNvSpPr txBox="1"/>
          <p:nvPr/>
        </p:nvSpPr>
        <p:spPr>
          <a:xfrm>
            <a:off x="3942963" y="4477867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𝛼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9E8756BD-17C1-3FF5-1680-57BC430A6A0F}"/>
                  </a:ext>
                </a:extLst>
              </p:cNvPr>
              <p:cNvSpPr txBox="1"/>
              <p:nvPr/>
            </p:nvSpPr>
            <p:spPr>
              <a:xfrm>
                <a:off x="6841212" y="755145"/>
                <a:ext cx="504992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6° slope increases the effective footprint area by a factor of </a:t>
                </a:r>
                <a14:m>
                  <m:oMath xmlns:m="http://schemas.openxmlformats.org/officeDocument/2006/math">
                    <m:r>
                      <a:rPr lang="es-ES" sz="1600" b="0" i="0" smtClean="0">
                        <a:latin typeface="Cambria Math" panose="02040503050406030204" pitchFamily="18" charset="0"/>
                      </a:rPr>
                      <m:t>1/</m:t>
                    </m:r>
                    <m:func>
                      <m:func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≈10)</m:t>
                    </m:r>
                  </m:oMath>
                </a14:m>
                <a:r>
                  <a:rPr lang="en-GB" dirty="0"/>
                  <a:t>, effectively reducing the peak power density and distributing the thermal load more efficiently across the dump material.</a:t>
                </a:r>
              </a:p>
            </p:txBody>
          </p:sp>
        </mc:Choice>
        <mc:Fallback xmlns=""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9E8756BD-17C1-3FF5-1680-57BC430A6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212" y="755145"/>
                <a:ext cx="5049924" cy="1200329"/>
              </a:xfrm>
              <a:prstGeom prst="rect">
                <a:avLst/>
              </a:prstGeom>
              <a:blipFill>
                <a:blip r:embed="rId6"/>
                <a:stretch>
                  <a:fillRect l="-965" t="-3046" r="-1809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ángulo 39">
            <a:extLst>
              <a:ext uri="{FF2B5EF4-FFF2-40B4-BE49-F238E27FC236}">
                <a16:creationId xmlns:a16="http://schemas.microsoft.com/office/drawing/2014/main" id="{52F9AF55-BD7A-6D99-5673-981D46871B3E}"/>
              </a:ext>
            </a:extLst>
          </p:cNvPr>
          <p:cNvSpPr/>
          <p:nvPr/>
        </p:nvSpPr>
        <p:spPr>
          <a:xfrm>
            <a:off x="9521429" y="2793504"/>
            <a:ext cx="45719" cy="87265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ángulo: esquinas redondeadas 42">
            <a:extLst>
              <a:ext uri="{FF2B5EF4-FFF2-40B4-BE49-F238E27FC236}">
                <a16:creationId xmlns:a16="http://schemas.microsoft.com/office/drawing/2014/main" id="{ABE4AF68-B0CE-B345-3D8D-58EB4F66F9FA}"/>
              </a:ext>
            </a:extLst>
          </p:cNvPr>
          <p:cNvSpPr/>
          <p:nvPr/>
        </p:nvSpPr>
        <p:spPr>
          <a:xfrm>
            <a:off x="8594292" y="3127579"/>
            <a:ext cx="927137" cy="15410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ángulo: esquinas redondeadas 43">
            <a:extLst>
              <a:ext uri="{FF2B5EF4-FFF2-40B4-BE49-F238E27FC236}">
                <a16:creationId xmlns:a16="http://schemas.microsoft.com/office/drawing/2014/main" id="{0E5D72F3-3051-9674-4675-BF665BC31D46}"/>
              </a:ext>
            </a:extLst>
          </p:cNvPr>
          <p:cNvSpPr/>
          <p:nvPr/>
        </p:nvSpPr>
        <p:spPr>
          <a:xfrm>
            <a:off x="10051916" y="3127579"/>
            <a:ext cx="927137" cy="15410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B75032D9-C16D-13BE-08A4-E06690A2C6CF}"/>
              </a:ext>
            </a:extLst>
          </p:cNvPr>
          <p:cNvSpPr/>
          <p:nvPr/>
        </p:nvSpPr>
        <p:spPr>
          <a:xfrm rot="6005635">
            <a:off x="10740576" y="2573144"/>
            <a:ext cx="47459" cy="113925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A55BE71A-6304-051A-7530-B3E09383F2C0}"/>
              </a:ext>
            </a:extLst>
          </p:cNvPr>
          <p:cNvSpPr/>
          <p:nvPr/>
        </p:nvSpPr>
        <p:spPr>
          <a:xfrm rot="613676">
            <a:off x="10857188" y="2986371"/>
            <a:ext cx="284571" cy="154103"/>
          </a:xfrm>
          <a:prstGeom prst="rect">
            <a:avLst/>
          </a:prstGeom>
          <a:solidFill>
            <a:srgbClr val="FEF4F5"/>
          </a:solidFill>
          <a:ln>
            <a:solidFill>
              <a:srgbClr val="FEF4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35688976-1BFC-E3FC-B62A-BD63A4EBED17}"/>
              </a:ext>
            </a:extLst>
          </p:cNvPr>
          <p:cNvSpPr/>
          <p:nvPr/>
        </p:nvSpPr>
        <p:spPr>
          <a:xfrm>
            <a:off x="8631146" y="4074867"/>
            <a:ext cx="1030250" cy="97471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A3DB9F21-6DB1-0456-543D-ADE07B5C7D41}"/>
              </a:ext>
            </a:extLst>
          </p:cNvPr>
          <p:cNvSpPr/>
          <p:nvPr/>
        </p:nvSpPr>
        <p:spPr>
          <a:xfrm>
            <a:off x="10199335" y="4074867"/>
            <a:ext cx="1030250" cy="97471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Elipse 48">
            <a:extLst>
              <a:ext uri="{FF2B5EF4-FFF2-40B4-BE49-F238E27FC236}">
                <a16:creationId xmlns:a16="http://schemas.microsoft.com/office/drawing/2014/main" id="{16477D6E-A861-C4BD-C05B-2E341E5B7603}"/>
              </a:ext>
            </a:extLst>
          </p:cNvPr>
          <p:cNvSpPr/>
          <p:nvPr/>
        </p:nvSpPr>
        <p:spPr>
          <a:xfrm>
            <a:off x="8997822" y="4457744"/>
            <a:ext cx="289616" cy="251097"/>
          </a:xfrm>
          <a:prstGeom prst="ellipse">
            <a:avLst/>
          </a:prstGeom>
          <a:gradFill flip="none" rotWithShape="1">
            <a:gsLst>
              <a:gs pos="0">
                <a:srgbClr val="7030A0"/>
              </a:gs>
              <a:gs pos="31000">
                <a:srgbClr val="DA0000"/>
              </a:gs>
              <a:gs pos="65000">
                <a:srgbClr val="FFFF00"/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id="{270E2429-C39D-E8BE-5A94-D2A53164419D}"/>
              </a:ext>
            </a:extLst>
          </p:cNvPr>
          <p:cNvSpPr/>
          <p:nvPr/>
        </p:nvSpPr>
        <p:spPr>
          <a:xfrm>
            <a:off x="10608734" y="4117784"/>
            <a:ext cx="260626" cy="885119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39000">
                <a:srgbClr val="FFFF00"/>
              </a:gs>
              <a:gs pos="7500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71F5668F-BA35-6094-F1B8-A76125C07999}"/>
              </a:ext>
            </a:extLst>
          </p:cNvPr>
          <p:cNvCxnSpPr>
            <a:cxnSpLocks/>
          </p:cNvCxnSpPr>
          <p:nvPr/>
        </p:nvCxnSpPr>
        <p:spPr>
          <a:xfrm>
            <a:off x="9151866" y="3416783"/>
            <a:ext cx="0" cy="518026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de flecha 56">
            <a:extLst>
              <a:ext uri="{FF2B5EF4-FFF2-40B4-BE49-F238E27FC236}">
                <a16:creationId xmlns:a16="http://schemas.microsoft.com/office/drawing/2014/main" id="{50A4B21E-DA54-CAA8-233B-682710AA4382}"/>
              </a:ext>
            </a:extLst>
          </p:cNvPr>
          <p:cNvCxnSpPr>
            <a:cxnSpLocks/>
          </p:cNvCxnSpPr>
          <p:nvPr/>
        </p:nvCxnSpPr>
        <p:spPr>
          <a:xfrm>
            <a:off x="10737751" y="3416783"/>
            <a:ext cx="0" cy="518026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uadroTexto 57">
                <a:extLst>
                  <a:ext uri="{FF2B5EF4-FFF2-40B4-BE49-F238E27FC236}">
                    <a16:creationId xmlns:a16="http://schemas.microsoft.com/office/drawing/2014/main" id="{322F719E-D248-3BA3-017B-A3282C4C7728}"/>
                  </a:ext>
                </a:extLst>
              </p:cNvPr>
              <p:cNvSpPr txBox="1"/>
              <p:nvPr/>
            </p:nvSpPr>
            <p:spPr>
              <a:xfrm>
                <a:off x="8666538" y="2327627"/>
                <a:ext cx="952184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=90°</m:t>
                      </m:r>
                    </m:oMath>
                  </m:oMathPara>
                </a14:m>
                <a:endParaRPr lang="en-GB" sz="1400" dirty="0"/>
              </a:p>
              <a:p>
                <a:r>
                  <a:rPr lang="en-GB" sz="1200" i="1" dirty="0"/>
                  <a:t>(perpendicular)</a:t>
                </a:r>
              </a:p>
            </p:txBody>
          </p:sp>
        </mc:Choice>
        <mc:Fallback xmlns="">
          <p:sp>
            <p:nvSpPr>
              <p:cNvPr id="58" name="CuadroTexto 57">
                <a:extLst>
                  <a:ext uri="{FF2B5EF4-FFF2-40B4-BE49-F238E27FC236}">
                    <a16:creationId xmlns:a16="http://schemas.microsoft.com/office/drawing/2014/main" id="{322F719E-D248-3BA3-017B-A3282C4C7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538" y="2327627"/>
                <a:ext cx="952184" cy="400110"/>
              </a:xfrm>
              <a:prstGeom prst="rect">
                <a:avLst/>
              </a:prstGeom>
              <a:blipFill>
                <a:blip r:embed="rId7"/>
                <a:stretch>
                  <a:fillRect l="-10256" r="-10897" b="-2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uadroTexto 58">
                <a:extLst>
                  <a:ext uri="{FF2B5EF4-FFF2-40B4-BE49-F238E27FC236}">
                    <a16:creationId xmlns:a16="http://schemas.microsoft.com/office/drawing/2014/main" id="{35CFF675-0AA5-21DE-7F3B-AC08F2376EDE}"/>
                  </a:ext>
                </a:extLst>
              </p:cNvPr>
              <p:cNvSpPr txBox="1"/>
              <p:nvPr/>
            </p:nvSpPr>
            <p:spPr>
              <a:xfrm>
                <a:off x="10487274" y="2318480"/>
                <a:ext cx="554062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=6°</m:t>
                      </m:r>
                    </m:oMath>
                  </m:oMathPara>
                </a14:m>
                <a:endParaRPr lang="en-GB" sz="1400" dirty="0"/>
              </a:p>
              <a:p>
                <a:pPr algn="ctr"/>
                <a:r>
                  <a:rPr lang="en-GB" sz="1200" i="1" dirty="0"/>
                  <a:t>(tilted)</a:t>
                </a:r>
              </a:p>
            </p:txBody>
          </p:sp>
        </mc:Choice>
        <mc:Fallback xmlns="">
          <p:sp>
            <p:nvSpPr>
              <p:cNvPr id="59" name="CuadroTexto 58">
                <a:extLst>
                  <a:ext uri="{FF2B5EF4-FFF2-40B4-BE49-F238E27FC236}">
                    <a16:creationId xmlns:a16="http://schemas.microsoft.com/office/drawing/2014/main" id="{35CFF675-0AA5-21DE-7F3B-AC08F2376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7274" y="2318480"/>
                <a:ext cx="554062" cy="400110"/>
              </a:xfrm>
              <a:prstGeom prst="rect">
                <a:avLst/>
              </a:prstGeom>
              <a:blipFill>
                <a:blip r:embed="rId8"/>
                <a:stretch>
                  <a:fillRect l="-7692" r="-3297" b="-22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Conector recto de flecha 59">
            <a:extLst>
              <a:ext uri="{FF2B5EF4-FFF2-40B4-BE49-F238E27FC236}">
                <a16:creationId xmlns:a16="http://schemas.microsoft.com/office/drawing/2014/main" id="{72E90DC7-FC81-D99A-3AD7-40DB066F979F}"/>
              </a:ext>
            </a:extLst>
          </p:cNvPr>
          <p:cNvCxnSpPr>
            <a:cxnSpLocks/>
            <a:endCxn id="63" idx="0"/>
          </p:cNvCxnSpPr>
          <p:nvPr/>
        </p:nvCxnSpPr>
        <p:spPr>
          <a:xfrm>
            <a:off x="9845964" y="1879982"/>
            <a:ext cx="98122" cy="384642"/>
          </a:xfrm>
          <a:prstGeom prst="straightConnector1">
            <a:avLst/>
          </a:prstGeom>
          <a:ln w="38100">
            <a:solidFill>
              <a:srgbClr val="DA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Imagen 70">
            <a:extLst>
              <a:ext uri="{FF2B5EF4-FFF2-40B4-BE49-F238E27FC236}">
                <a16:creationId xmlns:a16="http://schemas.microsoft.com/office/drawing/2014/main" id="{266B4EE9-2E5A-382F-3A70-EED4B3A5D0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8993" y="5672590"/>
            <a:ext cx="3249966" cy="844895"/>
          </a:xfrm>
          <a:prstGeom prst="rect">
            <a:avLst/>
          </a:prstGeom>
        </p:spPr>
      </p:pic>
      <p:cxnSp>
        <p:nvCxnSpPr>
          <p:cNvPr id="74" name="Conector recto de flecha 73">
            <a:extLst>
              <a:ext uri="{FF2B5EF4-FFF2-40B4-BE49-F238E27FC236}">
                <a16:creationId xmlns:a16="http://schemas.microsoft.com/office/drawing/2014/main" id="{6FB52A6C-465D-A4FB-4BD6-A9EC8738038B}"/>
              </a:ext>
            </a:extLst>
          </p:cNvPr>
          <p:cNvCxnSpPr>
            <a:cxnSpLocks/>
            <a:stCxn id="25" idx="3"/>
            <a:endCxn id="71" idx="1"/>
          </p:cNvCxnSpPr>
          <p:nvPr/>
        </p:nvCxnSpPr>
        <p:spPr>
          <a:xfrm>
            <a:off x="7912025" y="6095038"/>
            <a:ext cx="426968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cto de flecha 85">
            <a:extLst>
              <a:ext uri="{FF2B5EF4-FFF2-40B4-BE49-F238E27FC236}">
                <a16:creationId xmlns:a16="http://schemas.microsoft.com/office/drawing/2014/main" id="{140641B3-4850-7F59-B677-2607CF0A12F6}"/>
              </a:ext>
            </a:extLst>
          </p:cNvPr>
          <p:cNvCxnSpPr>
            <a:cxnSpLocks/>
          </p:cNvCxnSpPr>
          <p:nvPr/>
        </p:nvCxnSpPr>
        <p:spPr>
          <a:xfrm>
            <a:off x="2146136" y="4817593"/>
            <a:ext cx="292264" cy="845761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cto de flecha 90">
            <a:extLst>
              <a:ext uri="{FF2B5EF4-FFF2-40B4-BE49-F238E27FC236}">
                <a16:creationId xmlns:a16="http://schemas.microsoft.com/office/drawing/2014/main" id="{CA3E16E3-15A3-C829-810B-B1AC6188F37B}"/>
              </a:ext>
            </a:extLst>
          </p:cNvPr>
          <p:cNvCxnSpPr>
            <a:cxnSpLocks/>
          </p:cNvCxnSpPr>
          <p:nvPr/>
        </p:nvCxnSpPr>
        <p:spPr>
          <a:xfrm flipV="1">
            <a:off x="4359564" y="1650673"/>
            <a:ext cx="486606" cy="421630"/>
          </a:xfrm>
          <a:prstGeom prst="straightConnector1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recto de flecha 94">
            <a:extLst>
              <a:ext uri="{FF2B5EF4-FFF2-40B4-BE49-F238E27FC236}">
                <a16:creationId xmlns:a16="http://schemas.microsoft.com/office/drawing/2014/main" id="{1CEE9617-D33A-B67B-DD24-FB52B705C553}"/>
              </a:ext>
            </a:extLst>
          </p:cNvPr>
          <p:cNvCxnSpPr>
            <a:cxnSpLocks/>
          </p:cNvCxnSpPr>
          <p:nvPr/>
        </p:nvCxnSpPr>
        <p:spPr>
          <a:xfrm flipV="1">
            <a:off x="2907269" y="1626780"/>
            <a:ext cx="738355" cy="689108"/>
          </a:xfrm>
          <a:prstGeom prst="straightConnector1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CuadroTexto 96">
            <a:extLst>
              <a:ext uri="{FF2B5EF4-FFF2-40B4-BE49-F238E27FC236}">
                <a16:creationId xmlns:a16="http://schemas.microsoft.com/office/drawing/2014/main" id="{C0B13BB2-99E0-7FFD-C790-8DF5F06F8D07}"/>
              </a:ext>
            </a:extLst>
          </p:cNvPr>
          <p:cNvSpPr txBox="1"/>
          <p:nvPr/>
        </p:nvSpPr>
        <p:spPr>
          <a:xfrm>
            <a:off x="4479636" y="1381315"/>
            <a:ext cx="1253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Vacuum vessel</a:t>
            </a:r>
          </a:p>
        </p:txBody>
      </p:sp>
      <p:sp>
        <p:nvSpPr>
          <p:cNvPr id="98" name="CuadroTexto 97">
            <a:extLst>
              <a:ext uri="{FF2B5EF4-FFF2-40B4-BE49-F238E27FC236}">
                <a16:creationId xmlns:a16="http://schemas.microsoft.com/office/drawing/2014/main" id="{BE93E6DB-F061-AA6A-C11A-1D7055116166}"/>
              </a:ext>
            </a:extLst>
          </p:cNvPr>
          <p:cNvSpPr txBox="1"/>
          <p:nvPr/>
        </p:nvSpPr>
        <p:spPr>
          <a:xfrm>
            <a:off x="3100529" y="1374889"/>
            <a:ext cx="1275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Dump material</a:t>
            </a:r>
          </a:p>
        </p:txBody>
      </p:sp>
    </p:spTree>
    <p:extLst>
      <p:ext uri="{BB962C8B-B14F-4D97-AF65-F5344CB8AC3E}">
        <p14:creationId xmlns:p14="http://schemas.microsoft.com/office/powerpoint/2010/main" val="2596195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07D42-19E8-6426-B5BD-D3C5C9DF3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C2F7046F-0FA9-A022-8843-CAB6F2F27CCF}"/>
              </a:ext>
            </a:extLst>
          </p:cNvPr>
          <p:cNvSpPr/>
          <p:nvPr/>
        </p:nvSpPr>
        <p:spPr>
          <a:xfrm>
            <a:off x="10332696" y="3028462"/>
            <a:ext cx="1262262" cy="549417"/>
          </a:xfrm>
          <a:prstGeom prst="roundRect">
            <a:avLst/>
          </a:prstGeom>
          <a:solidFill>
            <a:srgbClr val="E51C28">
              <a:alpha val="10000"/>
            </a:srgbClr>
          </a:solidFill>
          <a:ln w="12700">
            <a:solidFill>
              <a:srgbClr val="E51C28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3" name="Imagen 152">
            <a:extLst>
              <a:ext uri="{FF2B5EF4-FFF2-40B4-BE49-F238E27FC236}">
                <a16:creationId xmlns:a16="http://schemas.microsoft.com/office/drawing/2014/main" id="{5A4BA40C-751A-FA34-8B4A-5C31F97C0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0" r="4207"/>
          <a:stretch>
            <a:fillRect/>
          </a:stretch>
        </p:blipFill>
        <p:spPr>
          <a:xfrm>
            <a:off x="5993076" y="1107226"/>
            <a:ext cx="4330446" cy="3133845"/>
          </a:xfrm>
          <a:prstGeom prst="rect">
            <a:avLst/>
          </a:prstGeom>
        </p:spPr>
      </p:pic>
      <p:sp>
        <p:nvSpPr>
          <p:cNvPr id="172" name="Elipse 171">
            <a:extLst>
              <a:ext uri="{FF2B5EF4-FFF2-40B4-BE49-F238E27FC236}">
                <a16:creationId xmlns:a16="http://schemas.microsoft.com/office/drawing/2014/main" id="{95972347-243D-23A8-081A-6647D02A1C1D}"/>
              </a:ext>
            </a:extLst>
          </p:cNvPr>
          <p:cNvSpPr/>
          <p:nvPr/>
        </p:nvSpPr>
        <p:spPr>
          <a:xfrm>
            <a:off x="9390499" y="1170070"/>
            <a:ext cx="2465071" cy="1164005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TextShape 2">
            <a:extLst>
              <a:ext uri="{FF2B5EF4-FFF2-40B4-BE49-F238E27FC236}">
                <a16:creationId xmlns:a16="http://schemas.microsoft.com/office/drawing/2014/main" id="{6FDCEBF7-4BEE-BDD4-468A-686D0F863EE5}"/>
              </a:ext>
            </a:extLst>
          </p:cNvPr>
          <p:cNvSpPr txBox="1"/>
          <p:nvPr/>
        </p:nvSpPr>
        <p:spPr>
          <a:xfrm>
            <a:off x="8126280" y="6580638"/>
            <a:ext cx="4062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E76C0827-03D6-4D7E-9E3B-E017E2A3D7DD}" type="slidenum">
              <a:rPr lang="en-US" sz="1600" b="0" strike="noStrike" spc="-1">
                <a:solidFill>
                  <a:srgbClr val="000000"/>
                </a:solidFill>
                <a:latin typeface="Calibri"/>
              </a:rPr>
              <a:t>4</a:t>
            </a:fld>
            <a:endParaRPr lang="en-US" sz="1600" b="0" strike="noStrike" spc="-1">
              <a:latin typeface="Times New Roman"/>
            </a:endParaRPr>
          </a:p>
        </p:txBody>
      </p:sp>
      <p:sp>
        <p:nvSpPr>
          <p:cNvPr id="41" name="TextShape 3">
            <a:extLst>
              <a:ext uri="{FF2B5EF4-FFF2-40B4-BE49-F238E27FC236}">
                <a16:creationId xmlns:a16="http://schemas.microsoft.com/office/drawing/2014/main" id="{9D796875-24F2-E50A-7DB1-184B38616B97}"/>
              </a:ext>
            </a:extLst>
          </p:cNvPr>
          <p:cNvSpPr txBox="1"/>
          <p:nvPr/>
        </p:nvSpPr>
        <p:spPr>
          <a:xfrm>
            <a:off x="224040" y="401561"/>
            <a:ext cx="1174392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BD-OT: Operational Concept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2BFA44E-38EE-BE09-7289-07E169BDC4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46" y="1147468"/>
            <a:ext cx="5201907" cy="2643742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3D39358D-5197-F88C-15FB-2B307A6E8312}"/>
              </a:ext>
            </a:extLst>
          </p:cNvPr>
          <p:cNvSpPr/>
          <p:nvPr/>
        </p:nvSpPr>
        <p:spPr>
          <a:xfrm>
            <a:off x="5456128" y="1543236"/>
            <a:ext cx="526211" cy="258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C9C937AF-6605-7B01-CD26-F56BDA479E4E}"/>
              </a:ext>
            </a:extLst>
          </p:cNvPr>
          <p:cNvCxnSpPr>
            <a:cxnSpLocks/>
          </p:cNvCxnSpPr>
          <p:nvPr/>
        </p:nvCxnSpPr>
        <p:spPr>
          <a:xfrm flipH="1">
            <a:off x="2406770" y="2122098"/>
            <a:ext cx="390767" cy="1973935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" name="Imagen 136">
            <a:extLst>
              <a:ext uri="{FF2B5EF4-FFF2-40B4-BE49-F238E27FC236}">
                <a16:creationId xmlns:a16="http://schemas.microsoft.com/office/drawing/2014/main" id="{21376567-836D-E092-8CBD-13E3CF5946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30" y="4096033"/>
            <a:ext cx="3711681" cy="2513277"/>
          </a:xfrm>
          <a:prstGeom prst="rect">
            <a:avLst/>
          </a:prstGeom>
        </p:spPr>
      </p:pic>
      <p:pic>
        <p:nvPicPr>
          <p:cNvPr id="144" name="Imagen 143">
            <a:extLst>
              <a:ext uri="{FF2B5EF4-FFF2-40B4-BE49-F238E27FC236}">
                <a16:creationId xmlns:a16="http://schemas.microsoft.com/office/drawing/2014/main" id="{843A9A41-7B7D-EB7A-600A-27423A5E72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429869"/>
            <a:ext cx="5661829" cy="2150769"/>
          </a:xfrm>
          <a:prstGeom prst="rect">
            <a:avLst/>
          </a:prstGeom>
        </p:spPr>
      </p:pic>
      <p:cxnSp>
        <p:nvCxnSpPr>
          <p:cNvPr id="147" name="Conector recto de flecha 146">
            <a:extLst>
              <a:ext uri="{FF2B5EF4-FFF2-40B4-BE49-F238E27FC236}">
                <a16:creationId xmlns:a16="http://schemas.microsoft.com/office/drawing/2014/main" id="{DF43CC28-528A-605D-D540-7EFD1AC95F89}"/>
              </a:ext>
            </a:extLst>
          </p:cNvPr>
          <p:cNvCxnSpPr>
            <a:cxnSpLocks/>
          </p:cNvCxnSpPr>
          <p:nvPr/>
        </p:nvCxnSpPr>
        <p:spPr>
          <a:xfrm>
            <a:off x="4163117" y="5432825"/>
            <a:ext cx="1758836" cy="0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CuadroTexto 150">
            <a:extLst>
              <a:ext uri="{FF2B5EF4-FFF2-40B4-BE49-F238E27FC236}">
                <a16:creationId xmlns:a16="http://schemas.microsoft.com/office/drawing/2014/main" id="{DBAF7AA2-5015-7289-BCB5-7DD7C73466F7}"/>
              </a:ext>
            </a:extLst>
          </p:cNvPr>
          <p:cNvSpPr txBox="1"/>
          <p:nvPr/>
        </p:nvSpPr>
        <p:spPr>
          <a:xfrm>
            <a:off x="4210483" y="5160875"/>
            <a:ext cx="1650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operational concept</a:t>
            </a:r>
          </a:p>
        </p:txBody>
      </p:sp>
      <p:sp>
        <p:nvSpPr>
          <p:cNvPr id="158" name="CuadroTexto 157">
            <a:extLst>
              <a:ext uri="{FF2B5EF4-FFF2-40B4-BE49-F238E27FC236}">
                <a16:creationId xmlns:a16="http://schemas.microsoft.com/office/drawing/2014/main" id="{0DF7DA33-B9EE-8CD8-70C9-FF9CB4246A30}"/>
              </a:ext>
            </a:extLst>
          </p:cNvPr>
          <p:cNvSpPr txBox="1"/>
          <p:nvPr/>
        </p:nvSpPr>
        <p:spPr>
          <a:xfrm>
            <a:off x="6271683" y="3627354"/>
            <a:ext cx="81836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22°C water</a:t>
            </a:r>
          </a:p>
        </p:txBody>
      </p:sp>
      <p:sp>
        <p:nvSpPr>
          <p:cNvPr id="159" name="CuadroTexto 158">
            <a:extLst>
              <a:ext uri="{FF2B5EF4-FFF2-40B4-BE49-F238E27FC236}">
                <a16:creationId xmlns:a16="http://schemas.microsoft.com/office/drawing/2014/main" id="{D030903D-F15E-910E-D241-B28BFD9A8296}"/>
              </a:ext>
            </a:extLst>
          </p:cNvPr>
          <p:cNvSpPr txBox="1"/>
          <p:nvPr/>
        </p:nvSpPr>
        <p:spPr>
          <a:xfrm>
            <a:off x="8344600" y="683088"/>
            <a:ext cx="194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Contact behaviour</a:t>
            </a:r>
          </a:p>
        </p:txBody>
      </p:sp>
      <p:sp>
        <p:nvSpPr>
          <p:cNvPr id="160" name="Elipse 159">
            <a:extLst>
              <a:ext uri="{FF2B5EF4-FFF2-40B4-BE49-F238E27FC236}">
                <a16:creationId xmlns:a16="http://schemas.microsoft.com/office/drawing/2014/main" id="{D8285B8C-B945-4A75-9D1E-D889991297D1}"/>
              </a:ext>
            </a:extLst>
          </p:cNvPr>
          <p:cNvSpPr/>
          <p:nvPr/>
        </p:nvSpPr>
        <p:spPr>
          <a:xfrm>
            <a:off x="8933300" y="3987461"/>
            <a:ext cx="448573" cy="369332"/>
          </a:xfrm>
          <a:prstGeom prst="ellipse">
            <a:avLst/>
          </a:prstGeom>
          <a:noFill/>
          <a:ln w="19050">
            <a:solidFill>
              <a:srgbClr val="E51C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1" name="Conector recto de flecha 160">
            <a:extLst>
              <a:ext uri="{FF2B5EF4-FFF2-40B4-BE49-F238E27FC236}">
                <a16:creationId xmlns:a16="http://schemas.microsoft.com/office/drawing/2014/main" id="{59FF4C74-9CD5-241E-3FC5-A0E97D4EFDFD}"/>
              </a:ext>
            </a:extLst>
          </p:cNvPr>
          <p:cNvCxnSpPr>
            <a:cxnSpLocks/>
            <a:stCxn id="160" idx="7"/>
          </p:cNvCxnSpPr>
          <p:nvPr/>
        </p:nvCxnSpPr>
        <p:spPr>
          <a:xfrm flipV="1">
            <a:off x="9316181" y="3320849"/>
            <a:ext cx="1285948" cy="720699"/>
          </a:xfrm>
          <a:prstGeom prst="straightConnector1">
            <a:avLst/>
          </a:prstGeom>
          <a:ln w="12700">
            <a:solidFill>
              <a:srgbClr val="E51C28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CuadroTexto 163">
            <a:extLst>
              <a:ext uri="{FF2B5EF4-FFF2-40B4-BE49-F238E27FC236}">
                <a16:creationId xmlns:a16="http://schemas.microsoft.com/office/drawing/2014/main" id="{8FE94EA2-2856-00FC-1145-E289F65A63D5}"/>
              </a:ext>
            </a:extLst>
          </p:cNvPr>
          <p:cNvSpPr txBox="1"/>
          <p:nvPr/>
        </p:nvSpPr>
        <p:spPr>
          <a:xfrm>
            <a:off x="10332696" y="2993104"/>
            <a:ext cx="126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E51C28"/>
                </a:solidFill>
              </a:rPr>
              <a:t>Conservative model</a:t>
            </a:r>
          </a:p>
        </p:txBody>
      </p:sp>
      <p:sp>
        <p:nvSpPr>
          <p:cNvPr id="166" name="Elipse 165">
            <a:extLst>
              <a:ext uri="{FF2B5EF4-FFF2-40B4-BE49-F238E27FC236}">
                <a16:creationId xmlns:a16="http://schemas.microsoft.com/office/drawing/2014/main" id="{15D0E033-EA16-D79D-5595-6406367C3F99}"/>
              </a:ext>
            </a:extLst>
          </p:cNvPr>
          <p:cNvSpPr/>
          <p:nvPr/>
        </p:nvSpPr>
        <p:spPr>
          <a:xfrm>
            <a:off x="7403951" y="3987461"/>
            <a:ext cx="868118" cy="369332"/>
          </a:xfrm>
          <a:prstGeom prst="ellipse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CuadroTexto 166">
            <a:extLst>
              <a:ext uri="{FF2B5EF4-FFF2-40B4-BE49-F238E27FC236}">
                <a16:creationId xmlns:a16="http://schemas.microsoft.com/office/drawing/2014/main" id="{20698C2E-DCE3-4AC0-1FC9-D02CC0D2F98F}"/>
              </a:ext>
            </a:extLst>
          </p:cNvPr>
          <p:cNvSpPr txBox="1"/>
          <p:nvPr/>
        </p:nvSpPr>
        <p:spPr>
          <a:xfrm>
            <a:off x="10323522" y="2443687"/>
            <a:ext cx="126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6">
                    <a:lumMod val="75000"/>
                  </a:schemeClr>
                </a:solidFill>
              </a:rPr>
              <a:t>Realistic model</a:t>
            </a:r>
          </a:p>
        </p:txBody>
      </p:sp>
      <p:cxnSp>
        <p:nvCxnSpPr>
          <p:cNvPr id="168" name="Conector recto de flecha 167">
            <a:extLst>
              <a:ext uri="{FF2B5EF4-FFF2-40B4-BE49-F238E27FC236}">
                <a16:creationId xmlns:a16="http://schemas.microsoft.com/office/drawing/2014/main" id="{1FFBB3A0-EAD6-FEB0-04CB-D62E74548C18}"/>
              </a:ext>
            </a:extLst>
          </p:cNvPr>
          <p:cNvCxnSpPr>
            <a:cxnSpLocks/>
            <a:stCxn id="166" idx="7"/>
          </p:cNvCxnSpPr>
          <p:nvPr/>
        </p:nvCxnSpPr>
        <p:spPr>
          <a:xfrm flipV="1">
            <a:off x="8144936" y="2736074"/>
            <a:ext cx="2457193" cy="1305474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CuadroTexto 170">
            <a:extLst>
              <a:ext uri="{FF2B5EF4-FFF2-40B4-BE49-F238E27FC236}">
                <a16:creationId xmlns:a16="http://schemas.microsoft.com/office/drawing/2014/main" id="{CDA556A1-84E8-9A8F-4BFF-E40C01790A4C}"/>
              </a:ext>
            </a:extLst>
          </p:cNvPr>
          <p:cNvSpPr txBox="1"/>
          <p:nvPr/>
        </p:nvSpPr>
        <p:spPr>
          <a:xfrm>
            <a:off x="9560247" y="1347799"/>
            <a:ext cx="2286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The behaviour of the component thermal mechanism approaches to a realistic model the higher the temperature in the mushrooms</a:t>
            </a:r>
          </a:p>
        </p:txBody>
      </p:sp>
      <p:cxnSp>
        <p:nvCxnSpPr>
          <p:cNvPr id="176" name="Conector recto de flecha 175">
            <a:extLst>
              <a:ext uri="{FF2B5EF4-FFF2-40B4-BE49-F238E27FC236}">
                <a16:creationId xmlns:a16="http://schemas.microsoft.com/office/drawing/2014/main" id="{F443138F-947D-674D-E81A-BDF132DC30E1}"/>
              </a:ext>
            </a:extLst>
          </p:cNvPr>
          <p:cNvCxnSpPr>
            <a:cxnSpLocks/>
          </p:cNvCxnSpPr>
          <p:nvPr/>
        </p:nvCxnSpPr>
        <p:spPr>
          <a:xfrm flipH="1" flipV="1">
            <a:off x="9381873" y="5236234"/>
            <a:ext cx="8626" cy="938678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CuadroTexto 177">
            <a:extLst>
              <a:ext uri="{FF2B5EF4-FFF2-40B4-BE49-F238E27FC236}">
                <a16:creationId xmlns:a16="http://schemas.microsoft.com/office/drawing/2014/main" id="{CE597E53-073C-CCB3-0EA9-CF1FB7C3ACB9}"/>
              </a:ext>
            </a:extLst>
          </p:cNvPr>
          <p:cNvSpPr txBox="1"/>
          <p:nvPr/>
        </p:nvSpPr>
        <p:spPr>
          <a:xfrm rot="16200000">
            <a:off x="8730507" y="5477555"/>
            <a:ext cx="9386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max </a:t>
            </a:r>
          </a:p>
          <a:p>
            <a:pPr algn="ctr"/>
            <a:r>
              <a:rPr lang="en-GB" sz="1050" dirty="0"/>
              <a:t>24.021 mm</a:t>
            </a:r>
          </a:p>
        </p:txBody>
      </p:sp>
      <p:cxnSp>
        <p:nvCxnSpPr>
          <p:cNvPr id="180" name="Conector recto de flecha 179">
            <a:extLst>
              <a:ext uri="{FF2B5EF4-FFF2-40B4-BE49-F238E27FC236}">
                <a16:creationId xmlns:a16="http://schemas.microsoft.com/office/drawing/2014/main" id="{790B3CDD-BE93-BADB-F0D8-CBE2F4F6F288}"/>
              </a:ext>
            </a:extLst>
          </p:cNvPr>
          <p:cNvCxnSpPr>
            <a:cxnSpLocks/>
          </p:cNvCxnSpPr>
          <p:nvPr/>
        </p:nvCxnSpPr>
        <p:spPr>
          <a:xfrm flipV="1">
            <a:off x="10889483" y="5352671"/>
            <a:ext cx="329433" cy="638532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ector recto de flecha 187">
            <a:extLst>
              <a:ext uri="{FF2B5EF4-FFF2-40B4-BE49-F238E27FC236}">
                <a16:creationId xmlns:a16="http://schemas.microsoft.com/office/drawing/2014/main" id="{7DE69F1E-5695-C320-A402-C79E3CE3DC91}"/>
              </a:ext>
            </a:extLst>
          </p:cNvPr>
          <p:cNvCxnSpPr>
            <a:cxnSpLocks/>
          </p:cNvCxnSpPr>
          <p:nvPr/>
        </p:nvCxnSpPr>
        <p:spPr>
          <a:xfrm flipV="1">
            <a:off x="11210510" y="5236234"/>
            <a:ext cx="57146" cy="149169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ector recto de flecha 190">
            <a:extLst>
              <a:ext uri="{FF2B5EF4-FFF2-40B4-BE49-F238E27FC236}">
                <a16:creationId xmlns:a16="http://schemas.microsoft.com/office/drawing/2014/main" id="{911E699A-BE8B-DAE0-7215-AF36604D9C0A}"/>
              </a:ext>
            </a:extLst>
          </p:cNvPr>
          <p:cNvCxnSpPr>
            <a:cxnSpLocks/>
          </p:cNvCxnSpPr>
          <p:nvPr/>
        </p:nvCxnSpPr>
        <p:spPr>
          <a:xfrm flipH="1">
            <a:off x="10691871" y="5991186"/>
            <a:ext cx="193627" cy="405743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ector recto de flecha 193">
            <a:extLst>
              <a:ext uri="{FF2B5EF4-FFF2-40B4-BE49-F238E27FC236}">
                <a16:creationId xmlns:a16="http://schemas.microsoft.com/office/drawing/2014/main" id="{6781D4E3-E3AF-892E-1618-FDA9685DDC0D}"/>
              </a:ext>
            </a:extLst>
          </p:cNvPr>
          <p:cNvCxnSpPr>
            <a:cxnSpLocks/>
          </p:cNvCxnSpPr>
          <p:nvPr/>
        </p:nvCxnSpPr>
        <p:spPr>
          <a:xfrm flipV="1">
            <a:off x="10703595" y="6392019"/>
            <a:ext cx="783507" cy="982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CuadroTexto 204">
            <a:extLst>
              <a:ext uri="{FF2B5EF4-FFF2-40B4-BE49-F238E27FC236}">
                <a16:creationId xmlns:a16="http://schemas.microsoft.com/office/drawing/2014/main" id="{6F43E628-93C7-2625-3EAF-CEF0B04682A2}"/>
              </a:ext>
            </a:extLst>
          </p:cNvPr>
          <p:cNvSpPr txBox="1"/>
          <p:nvPr/>
        </p:nvSpPr>
        <p:spPr>
          <a:xfrm>
            <a:off x="10647106" y="6009861"/>
            <a:ext cx="9386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min </a:t>
            </a:r>
          </a:p>
          <a:p>
            <a:pPr algn="ctr"/>
            <a:r>
              <a:rPr lang="en-GB" sz="1050" dirty="0"/>
              <a:t>24.002 mm</a:t>
            </a:r>
          </a:p>
        </p:txBody>
      </p:sp>
      <p:pic>
        <p:nvPicPr>
          <p:cNvPr id="209" name="Gráfico 208" descr="Marca de insignia1 con relleno sólido">
            <a:extLst>
              <a:ext uri="{FF2B5EF4-FFF2-40B4-BE49-F238E27FC236}">
                <a16:creationId xmlns:a16="http://schemas.microsoft.com/office/drawing/2014/main" id="{B47D9D7E-E803-59B5-23C7-2D57231684C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34307" y="1066043"/>
            <a:ext cx="258846" cy="258846"/>
          </a:xfrm>
          <a:prstGeom prst="rect">
            <a:avLst/>
          </a:prstGeom>
        </p:spPr>
      </p:pic>
      <p:pic>
        <p:nvPicPr>
          <p:cNvPr id="2" name="Picture 10">
            <a:extLst>
              <a:ext uri="{FF2B5EF4-FFF2-40B4-BE49-F238E27FC236}">
                <a16:creationId xmlns:a16="http://schemas.microsoft.com/office/drawing/2014/main" id="{2E51C8F1-25E2-5325-5F36-BB3D43E77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3" t="34711" r="13788" b="23698"/>
          <a:stretch>
            <a:fillRect/>
          </a:stretch>
        </p:blipFill>
        <p:spPr bwMode="auto">
          <a:xfrm rot="10800000">
            <a:off x="4185413" y="3118707"/>
            <a:ext cx="920096" cy="1671461"/>
          </a:xfrm>
          <a:prstGeom prst="roundRect">
            <a:avLst>
              <a:gd name="adj" fmla="val 8975"/>
            </a:avLst>
          </a:prstGeom>
          <a:noFill/>
          <a:ln w="6350">
            <a:solidFill>
              <a:srgbClr val="E51C28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: angular 2">
            <a:extLst>
              <a:ext uri="{FF2B5EF4-FFF2-40B4-BE49-F238E27FC236}">
                <a16:creationId xmlns:a16="http://schemas.microsoft.com/office/drawing/2014/main" id="{89A23AB3-7E24-FD56-A2B9-C8C6A4F4041B}"/>
              </a:ext>
            </a:extLst>
          </p:cNvPr>
          <p:cNvCxnSpPr>
            <a:cxnSpLocks/>
            <a:endCxn id="2" idx="3"/>
          </p:cNvCxnSpPr>
          <p:nvPr/>
        </p:nvCxnSpPr>
        <p:spPr>
          <a:xfrm flipV="1">
            <a:off x="3219342" y="3954437"/>
            <a:ext cx="966071" cy="557208"/>
          </a:xfrm>
          <a:prstGeom prst="bentConnector3">
            <a:avLst>
              <a:gd name="adj1" fmla="val 284"/>
            </a:avLst>
          </a:prstGeom>
          <a:ln w="25400">
            <a:solidFill>
              <a:srgbClr val="E51C28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A5C380E-4A82-921B-B538-9D65ADE5D39A}"/>
              </a:ext>
            </a:extLst>
          </p:cNvPr>
          <p:cNvSpPr txBox="1"/>
          <p:nvPr/>
        </p:nvSpPr>
        <p:spPr>
          <a:xfrm>
            <a:off x="4028521" y="2846179"/>
            <a:ext cx="1265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/>
              <a:t>Real Prototype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41BB193-03E5-F109-D9D8-87C989EF13F6}"/>
              </a:ext>
            </a:extLst>
          </p:cNvPr>
          <p:cNvSpPr txBox="1"/>
          <p:nvPr/>
        </p:nvSpPr>
        <p:spPr>
          <a:xfrm>
            <a:off x="2167830" y="750070"/>
            <a:ext cx="2306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BD-OT Dump Material</a:t>
            </a:r>
          </a:p>
        </p:txBody>
      </p:sp>
    </p:spTree>
    <p:extLst>
      <p:ext uri="{BB962C8B-B14F-4D97-AF65-F5344CB8AC3E}">
        <p14:creationId xmlns:p14="http://schemas.microsoft.com/office/powerpoint/2010/main" val="767050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313AE-0E74-DA6F-D38B-6E0C5474C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ángulo: esquinas redondeadas 126">
            <a:extLst>
              <a:ext uri="{FF2B5EF4-FFF2-40B4-BE49-F238E27FC236}">
                <a16:creationId xmlns:a16="http://schemas.microsoft.com/office/drawing/2014/main" id="{96BFD001-344F-E897-8055-ED8EA3AEDACF}"/>
              </a:ext>
            </a:extLst>
          </p:cNvPr>
          <p:cNvSpPr/>
          <p:nvPr/>
        </p:nvSpPr>
        <p:spPr>
          <a:xfrm>
            <a:off x="9133540" y="1021472"/>
            <a:ext cx="1782219" cy="1323842"/>
          </a:xfrm>
          <a:prstGeom prst="roundRect">
            <a:avLst/>
          </a:prstGeom>
          <a:solidFill>
            <a:schemeClr val="accent5">
              <a:lumMod val="75000"/>
              <a:alpha val="15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Rectángulo: esquinas redondeadas 120">
            <a:extLst>
              <a:ext uri="{FF2B5EF4-FFF2-40B4-BE49-F238E27FC236}">
                <a16:creationId xmlns:a16="http://schemas.microsoft.com/office/drawing/2014/main" id="{B2298685-AB7C-BEDA-4D23-2B3A1AEDA157}"/>
              </a:ext>
            </a:extLst>
          </p:cNvPr>
          <p:cNvSpPr/>
          <p:nvPr/>
        </p:nvSpPr>
        <p:spPr>
          <a:xfrm>
            <a:off x="6708426" y="1025957"/>
            <a:ext cx="2072001" cy="965801"/>
          </a:xfrm>
          <a:prstGeom prst="roundRect">
            <a:avLst/>
          </a:prstGeom>
          <a:solidFill>
            <a:schemeClr val="accent4">
              <a:lumMod val="75000"/>
              <a:alpha val="15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Elipse 94">
            <a:extLst>
              <a:ext uri="{FF2B5EF4-FFF2-40B4-BE49-F238E27FC236}">
                <a16:creationId xmlns:a16="http://schemas.microsoft.com/office/drawing/2014/main" id="{B3237EED-B397-1477-0628-A54E4F07AA33}"/>
              </a:ext>
            </a:extLst>
          </p:cNvPr>
          <p:cNvSpPr/>
          <p:nvPr/>
        </p:nvSpPr>
        <p:spPr>
          <a:xfrm>
            <a:off x="9145920" y="4110992"/>
            <a:ext cx="2206896" cy="981226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TextShape 2">
            <a:extLst>
              <a:ext uri="{FF2B5EF4-FFF2-40B4-BE49-F238E27FC236}">
                <a16:creationId xmlns:a16="http://schemas.microsoft.com/office/drawing/2014/main" id="{42CBEE8D-DA80-E340-26ED-87DD28518E1C}"/>
              </a:ext>
            </a:extLst>
          </p:cNvPr>
          <p:cNvSpPr txBox="1"/>
          <p:nvPr/>
        </p:nvSpPr>
        <p:spPr>
          <a:xfrm>
            <a:off x="8126280" y="6580638"/>
            <a:ext cx="4062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E76C0827-03D6-4D7E-9E3B-E017E2A3D7DD}" type="slidenum">
              <a:rPr lang="en-US" sz="1600" b="0" strike="noStrike" spc="-1">
                <a:solidFill>
                  <a:srgbClr val="000000"/>
                </a:solidFill>
                <a:latin typeface="Calibri"/>
              </a:rPr>
              <a:t>5</a:t>
            </a:fld>
            <a:endParaRPr lang="en-US" sz="1600" b="0" strike="noStrike" spc="-1">
              <a:latin typeface="Times New Roman"/>
            </a:endParaRPr>
          </a:p>
        </p:txBody>
      </p:sp>
      <p:sp>
        <p:nvSpPr>
          <p:cNvPr id="41" name="TextShape 3">
            <a:extLst>
              <a:ext uri="{FF2B5EF4-FFF2-40B4-BE49-F238E27FC236}">
                <a16:creationId xmlns:a16="http://schemas.microsoft.com/office/drawing/2014/main" id="{9E342179-F77A-848A-B5D6-6A57CBA58287}"/>
              </a:ext>
            </a:extLst>
          </p:cNvPr>
          <p:cNvSpPr txBox="1"/>
          <p:nvPr/>
        </p:nvSpPr>
        <p:spPr>
          <a:xfrm>
            <a:off x="224040" y="401561"/>
            <a:ext cx="1174392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BD-OT: Cooling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6942B23-994F-ED6F-DB78-0FF7EF5DC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46" y="1147468"/>
            <a:ext cx="5201907" cy="264374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AB3D237-60B3-92BA-CF10-BD5D06425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1" t="47547" r="41681"/>
          <a:stretch>
            <a:fillRect/>
          </a:stretch>
        </p:blipFill>
        <p:spPr>
          <a:xfrm rot="16200000">
            <a:off x="2556196" y="1968855"/>
            <a:ext cx="1529607" cy="5905980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6CCB61E5-CBC6-F89E-2B13-78B548795D10}"/>
              </a:ext>
            </a:extLst>
          </p:cNvPr>
          <p:cNvSpPr/>
          <p:nvPr/>
        </p:nvSpPr>
        <p:spPr>
          <a:xfrm>
            <a:off x="5456128" y="1543236"/>
            <a:ext cx="526211" cy="258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AF90AC3A-3DA6-80E2-4B34-51139DCD6058}"/>
              </a:ext>
            </a:extLst>
          </p:cNvPr>
          <p:cNvCxnSpPr>
            <a:cxnSpLocks/>
          </p:cNvCxnSpPr>
          <p:nvPr/>
        </p:nvCxnSpPr>
        <p:spPr>
          <a:xfrm flipV="1">
            <a:off x="2100272" y="1636754"/>
            <a:ext cx="3551389" cy="1501806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DD136388-9FFF-B6F0-6266-9CE98AE1A184}"/>
              </a:ext>
            </a:extLst>
          </p:cNvPr>
          <p:cNvCxnSpPr>
            <a:cxnSpLocks/>
          </p:cNvCxnSpPr>
          <p:nvPr/>
        </p:nvCxnSpPr>
        <p:spPr>
          <a:xfrm flipH="1" flipV="1">
            <a:off x="816424" y="2786825"/>
            <a:ext cx="1293091" cy="349423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44AEC3B2-18BD-0A73-EF48-51C78A235211}"/>
              </a:ext>
            </a:extLst>
          </p:cNvPr>
          <p:cNvCxnSpPr>
            <a:cxnSpLocks/>
          </p:cNvCxnSpPr>
          <p:nvPr/>
        </p:nvCxnSpPr>
        <p:spPr>
          <a:xfrm flipH="1">
            <a:off x="811803" y="2727468"/>
            <a:ext cx="180112" cy="57045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6FA62C35-1C80-C71E-F63E-262D385FA976}"/>
              </a:ext>
            </a:extLst>
          </p:cNvPr>
          <p:cNvCxnSpPr>
            <a:cxnSpLocks/>
          </p:cNvCxnSpPr>
          <p:nvPr/>
        </p:nvCxnSpPr>
        <p:spPr>
          <a:xfrm flipH="1" flipV="1">
            <a:off x="5479089" y="1587596"/>
            <a:ext cx="136237" cy="52882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25070F54-8B09-53D0-476A-B5427F35B51D}"/>
              </a:ext>
            </a:extLst>
          </p:cNvPr>
          <p:cNvCxnSpPr/>
          <p:nvPr/>
        </p:nvCxnSpPr>
        <p:spPr>
          <a:xfrm>
            <a:off x="2405078" y="3016175"/>
            <a:ext cx="83127" cy="1140866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uadroTexto 44">
            <a:extLst>
              <a:ext uri="{FF2B5EF4-FFF2-40B4-BE49-F238E27FC236}">
                <a16:creationId xmlns:a16="http://schemas.microsoft.com/office/drawing/2014/main" id="{E9B7EDB7-C57F-FC07-4C17-4B9A5E18E724}"/>
              </a:ext>
            </a:extLst>
          </p:cNvPr>
          <p:cNvSpPr txBox="1"/>
          <p:nvPr/>
        </p:nvSpPr>
        <p:spPr>
          <a:xfrm>
            <a:off x="569577" y="2611337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A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AA5F3761-050C-306A-2022-89AEC6FA1C0B}"/>
              </a:ext>
            </a:extLst>
          </p:cNvPr>
          <p:cNvSpPr txBox="1"/>
          <p:nvPr/>
        </p:nvSpPr>
        <p:spPr>
          <a:xfrm>
            <a:off x="5600634" y="1479839"/>
            <a:ext cx="328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A’</a:t>
            </a:r>
          </a:p>
        </p:txBody>
      </p: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CC2C233B-4B75-5EFA-0350-3255F84A11DC}"/>
              </a:ext>
            </a:extLst>
          </p:cNvPr>
          <p:cNvCxnSpPr/>
          <p:nvPr/>
        </p:nvCxnSpPr>
        <p:spPr>
          <a:xfrm flipH="1">
            <a:off x="456205" y="3791210"/>
            <a:ext cx="535710" cy="56423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9A5ABC68-9006-7CFE-DB70-F5951748278F}"/>
              </a:ext>
            </a:extLst>
          </p:cNvPr>
          <p:cNvCxnSpPr>
            <a:cxnSpLocks/>
          </p:cNvCxnSpPr>
          <p:nvPr/>
        </p:nvCxnSpPr>
        <p:spPr>
          <a:xfrm flipH="1">
            <a:off x="456205" y="3791210"/>
            <a:ext cx="535710" cy="170005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lipse 52">
            <a:extLst>
              <a:ext uri="{FF2B5EF4-FFF2-40B4-BE49-F238E27FC236}">
                <a16:creationId xmlns:a16="http://schemas.microsoft.com/office/drawing/2014/main" id="{28318549-68BE-4B9B-52A1-70C28E01111E}"/>
              </a:ext>
            </a:extLst>
          </p:cNvPr>
          <p:cNvSpPr/>
          <p:nvPr/>
        </p:nvSpPr>
        <p:spPr>
          <a:xfrm>
            <a:off x="5921953" y="5491260"/>
            <a:ext cx="270034" cy="195389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4" name="Conector recto de flecha 53">
            <a:extLst>
              <a:ext uri="{FF2B5EF4-FFF2-40B4-BE49-F238E27FC236}">
                <a16:creationId xmlns:a16="http://schemas.microsoft.com/office/drawing/2014/main" id="{7A3F95DE-8911-4EED-56C6-BE1A2523153A}"/>
              </a:ext>
            </a:extLst>
          </p:cNvPr>
          <p:cNvCxnSpPr>
            <a:cxnSpLocks/>
            <a:stCxn id="53" idx="3"/>
          </p:cNvCxnSpPr>
          <p:nvPr/>
        </p:nvCxnSpPr>
        <p:spPr>
          <a:xfrm flipH="1">
            <a:off x="5839950" y="5658035"/>
            <a:ext cx="121549" cy="147522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uadroTexto 56">
            <a:extLst>
              <a:ext uri="{FF2B5EF4-FFF2-40B4-BE49-F238E27FC236}">
                <a16:creationId xmlns:a16="http://schemas.microsoft.com/office/drawing/2014/main" id="{CC1697A0-71DA-FFAF-CBDD-36B249442F3E}"/>
              </a:ext>
            </a:extLst>
          </p:cNvPr>
          <p:cNvSpPr txBox="1"/>
          <p:nvPr/>
        </p:nvSpPr>
        <p:spPr>
          <a:xfrm>
            <a:off x="5323314" y="5759504"/>
            <a:ext cx="9076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Welded plug</a:t>
            </a:r>
          </a:p>
        </p:txBody>
      </p:sp>
      <p:cxnSp>
        <p:nvCxnSpPr>
          <p:cNvPr id="58" name="Conector recto de flecha 57">
            <a:extLst>
              <a:ext uri="{FF2B5EF4-FFF2-40B4-BE49-F238E27FC236}">
                <a16:creationId xmlns:a16="http://schemas.microsoft.com/office/drawing/2014/main" id="{5D444B09-7077-37AC-E416-A6A3CF6BA158}"/>
              </a:ext>
            </a:extLst>
          </p:cNvPr>
          <p:cNvCxnSpPr>
            <a:cxnSpLocks/>
          </p:cNvCxnSpPr>
          <p:nvPr/>
        </p:nvCxnSpPr>
        <p:spPr>
          <a:xfrm flipH="1">
            <a:off x="3940772" y="3959705"/>
            <a:ext cx="91496" cy="395743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de flecha 62">
            <a:extLst>
              <a:ext uri="{FF2B5EF4-FFF2-40B4-BE49-F238E27FC236}">
                <a16:creationId xmlns:a16="http://schemas.microsoft.com/office/drawing/2014/main" id="{82822694-8D47-10BA-31FE-46C1753FBC7B}"/>
              </a:ext>
            </a:extLst>
          </p:cNvPr>
          <p:cNvCxnSpPr>
            <a:cxnSpLocks/>
          </p:cNvCxnSpPr>
          <p:nvPr/>
        </p:nvCxnSpPr>
        <p:spPr>
          <a:xfrm flipH="1">
            <a:off x="2543191" y="3959705"/>
            <a:ext cx="1489077" cy="1531555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de flecha 65">
            <a:extLst>
              <a:ext uri="{FF2B5EF4-FFF2-40B4-BE49-F238E27FC236}">
                <a16:creationId xmlns:a16="http://schemas.microsoft.com/office/drawing/2014/main" id="{452FF973-45E7-D516-EB09-36B033DD87F3}"/>
              </a:ext>
            </a:extLst>
          </p:cNvPr>
          <p:cNvCxnSpPr>
            <a:cxnSpLocks/>
          </p:cNvCxnSpPr>
          <p:nvPr/>
        </p:nvCxnSpPr>
        <p:spPr>
          <a:xfrm>
            <a:off x="4039481" y="3959705"/>
            <a:ext cx="2017489" cy="765777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uadroTexto 68">
            <a:extLst>
              <a:ext uri="{FF2B5EF4-FFF2-40B4-BE49-F238E27FC236}">
                <a16:creationId xmlns:a16="http://schemas.microsoft.com/office/drawing/2014/main" id="{F68E3440-51D6-D609-7C43-D09B7503888C}"/>
              </a:ext>
            </a:extLst>
          </p:cNvPr>
          <p:cNvSpPr txBox="1"/>
          <p:nvPr/>
        </p:nvSpPr>
        <p:spPr>
          <a:xfrm>
            <a:off x="3538065" y="3735417"/>
            <a:ext cx="10983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Drilled channels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uadroTexto 69">
                <a:extLst>
                  <a:ext uri="{FF2B5EF4-FFF2-40B4-BE49-F238E27FC236}">
                    <a16:creationId xmlns:a16="http://schemas.microsoft.com/office/drawing/2014/main" id="{5DAEBA0F-C370-5BBC-6696-27E482DE5688}"/>
                  </a:ext>
                </a:extLst>
              </p:cNvPr>
              <p:cNvSpPr txBox="1"/>
              <p:nvPr/>
            </p:nvSpPr>
            <p:spPr>
              <a:xfrm>
                <a:off x="6867894" y="1253096"/>
                <a:ext cx="1782219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 dirty="0" smtClean="0">
                              <a:latin typeface="Cambria Math" panose="02040503050406030204" pitchFamily="18" charset="0"/>
                            </a:rPr>
                            <m:t>Ø</m:t>
                          </m:r>
                        </m:e>
                        <m:sub>
                          <m:r>
                            <a:rPr lang="en-GB" sz="1400" i="1" dirty="0" smtClean="0">
                              <a:latin typeface="Cambria Math" panose="02040503050406030204" pitchFamily="18" charset="0"/>
                            </a:rPr>
                            <m:t>𝑐h𝑎𝑛𝑛𝑒𝑙</m:t>
                          </m:r>
                        </m:sub>
                      </m:sSub>
                      <m:r>
                        <a:rPr lang="es-ES" sz="1400" b="0" i="1" dirty="0" smtClean="0">
                          <a:latin typeface="Cambria Math" panose="02040503050406030204" pitchFamily="18" charset="0"/>
                        </a:rPr>
                        <m:t>=14 </m:t>
                      </m:r>
                      <m:r>
                        <a:rPr lang="es-ES" sz="1400" b="0" i="1" dirty="0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s-ES" sz="14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s-ES" sz="1400" b="0" i="1" dirty="0" smtClean="0">
                              <a:latin typeface="Cambria Math" panose="02040503050406030204" pitchFamily="18" charset="0"/>
                            </a:rPr>
                            <m:t>𝑐h𝑎𝑛𝑛𝑒𝑙</m:t>
                          </m:r>
                        </m:sub>
                      </m:sSub>
                      <m:r>
                        <a:rPr lang="es-E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≈2000 </m:t>
                      </m:r>
                      <m:r>
                        <a:rPr lang="es-E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s-ES" sz="1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0" name="CuadroTexto 69">
                <a:extLst>
                  <a:ext uri="{FF2B5EF4-FFF2-40B4-BE49-F238E27FC236}">
                    <a16:creationId xmlns:a16="http://schemas.microsoft.com/office/drawing/2014/main" id="{5DAEBA0F-C370-5BBC-6696-27E482DE5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894" y="1253096"/>
                <a:ext cx="1782219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CuadroTexto 70">
            <a:extLst>
              <a:ext uri="{FF2B5EF4-FFF2-40B4-BE49-F238E27FC236}">
                <a16:creationId xmlns:a16="http://schemas.microsoft.com/office/drawing/2014/main" id="{3E3E86D4-9BB3-BDB3-BF9B-297163D6B966}"/>
              </a:ext>
            </a:extLst>
          </p:cNvPr>
          <p:cNvSpPr txBox="1"/>
          <p:nvPr/>
        </p:nvSpPr>
        <p:spPr>
          <a:xfrm>
            <a:off x="6689954" y="1028283"/>
            <a:ext cx="2142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Channel characteristics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07319272-069C-2936-938A-FB4F6337B369}"/>
              </a:ext>
            </a:extLst>
          </p:cNvPr>
          <p:cNvSpPr txBox="1"/>
          <p:nvPr/>
        </p:nvSpPr>
        <p:spPr>
          <a:xfrm>
            <a:off x="9114601" y="1025957"/>
            <a:ext cx="1842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Cooling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uadroTexto 72">
                <a:extLst>
                  <a:ext uri="{FF2B5EF4-FFF2-40B4-BE49-F238E27FC236}">
                    <a16:creationId xmlns:a16="http://schemas.microsoft.com/office/drawing/2014/main" id="{5A6EB9E0-6D35-ED97-BEC9-E605F2EBC705}"/>
                  </a:ext>
                </a:extLst>
              </p:cNvPr>
              <p:cNvSpPr txBox="1"/>
              <p:nvPr/>
            </p:nvSpPr>
            <p:spPr>
              <a:xfrm>
                <a:off x="9227251" y="1233600"/>
                <a:ext cx="1612428" cy="1111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14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400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s-ES" sz="1400" b="0" i="1" dirty="0" smtClean="0">
                              <a:latin typeface="Cambria Math" panose="02040503050406030204" pitchFamily="18" charset="0"/>
                            </a:rPr>
                            <m:t>𝑤𝑎𝑡𝑒𝑟</m:t>
                          </m:r>
                        </m:sub>
                      </m:sSub>
                      <m:r>
                        <a:rPr lang="es-ES" sz="1400" b="0" i="1" dirty="0" smtClean="0">
                          <a:latin typeface="Cambria Math" panose="02040503050406030204" pitchFamily="18" charset="0"/>
                        </a:rPr>
                        <m:t>=0.4 </m:t>
                      </m:r>
                      <m:r>
                        <a:rPr lang="es-ES" sz="14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ES" sz="1400" b="0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s-ES" sz="14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s-ES" sz="14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sz="1400" b="0" i="1" dirty="0" smtClean="0">
                              <a:latin typeface="Cambria Math" panose="02040503050406030204" pitchFamily="18" charset="0"/>
                            </a:rPr>
                            <m:t>𝑜𝑝</m:t>
                          </m:r>
                        </m:sub>
                      </m:sSub>
                      <m:r>
                        <a:rPr lang="es-ES" sz="1400" b="0" i="1" dirty="0" smtClean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es-ES" sz="1400" b="0" i="1" dirty="0" smtClean="0">
                          <a:latin typeface="Cambria Math" panose="02040503050406030204" pitchFamily="18" charset="0"/>
                        </a:rPr>
                        <m:t>𝑏𝑎𝑟</m:t>
                      </m:r>
                    </m:oMath>
                  </m:oMathPara>
                </a14:m>
                <a:endParaRPr lang="es-ES" sz="14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ES" sz="1400" b="0" i="1" dirty="0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s-ES" sz="1400" b="0" i="1" dirty="0" smtClean="0">
                          <a:latin typeface="Cambria Math" panose="02040503050406030204" pitchFamily="18" charset="0"/>
                        </a:rPr>
                        <m:t>=22</m:t>
                      </m:r>
                      <m:r>
                        <a:rPr lang="es-ES" sz="1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es-ES" sz="1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3" name="CuadroTexto 72">
                <a:extLst>
                  <a:ext uri="{FF2B5EF4-FFF2-40B4-BE49-F238E27FC236}">
                    <a16:creationId xmlns:a16="http://schemas.microsoft.com/office/drawing/2014/main" id="{5A6EB9E0-6D35-ED97-BEC9-E605F2EBC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7251" y="1233600"/>
                <a:ext cx="1612428" cy="11117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91D57AA5-DD44-633D-B5DE-5D095D94DD6C}"/>
                  </a:ext>
                </a:extLst>
              </p:cNvPr>
              <p:cNvSpPr txBox="1"/>
              <p:nvPr/>
            </p:nvSpPr>
            <p:spPr>
              <a:xfrm>
                <a:off x="11060819" y="1346268"/>
                <a:ext cx="101110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>
                    <a:solidFill>
                      <a:schemeClr val="accent6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s-ES" sz="11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s-ES" sz="11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&lt;2.5 </m:t>
                    </m:r>
                    <m:r>
                      <a:rPr lang="es-ES" sz="11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s-ES" sz="11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s-ES" sz="11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1100" dirty="0">
                    <a:solidFill>
                      <a:schemeClr val="accent6">
                        <a:lumMod val="75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91D57AA5-DD44-633D-B5DE-5D095D94D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0819" y="1346268"/>
                <a:ext cx="1011107" cy="261610"/>
              </a:xfrm>
              <a:prstGeom prst="rect">
                <a:avLst/>
              </a:prstGeom>
              <a:blipFill>
                <a:blip r:embed="rId7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Conector recto de flecha 74">
            <a:extLst>
              <a:ext uri="{FF2B5EF4-FFF2-40B4-BE49-F238E27FC236}">
                <a16:creationId xmlns:a16="http://schemas.microsoft.com/office/drawing/2014/main" id="{D9646894-2D5B-BBA5-CC9C-6B11719ACF6A}"/>
              </a:ext>
            </a:extLst>
          </p:cNvPr>
          <p:cNvCxnSpPr>
            <a:cxnSpLocks/>
            <a:endCxn id="74" idx="1"/>
          </p:cNvCxnSpPr>
          <p:nvPr/>
        </p:nvCxnSpPr>
        <p:spPr>
          <a:xfrm flipV="1">
            <a:off x="10787659" y="1477073"/>
            <a:ext cx="273160" cy="276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: angular 80">
            <a:extLst>
              <a:ext uri="{FF2B5EF4-FFF2-40B4-BE49-F238E27FC236}">
                <a16:creationId xmlns:a16="http://schemas.microsoft.com/office/drawing/2014/main" id="{1BA751E8-8EA8-93A1-4D27-2B16C960B2D1}"/>
              </a:ext>
            </a:extLst>
          </p:cNvPr>
          <p:cNvCxnSpPr>
            <a:cxnSpLocks/>
            <a:stCxn id="70" idx="2"/>
            <a:endCxn id="98" idx="0"/>
          </p:cNvCxnSpPr>
          <p:nvPr/>
        </p:nvCxnSpPr>
        <p:spPr>
          <a:xfrm rot="16200000" flipH="1">
            <a:off x="7962966" y="1787797"/>
            <a:ext cx="777439" cy="1185363"/>
          </a:xfrm>
          <a:prstGeom prst="bentConnector3">
            <a:avLst>
              <a:gd name="adj1" fmla="val 66644"/>
            </a:avLst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uadroTexto 81">
                <a:extLst>
                  <a:ext uri="{FF2B5EF4-FFF2-40B4-BE49-F238E27FC236}">
                    <a16:creationId xmlns:a16="http://schemas.microsoft.com/office/drawing/2014/main" id="{417B1563-58F4-00FF-F5F5-9A0E3553D9BB}"/>
                  </a:ext>
                </a:extLst>
              </p:cNvPr>
              <p:cNvSpPr txBox="1"/>
              <p:nvPr/>
            </p:nvSpPr>
            <p:spPr>
              <a:xfrm>
                <a:off x="7104536" y="3193082"/>
                <a:ext cx="1848198" cy="5060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≈35000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2" name="CuadroTexto 81">
                <a:extLst>
                  <a:ext uri="{FF2B5EF4-FFF2-40B4-BE49-F238E27FC236}">
                    <a16:creationId xmlns:a16="http://schemas.microsoft.com/office/drawing/2014/main" id="{417B1563-58F4-00FF-F5F5-9A0E3553D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536" y="3193082"/>
                <a:ext cx="1848198" cy="5060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uadroTexto 82">
                <a:extLst>
                  <a:ext uri="{FF2B5EF4-FFF2-40B4-BE49-F238E27FC236}">
                    <a16:creationId xmlns:a16="http://schemas.microsoft.com/office/drawing/2014/main" id="{08C37A87-DF1D-B666-7A35-88540F9361E8}"/>
                  </a:ext>
                </a:extLst>
              </p:cNvPr>
              <p:cNvSpPr txBox="1"/>
              <p:nvPr/>
            </p:nvSpPr>
            <p:spPr>
              <a:xfrm>
                <a:off x="7112537" y="3810190"/>
                <a:ext cx="1233992" cy="469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𝑃𝑟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s-E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3" name="CuadroTexto 82">
                <a:extLst>
                  <a:ext uri="{FF2B5EF4-FFF2-40B4-BE49-F238E27FC236}">
                    <a16:creationId xmlns:a16="http://schemas.microsoft.com/office/drawing/2014/main" id="{08C37A87-DF1D-B666-7A35-88540F936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537" y="3810190"/>
                <a:ext cx="1233992" cy="469296"/>
              </a:xfrm>
              <a:prstGeom prst="rect">
                <a:avLst/>
              </a:prstGeom>
              <a:blipFill>
                <a:blip r:embed="rId9"/>
                <a:stretch>
                  <a:fillRect l="-3465" r="-2970" b="-77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Cerrar llave 83">
            <a:extLst>
              <a:ext uri="{FF2B5EF4-FFF2-40B4-BE49-F238E27FC236}">
                <a16:creationId xmlns:a16="http://schemas.microsoft.com/office/drawing/2014/main" id="{FE0DB94B-E124-0B1B-514E-3AB69C5E017F}"/>
              </a:ext>
            </a:extLst>
          </p:cNvPr>
          <p:cNvSpPr/>
          <p:nvPr/>
        </p:nvSpPr>
        <p:spPr>
          <a:xfrm>
            <a:off x="8970336" y="3199689"/>
            <a:ext cx="175584" cy="1111715"/>
          </a:xfrm>
          <a:prstGeom prst="rightBrace">
            <a:avLst>
              <a:gd name="adj1" fmla="val 41606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5" name="Conector recto de flecha 84">
            <a:extLst>
              <a:ext uri="{FF2B5EF4-FFF2-40B4-BE49-F238E27FC236}">
                <a16:creationId xmlns:a16="http://schemas.microsoft.com/office/drawing/2014/main" id="{5DED52A1-22A3-DCDF-7AA0-73F402C13383}"/>
              </a:ext>
            </a:extLst>
          </p:cNvPr>
          <p:cNvCxnSpPr>
            <a:cxnSpLocks/>
          </p:cNvCxnSpPr>
          <p:nvPr/>
        </p:nvCxnSpPr>
        <p:spPr>
          <a:xfrm flipV="1">
            <a:off x="9145920" y="3755546"/>
            <a:ext cx="248543" cy="923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CuadroTexto 87">
                <a:extLst>
                  <a:ext uri="{FF2B5EF4-FFF2-40B4-BE49-F238E27FC236}">
                    <a16:creationId xmlns:a16="http://schemas.microsoft.com/office/drawing/2014/main" id="{D645E60B-6EA5-2C37-12C9-72A5CA1AA1EC}"/>
                  </a:ext>
                </a:extLst>
              </p:cNvPr>
              <p:cNvSpPr txBox="1"/>
              <p:nvPr/>
            </p:nvSpPr>
            <p:spPr>
              <a:xfrm>
                <a:off x="9394463" y="3632435"/>
                <a:ext cx="16971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=9.25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𝑘𝑊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8" name="CuadroTexto 87">
                <a:extLst>
                  <a:ext uri="{FF2B5EF4-FFF2-40B4-BE49-F238E27FC236}">
                    <a16:creationId xmlns:a16="http://schemas.microsoft.com/office/drawing/2014/main" id="{D645E60B-6EA5-2C37-12C9-72A5CA1AA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463" y="3632435"/>
                <a:ext cx="1697131" cy="246221"/>
              </a:xfrm>
              <a:prstGeom prst="rect">
                <a:avLst/>
              </a:prstGeom>
              <a:blipFill>
                <a:blip r:embed="rId10"/>
                <a:stretch>
                  <a:fillRect l="-2518" r="-2158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CuadroTexto 89">
            <a:extLst>
              <a:ext uri="{FF2B5EF4-FFF2-40B4-BE49-F238E27FC236}">
                <a16:creationId xmlns:a16="http://schemas.microsoft.com/office/drawing/2014/main" id="{766A3ECB-2664-8C15-AD89-8FFE66804ED2}"/>
              </a:ext>
            </a:extLst>
          </p:cNvPr>
          <p:cNvSpPr txBox="1"/>
          <p:nvPr/>
        </p:nvSpPr>
        <p:spPr>
          <a:xfrm>
            <a:off x="9595222" y="3292211"/>
            <a:ext cx="1210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u="sng" dirty="0"/>
              <a:t>Dittus-Boelter</a:t>
            </a:r>
          </a:p>
        </p:txBody>
      </p:sp>
      <p:cxnSp>
        <p:nvCxnSpPr>
          <p:cNvPr id="92" name="Conector recto de flecha 91">
            <a:extLst>
              <a:ext uri="{FF2B5EF4-FFF2-40B4-BE49-F238E27FC236}">
                <a16:creationId xmlns:a16="http://schemas.microsoft.com/office/drawing/2014/main" id="{6FB899D6-0B85-C6B2-4B16-C98066E719FF}"/>
              </a:ext>
            </a:extLst>
          </p:cNvPr>
          <p:cNvCxnSpPr>
            <a:stCxn id="88" idx="2"/>
          </p:cNvCxnSpPr>
          <p:nvPr/>
        </p:nvCxnSpPr>
        <p:spPr>
          <a:xfrm flipH="1">
            <a:off x="10243028" y="3878656"/>
            <a:ext cx="1" cy="232335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CuadroTexto 92">
                <a:extLst>
                  <a:ext uri="{FF2B5EF4-FFF2-40B4-BE49-F238E27FC236}">
                    <a16:creationId xmlns:a16="http://schemas.microsoft.com/office/drawing/2014/main" id="{967EE0F8-D684-36E3-0C6D-93F2FCE3DEA0}"/>
                  </a:ext>
                </a:extLst>
              </p:cNvPr>
              <p:cNvSpPr txBox="1"/>
              <p:nvPr/>
            </p:nvSpPr>
            <p:spPr>
              <a:xfrm>
                <a:off x="9397055" y="4620811"/>
                <a:ext cx="1673470" cy="283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𝒌𝑾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s-E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𝑲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3" name="CuadroTexto 92">
                <a:extLst>
                  <a:ext uri="{FF2B5EF4-FFF2-40B4-BE49-F238E27FC236}">
                    <a16:creationId xmlns:a16="http://schemas.microsoft.com/office/drawing/2014/main" id="{967EE0F8-D684-36E3-0C6D-93F2FCE3D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7055" y="4620811"/>
                <a:ext cx="1673470" cy="283219"/>
              </a:xfrm>
              <a:prstGeom prst="rect">
                <a:avLst/>
              </a:prstGeom>
              <a:blipFill>
                <a:blip r:embed="rId11"/>
                <a:stretch>
                  <a:fillRect l="-3285" t="-2174" r="-3285" b="-347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CuadroTexto 93">
            <a:extLst>
              <a:ext uri="{FF2B5EF4-FFF2-40B4-BE49-F238E27FC236}">
                <a16:creationId xmlns:a16="http://schemas.microsoft.com/office/drawing/2014/main" id="{A9B9E01F-69B0-BB60-DB62-CAC17CE2336E}"/>
              </a:ext>
            </a:extLst>
          </p:cNvPr>
          <p:cNvSpPr txBox="1"/>
          <p:nvPr/>
        </p:nvSpPr>
        <p:spPr>
          <a:xfrm>
            <a:off x="9439464" y="4128370"/>
            <a:ext cx="1570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conservative HTC used in the model:</a:t>
            </a:r>
          </a:p>
        </p:txBody>
      </p:sp>
      <p:sp>
        <p:nvSpPr>
          <p:cNvPr id="98" name="CuadroTexto 97">
            <a:extLst>
              <a:ext uri="{FF2B5EF4-FFF2-40B4-BE49-F238E27FC236}">
                <a16:creationId xmlns:a16="http://schemas.microsoft.com/office/drawing/2014/main" id="{EDC2D70A-219B-CC50-ACF9-7CCB8B44CCE6}"/>
              </a:ext>
            </a:extLst>
          </p:cNvPr>
          <p:cNvSpPr txBox="1"/>
          <p:nvPr/>
        </p:nvSpPr>
        <p:spPr>
          <a:xfrm>
            <a:off x="8028635" y="2769199"/>
            <a:ext cx="183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Operational data</a:t>
            </a:r>
          </a:p>
        </p:txBody>
      </p:sp>
      <p:cxnSp>
        <p:nvCxnSpPr>
          <p:cNvPr id="101" name="Conector: angular 100">
            <a:extLst>
              <a:ext uri="{FF2B5EF4-FFF2-40B4-BE49-F238E27FC236}">
                <a16:creationId xmlns:a16="http://schemas.microsoft.com/office/drawing/2014/main" id="{A051579B-0AB9-8D14-CEA8-DCF541C5CE30}"/>
              </a:ext>
            </a:extLst>
          </p:cNvPr>
          <p:cNvCxnSpPr>
            <a:cxnSpLocks/>
            <a:stCxn id="73" idx="2"/>
            <a:endCxn id="98" idx="0"/>
          </p:cNvCxnSpPr>
          <p:nvPr/>
        </p:nvCxnSpPr>
        <p:spPr>
          <a:xfrm rot="5400000">
            <a:off x="9276974" y="2012708"/>
            <a:ext cx="423884" cy="1089098"/>
          </a:xfrm>
          <a:prstGeom prst="bentConnector3">
            <a:avLst>
              <a:gd name="adj1" fmla="val 39968"/>
            </a:avLst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CuadroTexto 111">
            <a:extLst>
              <a:ext uri="{FF2B5EF4-FFF2-40B4-BE49-F238E27FC236}">
                <a16:creationId xmlns:a16="http://schemas.microsoft.com/office/drawing/2014/main" id="{E4B77322-A526-0DC0-5185-2B4CE7C0D249}"/>
              </a:ext>
            </a:extLst>
          </p:cNvPr>
          <p:cNvSpPr txBox="1"/>
          <p:nvPr/>
        </p:nvSpPr>
        <p:spPr>
          <a:xfrm>
            <a:off x="7384033" y="5188091"/>
            <a:ext cx="37723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Expected water bulk temperature increase: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CuadroTexto 112">
                <a:extLst>
                  <a:ext uri="{FF2B5EF4-FFF2-40B4-BE49-F238E27FC236}">
                    <a16:creationId xmlns:a16="http://schemas.microsoft.com/office/drawing/2014/main" id="{6C1F67FC-326B-C25F-1D41-1056C51568DC}"/>
                  </a:ext>
                </a:extLst>
              </p:cNvPr>
              <p:cNvSpPr txBox="1"/>
              <p:nvPr/>
            </p:nvSpPr>
            <p:spPr>
              <a:xfrm>
                <a:off x="7761873" y="5574066"/>
                <a:ext cx="2084993" cy="5368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𝑤𝑎𝑡𝑒𝑟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𝑎𝑣𝑔</m:t>
                              </m:r>
                            </m:sub>
                          </m:sSub>
                        </m:num>
                        <m:den>
                          <m:acc>
                            <m:accPr>
                              <m:chr m:val="̇"/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≈2.4℃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3" name="CuadroTexto 112">
                <a:extLst>
                  <a:ext uri="{FF2B5EF4-FFF2-40B4-BE49-F238E27FC236}">
                    <a16:creationId xmlns:a16="http://schemas.microsoft.com/office/drawing/2014/main" id="{6C1F67FC-326B-C25F-1D41-1056C5156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873" y="5574066"/>
                <a:ext cx="2084993" cy="53687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Conector recto de flecha 113">
            <a:extLst>
              <a:ext uri="{FF2B5EF4-FFF2-40B4-BE49-F238E27FC236}">
                <a16:creationId xmlns:a16="http://schemas.microsoft.com/office/drawing/2014/main" id="{4854A260-0E85-9762-04E9-FB496593002E}"/>
              </a:ext>
            </a:extLst>
          </p:cNvPr>
          <p:cNvCxnSpPr>
            <a:cxnSpLocks/>
          </p:cNvCxnSpPr>
          <p:nvPr/>
        </p:nvCxnSpPr>
        <p:spPr>
          <a:xfrm>
            <a:off x="9898622" y="5842505"/>
            <a:ext cx="252920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CuadroTexto 117">
            <a:extLst>
              <a:ext uri="{FF2B5EF4-FFF2-40B4-BE49-F238E27FC236}">
                <a16:creationId xmlns:a16="http://schemas.microsoft.com/office/drawing/2014/main" id="{B7568DF0-BAC1-41CB-38C5-8C4FD99B9BBD}"/>
              </a:ext>
            </a:extLst>
          </p:cNvPr>
          <p:cNvSpPr txBox="1"/>
          <p:nvPr/>
        </p:nvSpPr>
        <p:spPr>
          <a:xfrm>
            <a:off x="10125664" y="5703724"/>
            <a:ext cx="1374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(negligible impact)</a:t>
            </a:r>
          </a:p>
        </p:txBody>
      </p:sp>
      <p:cxnSp>
        <p:nvCxnSpPr>
          <p:cNvPr id="123" name="Conector recto 122">
            <a:extLst>
              <a:ext uri="{FF2B5EF4-FFF2-40B4-BE49-F238E27FC236}">
                <a16:creationId xmlns:a16="http://schemas.microsoft.com/office/drawing/2014/main" id="{2C4669D2-18E5-520A-CF52-B6FBAEE4FDFF}"/>
              </a:ext>
            </a:extLst>
          </p:cNvPr>
          <p:cNvCxnSpPr>
            <a:cxnSpLocks/>
          </p:cNvCxnSpPr>
          <p:nvPr/>
        </p:nvCxnSpPr>
        <p:spPr>
          <a:xfrm>
            <a:off x="6717662" y="1327796"/>
            <a:ext cx="207200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ector recto 131">
            <a:extLst>
              <a:ext uri="{FF2B5EF4-FFF2-40B4-BE49-F238E27FC236}">
                <a16:creationId xmlns:a16="http://schemas.microsoft.com/office/drawing/2014/main" id="{95D6CF23-52D7-7607-505F-63E9153772B3}"/>
              </a:ext>
            </a:extLst>
          </p:cNvPr>
          <p:cNvCxnSpPr>
            <a:cxnSpLocks/>
          </p:cNvCxnSpPr>
          <p:nvPr/>
        </p:nvCxnSpPr>
        <p:spPr>
          <a:xfrm flipV="1">
            <a:off x="9145920" y="1327796"/>
            <a:ext cx="1769839" cy="237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D99F4ADA-4AFB-AB03-7189-860AFE2EF64C}"/>
              </a:ext>
            </a:extLst>
          </p:cNvPr>
          <p:cNvSpPr txBox="1"/>
          <p:nvPr/>
        </p:nvSpPr>
        <p:spPr>
          <a:xfrm>
            <a:off x="2167830" y="750070"/>
            <a:ext cx="2306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BD-OT Dump Material</a:t>
            </a:r>
          </a:p>
        </p:txBody>
      </p:sp>
    </p:spTree>
    <p:extLst>
      <p:ext uri="{BB962C8B-B14F-4D97-AF65-F5344CB8AC3E}">
        <p14:creationId xmlns:p14="http://schemas.microsoft.com/office/powerpoint/2010/main" val="3166449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76C1B-3468-E001-70A7-989D33D6A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2">
            <a:extLst>
              <a:ext uri="{FF2B5EF4-FFF2-40B4-BE49-F238E27FC236}">
                <a16:creationId xmlns:a16="http://schemas.microsoft.com/office/drawing/2014/main" id="{4A15BA02-DFE2-57E4-A2AF-0CBF566233A5}"/>
              </a:ext>
            </a:extLst>
          </p:cNvPr>
          <p:cNvSpPr txBox="1"/>
          <p:nvPr/>
        </p:nvSpPr>
        <p:spPr>
          <a:xfrm>
            <a:off x="8126280" y="6580638"/>
            <a:ext cx="4062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E76C0827-03D6-4D7E-9E3B-E017E2A3D7DD}" type="slidenum">
              <a:rPr lang="en-US" sz="1600" b="0" strike="noStrike" spc="-1">
                <a:solidFill>
                  <a:srgbClr val="000000"/>
                </a:solidFill>
                <a:latin typeface="Calibri"/>
              </a:rPr>
              <a:t>6</a:t>
            </a:fld>
            <a:endParaRPr lang="en-US" sz="1600" b="0" strike="noStrike" spc="-1">
              <a:latin typeface="Times New Roman"/>
            </a:endParaRPr>
          </a:p>
        </p:txBody>
      </p:sp>
      <p:sp>
        <p:nvSpPr>
          <p:cNvPr id="3" name="TextShape 3">
            <a:extLst>
              <a:ext uri="{FF2B5EF4-FFF2-40B4-BE49-F238E27FC236}">
                <a16:creationId xmlns:a16="http://schemas.microsoft.com/office/drawing/2014/main" id="{8D8E4BDC-FE84-16E9-759D-4C6B5CE9BC68}"/>
              </a:ext>
            </a:extLst>
          </p:cNvPr>
          <p:cNvSpPr txBox="1"/>
          <p:nvPr/>
        </p:nvSpPr>
        <p:spPr>
          <a:xfrm>
            <a:off x="224040" y="401561"/>
            <a:ext cx="1174392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BD-OT: Monitoring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C2AA471-6EBD-FA20-9A60-E04C9E9EC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363" y="3553161"/>
            <a:ext cx="7537673" cy="3027477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598550CD-DF45-E4BB-6B4F-2804232A5F60}"/>
              </a:ext>
            </a:extLst>
          </p:cNvPr>
          <p:cNvSpPr/>
          <p:nvPr/>
        </p:nvSpPr>
        <p:spPr>
          <a:xfrm>
            <a:off x="7381218" y="6071877"/>
            <a:ext cx="2725948" cy="258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EE9289D-E657-6CFE-980D-5F47FE52D778}"/>
              </a:ext>
            </a:extLst>
          </p:cNvPr>
          <p:cNvSpPr txBox="1"/>
          <p:nvPr/>
        </p:nvSpPr>
        <p:spPr>
          <a:xfrm>
            <a:off x="7417963" y="6031996"/>
            <a:ext cx="2652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Thermocouple sensitive point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22459D1-115A-8BE0-1044-202EE97F99D8}"/>
              </a:ext>
            </a:extLst>
          </p:cNvPr>
          <p:cNvSpPr/>
          <p:nvPr/>
        </p:nvSpPr>
        <p:spPr>
          <a:xfrm>
            <a:off x="4065799" y="3665108"/>
            <a:ext cx="2116348" cy="221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9B86446-78E6-5AB9-F6D6-ED901ADB823A}"/>
              </a:ext>
            </a:extLst>
          </p:cNvPr>
          <p:cNvSpPr txBox="1"/>
          <p:nvPr/>
        </p:nvSpPr>
        <p:spPr>
          <a:xfrm>
            <a:off x="4164479" y="3597910"/>
            <a:ext cx="2017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Standard feedthrough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8F976E2-5831-49C4-D756-1C285412C3C1}"/>
              </a:ext>
            </a:extLst>
          </p:cNvPr>
          <p:cNvSpPr txBox="1"/>
          <p:nvPr/>
        </p:nvSpPr>
        <p:spPr>
          <a:xfrm>
            <a:off x="398243" y="886540"/>
            <a:ext cx="11395514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Mushrooms have a hole in the centre to accommodate a thermocouple. Number of thermocouples and their position (selected mushrooms to monitor) can be determined per convenience.</a:t>
            </a:r>
          </a:p>
          <a:p>
            <a:endParaRPr lang="en-GB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/>
              <a:t>10 thermocouples</a:t>
            </a:r>
            <a:r>
              <a:rPr lang="en-GB" sz="1600" dirty="0"/>
              <a:t> are introduced through standard feedthrough in the front flange.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5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Four – Six central mushrooms are mandatory to monitor (beam impact – per thermal results).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5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Thermocouples Type K of </a:t>
            </a:r>
            <a:r>
              <a:rPr lang="en-GB" sz="1600" dirty="0" err="1"/>
              <a:t>chromel</a:t>
            </a:r>
            <a:r>
              <a:rPr lang="en-GB" sz="1600" dirty="0"/>
              <a:t>(+)/</a:t>
            </a:r>
            <a:r>
              <a:rPr lang="en-GB" sz="1600" dirty="0" err="1"/>
              <a:t>alumel</a:t>
            </a:r>
            <a:r>
              <a:rPr lang="en-GB" sz="1600" dirty="0"/>
              <a:t>(-) insulated with alumina are a good option for the expected operation temperature range. More expensive Type N may be an option if reliability is a high priority.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5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Mineral insulated cables shall be used inside the vacuum vessel.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82F90260-2BC9-1879-11D7-ADF84B9D8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56" y="3234392"/>
            <a:ext cx="2809917" cy="1781791"/>
          </a:xfrm>
          <a:prstGeom prst="rect">
            <a:avLst/>
          </a:prstGeom>
        </p:spPr>
      </p:pic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BD6BE5EA-205A-6BED-083F-941694E28462}"/>
              </a:ext>
            </a:extLst>
          </p:cNvPr>
          <p:cNvCxnSpPr>
            <a:cxnSpLocks/>
          </p:cNvCxnSpPr>
          <p:nvPr/>
        </p:nvCxnSpPr>
        <p:spPr>
          <a:xfrm flipH="1" flipV="1">
            <a:off x="3459545" y="4143956"/>
            <a:ext cx="624726" cy="183588"/>
          </a:xfrm>
          <a:prstGeom prst="straightConnector1">
            <a:avLst/>
          </a:prstGeom>
          <a:ln w="19050">
            <a:solidFill>
              <a:srgbClr val="E51C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A818E93-6E21-7416-9E7F-6F330BEE0B85}"/>
              </a:ext>
            </a:extLst>
          </p:cNvPr>
          <p:cNvSpPr/>
          <p:nvPr/>
        </p:nvSpPr>
        <p:spPr>
          <a:xfrm>
            <a:off x="3172609" y="4684794"/>
            <a:ext cx="268464" cy="2623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172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51D50-1B79-5858-A4B7-AE77F9984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n 82">
            <a:extLst>
              <a:ext uri="{FF2B5EF4-FFF2-40B4-BE49-F238E27FC236}">
                <a16:creationId xmlns:a16="http://schemas.microsoft.com/office/drawing/2014/main" id="{F45570CE-EC9B-5EA1-8B39-C72B89E98F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178" t="3446" r="39273" b="10329"/>
          <a:stretch>
            <a:fillRect/>
          </a:stretch>
        </p:blipFill>
        <p:spPr>
          <a:xfrm>
            <a:off x="5387120" y="1482571"/>
            <a:ext cx="2211033" cy="5139081"/>
          </a:xfrm>
          <a:prstGeom prst="rect">
            <a:avLst/>
          </a:prstGeom>
        </p:spPr>
      </p:pic>
      <p:pic>
        <p:nvPicPr>
          <p:cNvPr id="79" name="Imagen 78">
            <a:extLst>
              <a:ext uri="{FF2B5EF4-FFF2-40B4-BE49-F238E27FC236}">
                <a16:creationId xmlns:a16="http://schemas.microsoft.com/office/drawing/2014/main" id="{E6127D07-B825-E0B6-F110-6BC4FFF0634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536" t="749" r="33142" b="10718"/>
          <a:stretch>
            <a:fillRect/>
          </a:stretch>
        </p:blipFill>
        <p:spPr>
          <a:xfrm>
            <a:off x="9870423" y="1369271"/>
            <a:ext cx="2298329" cy="5265500"/>
          </a:xfrm>
          <a:prstGeom prst="rect">
            <a:avLst/>
          </a:prstGeom>
        </p:spPr>
      </p:pic>
      <p:sp>
        <p:nvSpPr>
          <p:cNvPr id="100" name="TextShape 2">
            <a:extLst>
              <a:ext uri="{FF2B5EF4-FFF2-40B4-BE49-F238E27FC236}">
                <a16:creationId xmlns:a16="http://schemas.microsoft.com/office/drawing/2014/main" id="{89D73A62-6F0F-D250-D888-4302DC9A048C}"/>
              </a:ext>
            </a:extLst>
          </p:cNvPr>
          <p:cNvSpPr txBox="1"/>
          <p:nvPr/>
        </p:nvSpPr>
        <p:spPr>
          <a:xfrm>
            <a:off x="8126280" y="6580638"/>
            <a:ext cx="4062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E76C0827-03D6-4D7E-9E3B-E017E2A3D7DD}" type="slidenum">
              <a:rPr lang="en-US" sz="1600" b="0" strike="noStrike" spc="-1">
                <a:solidFill>
                  <a:srgbClr val="000000"/>
                </a:solidFill>
                <a:latin typeface="Calibri"/>
              </a:rPr>
              <a:t>7</a:t>
            </a:fld>
            <a:endParaRPr lang="en-US" sz="1600" b="0" strike="noStrike" spc="-1">
              <a:latin typeface="Times New Roman"/>
            </a:endParaRPr>
          </a:p>
        </p:txBody>
      </p:sp>
      <p:sp>
        <p:nvSpPr>
          <p:cNvPr id="41" name="TextShape 3">
            <a:extLst>
              <a:ext uri="{FF2B5EF4-FFF2-40B4-BE49-F238E27FC236}">
                <a16:creationId xmlns:a16="http://schemas.microsoft.com/office/drawing/2014/main" id="{D3E4172D-9C1D-F027-4797-9C55516042BA}"/>
              </a:ext>
            </a:extLst>
          </p:cNvPr>
          <p:cNvSpPr txBox="1"/>
          <p:nvPr/>
        </p:nvSpPr>
        <p:spPr>
          <a:xfrm>
            <a:off x="224040" y="401561"/>
            <a:ext cx="1174392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BD-OT: Conservative Model – Boundary conditions 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0ECC25E-B6E0-8127-2103-2DF5BE781F8F}"/>
              </a:ext>
            </a:extLst>
          </p:cNvPr>
          <p:cNvSpPr txBox="1"/>
          <p:nvPr/>
        </p:nvSpPr>
        <p:spPr>
          <a:xfrm>
            <a:off x="7317698" y="1260213"/>
            <a:ext cx="21461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Convection </a:t>
            </a:r>
            <a:r>
              <a:rPr lang="en-GB" sz="1200" i="1" dirty="0"/>
              <a:t>(water channel)</a:t>
            </a:r>
            <a:endParaRPr lang="en-GB" sz="1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4459CCE0-81D4-0C17-943C-6BEEEAFB7799}"/>
                  </a:ext>
                </a:extLst>
              </p:cNvPr>
              <p:cNvSpPr txBox="1"/>
              <p:nvPr/>
            </p:nvSpPr>
            <p:spPr>
              <a:xfrm>
                <a:off x="462419" y="3599777"/>
                <a:ext cx="5690007" cy="2831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dirty="0"/>
                  <a:t>Heat </a:t>
                </a:r>
                <a:r>
                  <a:rPr lang="es-ES" dirty="0" err="1"/>
                  <a:t>footprint</a:t>
                </a:r>
                <a:r>
                  <a:rPr lang="es-ES" dirty="0"/>
                  <a:t> </a:t>
                </a:r>
                <a:r>
                  <a:rPr lang="es-ES" dirty="0" err="1"/>
                  <a:t>from</a:t>
                </a:r>
                <a:r>
                  <a:rPr lang="es-ES" dirty="0"/>
                  <a:t> MCNP </a:t>
                </a:r>
                <a:r>
                  <a:rPr lang="es-ES" dirty="0" err="1"/>
                  <a:t>model</a:t>
                </a:r>
                <a:endParaRPr lang="es-E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s-ES" sz="1600" dirty="0"/>
                  <a:t>4 (3) kW: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s-ES" sz="1400" b="1" dirty="0"/>
                  <a:t>3.8 (2.85) kW </a:t>
                </a:r>
                <a:r>
                  <a:rPr lang="es-ES" sz="1400" b="1" dirty="0" err="1"/>
                  <a:t>on</a:t>
                </a:r>
                <a:r>
                  <a:rPr lang="es-ES" sz="1400" b="1" dirty="0"/>
                  <a:t> </a:t>
                </a:r>
                <a:r>
                  <a:rPr lang="es-ES" sz="1400" b="1" dirty="0" err="1"/>
                  <a:t>the</a:t>
                </a:r>
                <a:r>
                  <a:rPr lang="es-ES" sz="1400" b="1" dirty="0"/>
                  <a:t> </a:t>
                </a:r>
                <a:r>
                  <a:rPr lang="es-ES" sz="1400" b="1" dirty="0" err="1"/>
                  <a:t>dump</a:t>
                </a:r>
                <a:r>
                  <a:rPr lang="es-ES" sz="1400" b="1" dirty="0"/>
                  <a:t> material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s-ES" sz="1400" dirty="0"/>
                  <a:t>0.2 (0.15) kW </a:t>
                </a:r>
                <a:r>
                  <a:rPr lang="es-ES" sz="1400" dirty="0" err="1"/>
                  <a:t>on</a:t>
                </a:r>
                <a:r>
                  <a:rPr lang="es-ES" sz="1400" dirty="0"/>
                  <a:t> </a:t>
                </a:r>
                <a:r>
                  <a:rPr lang="es-ES" sz="1400" dirty="0" err="1"/>
                  <a:t>the</a:t>
                </a:r>
                <a:r>
                  <a:rPr lang="es-ES" sz="1400" dirty="0"/>
                  <a:t> </a:t>
                </a:r>
                <a:r>
                  <a:rPr lang="es-ES" sz="1400" dirty="0" err="1"/>
                  <a:t>vessel</a:t>
                </a:r>
                <a:r>
                  <a:rPr lang="es-ES" sz="1400" dirty="0"/>
                  <a:t> (</a:t>
                </a:r>
                <a:r>
                  <a:rPr lang="es-ES" sz="1400" dirty="0" err="1"/>
                  <a:t>backscattering</a:t>
                </a:r>
                <a:r>
                  <a:rPr lang="es-ES" sz="1400" dirty="0"/>
                  <a:t>)</a:t>
                </a:r>
              </a:p>
              <a:p>
                <a:endParaRPr lang="es-E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dirty="0" err="1"/>
                  <a:t>Convection</a:t>
                </a:r>
                <a:r>
                  <a:rPr lang="es-ES" dirty="0"/>
                  <a:t> </a:t>
                </a:r>
                <a:r>
                  <a:rPr lang="es-ES" dirty="0" err="1"/>
                  <a:t>term</a:t>
                </a:r>
                <a:r>
                  <a:rPr lang="es-ES" dirty="0"/>
                  <a:t>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s-ES" sz="1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5000</m:t>
                    </m:r>
                    <m:r>
                      <a:rPr lang="es-ES" sz="1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b="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s-ES" sz="1600" b="0" i="1" dirty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s-ES" sz="1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6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s-ES" sz="1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S" sz="1600" dirty="0"/>
                  <a:t>   </a:t>
                </a:r>
                <a:r>
                  <a:rPr lang="es-ES" sz="1400" i="1" dirty="0"/>
                  <a:t>(From </a:t>
                </a:r>
                <a:r>
                  <a:rPr lang="es-ES" sz="1400" i="1" dirty="0" err="1"/>
                  <a:t>Dittus-Boelter</a:t>
                </a:r>
                <a:r>
                  <a:rPr lang="es-ES" sz="1400" i="1" dirty="0"/>
                  <a:t> </a:t>
                </a:r>
                <a:r>
                  <a:rPr lang="es-ES" sz="1400" i="1" dirty="0" err="1"/>
                  <a:t>Eq</a:t>
                </a:r>
                <a:r>
                  <a:rPr lang="es-ES" sz="1400" i="1" dirty="0"/>
                  <a:t>. - Conservative)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s-ES" sz="1600" i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dirty="0" err="1"/>
                  <a:t>Contact</a:t>
                </a:r>
                <a:r>
                  <a:rPr lang="es-ES" dirty="0"/>
                  <a:t> </a:t>
                </a:r>
                <a:r>
                  <a:rPr lang="es-ES" dirty="0" err="1"/>
                  <a:t>modelling</a:t>
                </a:r>
                <a:r>
                  <a:rPr lang="es-ES" dirty="0"/>
                  <a:t>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s-ES" sz="1600" b="1" dirty="0"/>
                  <a:t>Axial </a:t>
                </a:r>
                <a:r>
                  <a:rPr lang="es-ES" sz="1600" b="1" dirty="0" err="1"/>
                  <a:t>contact</a:t>
                </a:r>
                <a:r>
                  <a:rPr lang="es-ES" sz="1600" b="1" dirty="0"/>
                  <a:t> </a:t>
                </a:r>
                <a:r>
                  <a:rPr lang="es-ES" sz="1600" b="1" dirty="0" err="1"/>
                  <a:t>only</a:t>
                </a:r>
                <a:r>
                  <a:rPr lang="es-ES" sz="1600" b="1" dirty="0"/>
                  <a:t> </a:t>
                </a:r>
                <a:r>
                  <a:rPr lang="es-ES" sz="1600" dirty="0"/>
                  <a:t>– </a:t>
                </a:r>
                <a:r>
                  <a:rPr lang="es-ES" sz="1600" dirty="0" err="1"/>
                  <a:t>Frictional</a:t>
                </a:r>
                <a:r>
                  <a:rPr lang="es-ES" sz="1600" dirty="0"/>
                  <a:t> </a:t>
                </a:r>
                <a:r>
                  <a:rPr lang="es-ES" sz="1600" dirty="0" err="1"/>
                  <a:t>with</a:t>
                </a:r>
                <a:r>
                  <a:rPr lang="es-E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s-ES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s-ES" sz="16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E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6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s-ES" sz="1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s-ES" sz="1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b="1" i="1" smtClean="0">
                        <a:latin typeface="Cambria Math" panose="02040503050406030204" pitchFamily="18" charset="0"/>
                      </a:rPr>
                      <m:t>𝑾</m:t>
                    </m:r>
                    <m:r>
                      <a:rPr lang="es-ES" sz="1600" b="1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s-E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6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s-E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s-ES" sz="1600" b="1" i="1" smtClean="0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endParaRPr lang="es-ES" sz="16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s-ES" sz="1600" i="1" dirty="0"/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4459CCE0-81D4-0C17-943C-6BEEEAFB7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19" y="3599777"/>
                <a:ext cx="5690007" cy="2831544"/>
              </a:xfrm>
              <a:prstGeom prst="rect">
                <a:avLst/>
              </a:prstGeom>
              <a:blipFill>
                <a:blip r:embed="rId5"/>
                <a:stretch>
                  <a:fillRect l="-750" t="-12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54B9EB7E-A3C9-6666-6109-474DA331BA2B}"/>
                  </a:ext>
                </a:extLst>
              </p:cNvPr>
              <p:cNvSpPr txBox="1"/>
              <p:nvPr/>
            </p:nvSpPr>
            <p:spPr>
              <a:xfrm>
                <a:off x="7228325" y="1505838"/>
                <a:ext cx="2336345" cy="312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1400" b="1" i="1" smtClean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es-ES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4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s-ES" sz="1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400" b="1" i="1" smtClean="0">
                        <a:latin typeface="Cambria Math" panose="02040503050406030204" pitchFamily="18" charset="0"/>
                      </a:rPr>
                      <m:t>𝒌𝑾</m:t>
                    </m:r>
                    <m:r>
                      <a:rPr lang="es-ES" sz="1400" b="1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s-ES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4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s-ES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s-ES" sz="1400" b="1" i="1" smtClean="0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GB" sz="1400" b="1" dirty="0"/>
                  <a:t> </a:t>
                </a:r>
                <a:r>
                  <a:rPr lang="en-GB" sz="1200" i="1" dirty="0"/>
                  <a:t>(per analysis)</a:t>
                </a:r>
                <a:endParaRPr lang="en-GB" sz="1400" i="1" dirty="0"/>
              </a:p>
            </p:txBody>
          </p:sp>
        </mc:Choice>
        <mc:Fallback xmlns="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54B9EB7E-A3C9-6666-6109-474DA331B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325" y="1505838"/>
                <a:ext cx="2336345" cy="312586"/>
              </a:xfrm>
              <a:prstGeom prst="rect">
                <a:avLst/>
              </a:prstGeom>
              <a:blipFill>
                <a:blip r:embed="rId6"/>
                <a:stretch>
                  <a:fillRect b="-137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uadroTexto 19">
            <a:extLst>
              <a:ext uri="{FF2B5EF4-FFF2-40B4-BE49-F238E27FC236}">
                <a16:creationId xmlns:a16="http://schemas.microsoft.com/office/drawing/2014/main" id="{78C642A9-1924-A6E2-FD9F-A0AA91208F05}"/>
              </a:ext>
            </a:extLst>
          </p:cNvPr>
          <p:cNvSpPr txBox="1"/>
          <p:nvPr/>
        </p:nvSpPr>
        <p:spPr>
          <a:xfrm>
            <a:off x="4434465" y="6068462"/>
            <a:ext cx="1061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/>
              <a:t>(conductance)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43CD748-AFFF-7413-F397-6D771E997FB3}"/>
              </a:ext>
            </a:extLst>
          </p:cNvPr>
          <p:cNvSpPr txBox="1"/>
          <p:nvPr/>
        </p:nvSpPr>
        <p:spPr>
          <a:xfrm>
            <a:off x="1006764" y="6327164"/>
            <a:ext cx="29606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/>
              <a:t>*Conservative assumption from Yovanovich[1][2]</a:t>
            </a:r>
          </a:p>
        </p:txBody>
      </p:sp>
      <p:cxnSp>
        <p:nvCxnSpPr>
          <p:cNvPr id="31" name="Conector: angular 30">
            <a:extLst>
              <a:ext uri="{FF2B5EF4-FFF2-40B4-BE49-F238E27FC236}">
                <a16:creationId xmlns:a16="http://schemas.microsoft.com/office/drawing/2014/main" id="{17F965ED-D99E-4A02-68AC-6396376873AB}"/>
              </a:ext>
            </a:extLst>
          </p:cNvPr>
          <p:cNvCxnSpPr>
            <a:cxnSpLocks/>
            <a:stCxn id="20" idx="2"/>
            <a:endCxn id="21" idx="3"/>
          </p:cNvCxnSpPr>
          <p:nvPr/>
        </p:nvCxnSpPr>
        <p:spPr>
          <a:xfrm rot="5400000">
            <a:off x="4410180" y="5902705"/>
            <a:ext cx="112508" cy="998021"/>
          </a:xfrm>
          <a:prstGeom prst="bentConnector2">
            <a:avLst/>
          </a:prstGeom>
          <a:ln w="63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74C2132D-D541-9ED3-7B22-5589FB701163}"/>
              </a:ext>
            </a:extLst>
          </p:cNvPr>
          <p:cNvSpPr/>
          <p:nvPr/>
        </p:nvSpPr>
        <p:spPr>
          <a:xfrm>
            <a:off x="703476" y="1499540"/>
            <a:ext cx="3356264" cy="1600438"/>
          </a:xfrm>
          <a:prstGeom prst="roundRect">
            <a:avLst>
              <a:gd name="adj" fmla="val 6179"/>
            </a:avLst>
          </a:prstGeom>
          <a:solidFill>
            <a:srgbClr val="FEF4F5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092D9512-AF38-AEF0-BC6E-5F6586C27D42}"/>
              </a:ext>
            </a:extLst>
          </p:cNvPr>
          <p:cNvSpPr/>
          <p:nvPr/>
        </p:nvSpPr>
        <p:spPr bwMode="auto">
          <a:xfrm>
            <a:off x="755228" y="2839722"/>
            <a:ext cx="3079630" cy="216024"/>
          </a:xfrm>
          <a:prstGeom prst="roundRect">
            <a:avLst/>
          </a:prstGeom>
          <a:solidFill>
            <a:srgbClr val="FDFDC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2A08698F-2AE2-88B0-707F-4DBE94813A60}"/>
                  </a:ext>
                </a:extLst>
              </p:cNvPr>
              <p:cNvSpPr txBox="1"/>
              <p:nvPr/>
            </p:nvSpPr>
            <p:spPr>
              <a:xfrm>
                <a:off x="703473" y="1499540"/>
                <a:ext cx="3347639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400" b="1" dirty="0"/>
                  <a:t>Energy	         17 </a:t>
                </a:r>
                <a:r>
                  <a:rPr lang="es-ES" sz="1400" b="1" dirty="0" err="1"/>
                  <a:t>MeV</a:t>
                </a:r>
                <a:r>
                  <a:rPr lang="es-ES" sz="1400" b="1" dirty="0"/>
                  <a:t>               100 </a:t>
                </a:r>
                <a:r>
                  <a:rPr lang="es-ES" sz="1400" b="1" dirty="0" err="1"/>
                  <a:t>MeV</a:t>
                </a:r>
                <a:endParaRPr lang="es-ES" sz="1400" b="1" dirty="0"/>
              </a:p>
              <a:p>
                <a:r>
                  <a:rPr lang="es-ES" sz="1400" dirty="0"/>
                  <a:t>Pulse </a:t>
                </a:r>
                <a:r>
                  <a:rPr lang="es-ES" sz="1400" dirty="0" err="1"/>
                  <a:t>length</a:t>
                </a:r>
                <a:r>
                  <a:rPr lang="es-ES" sz="1400" dirty="0"/>
                  <a:t>	         1.5 ms	               4 ms</a:t>
                </a:r>
              </a:p>
              <a:p>
                <a:r>
                  <a:rPr lang="es-ES" sz="1400" dirty="0"/>
                  <a:t>Rep. </a:t>
                </a:r>
                <a:r>
                  <a:rPr lang="es-ES" sz="1400" dirty="0" err="1"/>
                  <a:t>Rate</a:t>
                </a:r>
                <a:r>
                  <a:rPr lang="es-ES" sz="1400" dirty="0"/>
                  <a:t>	         10 Hz	               2.5 Hz</a:t>
                </a:r>
              </a:p>
              <a:p>
                <a:r>
                  <a:rPr lang="es-ES" sz="1400" dirty="0" err="1"/>
                  <a:t>Duty</a:t>
                </a:r>
                <a:r>
                  <a:rPr lang="es-ES" sz="1400" dirty="0"/>
                  <a:t>	         4 %	               1%</a:t>
                </a:r>
              </a:p>
              <a:p>
                <a:r>
                  <a:rPr lang="es-ES" sz="1400" dirty="0"/>
                  <a:t>Av. </a:t>
                </a:r>
                <a:r>
                  <a:rPr lang="es-ES" sz="1400" dirty="0" err="1"/>
                  <a:t>current</a:t>
                </a:r>
                <a:r>
                  <a:rPr lang="es-ES" sz="1400" dirty="0"/>
                  <a:t>	         4 mA	               4 mA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e>
                      <m:sub>
                        <m:r>
                          <a:rPr lang="es-E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</m:oMath>
                </a14:m>
                <a:r>
                  <a:rPr lang="es-ES" sz="1400" dirty="0"/>
                  <a:t>	         40 mm	               40 mm</a:t>
                </a:r>
              </a:p>
              <a:p>
                <a:r>
                  <a:rPr lang="es-ES" sz="1400" b="1" dirty="0" err="1"/>
                  <a:t>Power</a:t>
                </a:r>
                <a:r>
                  <a:rPr lang="es-ES" sz="1400" b="1" dirty="0"/>
                  <a:t>	         3.0 kW                4.0 kW</a:t>
                </a:r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2A08698F-2AE2-88B0-707F-4DBE94813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73" y="1499540"/>
                <a:ext cx="3347639" cy="1600438"/>
              </a:xfrm>
              <a:prstGeom prst="rect">
                <a:avLst/>
              </a:prstGeom>
              <a:blipFill>
                <a:blip r:embed="rId7"/>
                <a:stretch>
                  <a:fillRect l="-545" t="-760" b="-26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>
            <a:extLst>
              <a:ext uri="{FF2B5EF4-FFF2-40B4-BE49-F238E27FC236}">
                <a16:creationId xmlns:a16="http://schemas.microsoft.com/office/drawing/2014/main" id="{D1232795-DC5F-C9EF-0F09-1C83E22564FF}"/>
              </a:ext>
            </a:extLst>
          </p:cNvPr>
          <p:cNvSpPr txBox="1"/>
          <p:nvPr/>
        </p:nvSpPr>
        <p:spPr>
          <a:xfrm>
            <a:off x="1949397" y="948274"/>
            <a:ext cx="785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I1-DL</a:t>
            </a:r>
            <a:br>
              <a:rPr lang="en-GB" sz="1600" b="1" dirty="0"/>
            </a:br>
            <a:r>
              <a:rPr lang="en-GB" sz="1600" b="1" dirty="0"/>
              <a:t>DUMP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B263086-19D5-83E2-5456-8771BD821D31}"/>
              </a:ext>
            </a:extLst>
          </p:cNvPr>
          <p:cNvSpPr txBox="1"/>
          <p:nvPr/>
        </p:nvSpPr>
        <p:spPr>
          <a:xfrm>
            <a:off x="3184113" y="961408"/>
            <a:ext cx="760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TS-S03</a:t>
            </a:r>
            <a:br>
              <a:rPr lang="en-GB" sz="1600" b="1" dirty="0"/>
            </a:br>
            <a:r>
              <a:rPr lang="en-GB" sz="1600" b="1" dirty="0"/>
              <a:t>DUMP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38014E3D-85B1-F82B-FD84-235D382B6AFD}"/>
              </a:ext>
            </a:extLst>
          </p:cNvPr>
          <p:cNvCxnSpPr>
            <a:cxnSpLocks/>
          </p:cNvCxnSpPr>
          <p:nvPr/>
        </p:nvCxnSpPr>
        <p:spPr>
          <a:xfrm>
            <a:off x="1881822" y="1499540"/>
            <a:ext cx="0" cy="1600438"/>
          </a:xfrm>
          <a:prstGeom prst="line">
            <a:avLst/>
          </a:prstGeom>
          <a:ln w="15875">
            <a:solidFill>
              <a:srgbClr val="E51C2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n 21">
            <a:extLst>
              <a:ext uri="{FF2B5EF4-FFF2-40B4-BE49-F238E27FC236}">
                <a16:creationId xmlns:a16="http://schemas.microsoft.com/office/drawing/2014/main" id="{E8AD0FCD-5B42-68C8-EFC5-5AD2C4AFA25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7493" t="5668" r="24831" b="10946"/>
          <a:stretch>
            <a:fillRect/>
          </a:stretch>
        </p:blipFill>
        <p:spPr>
          <a:xfrm>
            <a:off x="8157842" y="4846700"/>
            <a:ext cx="2422924" cy="1788071"/>
          </a:xfrm>
          <a:prstGeom prst="ellipse">
            <a:avLst/>
          </a:prstGeom>
        </p:spPr>
      </p:pic>
      <p:cxnSp>
        <p:nvCxnSpPr>
          <p:cNvPr id="11" name="Conector: curvado 10">
            <a:extLst>
              <a:ext uri="{FF2B5EF4-FFF2-40B4-BE49-F238E27FC236}">
                <a16:creationId xmlns:a16="http://schemas.microsoft.com/office/drawing/2014/main" id="{B35DD0CD-34EE-2FAA-A3ED-B8935C7C8FC1}"/>
              </a:ext>
            </a:extLst>
          </p:cNvPr>
          <p:cNvCxnSpPr>
            <a:cxnSpLocks/>
          </p:cNvCxnSpPr>
          <p:nvPr/>
        </p:nvCxnSpPr>
        <p:spPr>
          <a:xfrm flipV="1">
            <a:off x="10580766" y="3962005"/>
            <a:ext cx="467041" cy="1885360"/>
          </a:xfrm>
          <a:prstGeom prst="curvedConnector2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>
            <a:extLst>
              <a:ext uri="{FF2B5EF4-FFF2-40B4-BE49-F238E27FC236}">
                <a16:creationId xmlns:a16="http://schemas.microsoft.com/office/drawing/2014/main" id="{31482BF3-E3F4-048A-463A-0B746ACCA08F}"/>
              </a:ext>
            </a:extLst>
          </p:cNvPr>
          <p:cNvSpPr/>
          <p:nvPr/>
        </p:nvSpPr>
        <p:spPr>
          <a:xfrm>
            <a:off x="8157843" y="4846700"/>
            <a:ext cx="2422924" cy="178100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Conector: curvado 31">
            <a:extLst>
              <a:ext uri="{FF2B5EF4-FFF2-40B4-BE49-F238E27FC236}">
                <a16:creationId xmlns:a16="http://schemas.microsoft.com/office/drawing/2014/main" id="{8A2B3A3F-DEC6-362D-BD8D-454FB2C23280}"/>
              </a:ext>
            </a:extLst>
          </p:cNvPr>
          <p:cNvCxnSpPr>
            <a:cxnSpLocks/>
            <a:endCxn id="27" idx="2"/>
          </p:cNvCxnSpPr>
          <p:nvPr/>
        </p:nvCxnSpPr>
        <p:spPr>
          <a:xfrm rot="10800000">
            <a:off x="8396499" y="1818424"/>
            <a:ext cx="1629295" cy="356542"/>
          </a:xfrm>
          <a:prstGeom prst="curvedConnector2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Imagen 33">
            <a:extLst>
              <a:ext uri="{FF2B5EF4-FFF2-40B4-BE49-F238E27FC236}">
                <a16:creationId xmlns:a16="http://schemas.microsoft.com/office/drawing/2014/main" id="{31172FE2-EFF0-0572-1BFB-B3F09F19FE7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7539" t="2537" r="20578" b="10649"/>
          <a:stretch>
            <a:fillRect/>
          </a:stretch>
        </p:blipFill>
        <p:spPr>
          <a:xfrm>
            <a:off x="7278230" y="2539184"/>
            <a:ext cx="2532463" cy="1788071"/>
          </a:xfrm>
          <a:prstGeom prst="ellipse">
            <a:avLst/>
          </a:prstGeom>
        </p:spPr>
      </p:pic>
      <p:sp>
        <p:nvSpPr>
          <p:cNvPr id="35" name="Elipse 34">
            <a:extLst>
              <a:ext uri="{FF2B5EF4-FFF2-40B4-BE49-F238E27FC236}">
                <a16:creationId xmlns:a16="http://schemas.microsoft.com/office/drawing/2014/main" id="{187730E8-C560-D0B7-C7E9-C618C95E2A5C}"/>
              </a:ext>
            </a:extLst>
          </p:cNvPr>
          <p:cNvSpPr/>
          <p:nvPr/>
        </p:nvSpPr>
        <p:spPr>
          <a:xfrm>
            <a:off x="7278229" y="2539184"/>
            <a:ext cx="2532463" cy="1791606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8A572814-E257-9C95-9EFA-11A2334818AB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7796437" y="2534324"/>
            <a:ext cx="887634" cy="12237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F3A9678-5ACC-7064-D370-DE3B51042B6B}"/>
              </a:ext>
            </a:extLst>
          </p:cNvPr>
          <p:cNvSpPr txBox="1"/>
          <p:nvPr/>
        </p:nvSpPr>
        <p:spPr>
          <a:xfrm>
            <a:off x="7082042" y="2257325"/>
            <a:ext cx="14287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/>
              <a:t>Superficial </a:t>
            </a:r>
            <a:r>
              <a:rPr lang="es-ES" sz="1200" i="1" dirty="0" err="1"/>
              <a:t>footprint</a:t>
            </a:r>
            <a:endParaRPr lang="en-GB" sz="1200" i="1" dirty="0"/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BCD0B16C-9200-59EC-4D1A-975C20CBA4EA}"/>
              </a:ext>
            </a:extLst>
          </p:cNvPr>
          <p:cNvSpPr txBox="1"/>
          <p:nvPr/>
        </p:nvSpPr>
        <p:spPr>
          <a:xfrm>
            <a:off x="7680177" y="4603563"/>
            <a:ext cx="1593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/>
              <a:t>Bragg </a:t>
            </a:r>
            <a:r>
              <a:rPr lang="es-ES" sz="1200" i="1" dirty="0" err="1"/>
              <a:t>peak</a:t>
            </a:r>
            <a:r>
              <a:rPr lang="es-ES" sz="1200" i="1" dirty="0"/>
              <a:t> ≈ 0.75 mm</a:t>
            </a:r>
            <a:endParaRPr lang="en-GB" sz="1200" i="1" dirty="0"/>
          </a:p>
        </p:txBody>
      </p: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E5BF91BB-39AD-F991-28E6-3509C6B70AC2}"/>
              </a:ext>
            </a:extLst>
          </p:cNvPr>
          <p:cNvCxnSpPr>
            <a:cxnSpLocks/>
            <a:stCxn id="46" idx="2"/>
          </p:cNvCxnSpPr>
          <p:nvPr/>
        </p:nvCxnSpPr>
        <p:spPr>
          <a:xfrm>
            <a:off x="8477030" y="4880562"/>
            <a:ext cx="873802" cy="11238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uadroTexto 52">
            <a:extLst>
              <a:ext uri="{FF2B5EF4-FFF2-40B4-BE49-F238E27FC236}">
                <a16:creationId xmlns:a16="http://schemas.microsoft.com/office/drawing/2014/main" id="{00A926D4-5667-2B16-1643-9B2957CDAAFB}"/>
              </a:ext>
            </a:extLst>
          </p:cNvPr>
          <p:cNvSpPr txBox="1"/>
          <p:nvPr/>
        </p:nvSpPr>
        <p:spPr>
          <a:xfrm>
            <a:off x="5648705" y="686595"/>
            <a:ext cx="1000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I1-DL</a:t>
            </a:r>
            <a:br>
              <a:rPr lang="en-GB" sz="1600" b="1" dirty="0"/>
            </a:br>
            <a:r>
              <a:rPr lang="en-GB" sz="1600" b="1" dirty="0"/>
              <a:t>DUMP</a:t>
            </a:r>
          </a:p>
          <a:p>
            <a:pPr algn="ctr"/>
            <a:r>
              <a:rPr lang="en-GB" sz="1600" b="1" i="1" dirty="0"/>
              <a:t>(17 MeV)</a:t>
            </a:r>
          </a:p>
        </p:txBody>
      </p:sp>
      <p:cxnSp>
        <p:nvCxnSpPr>
          <p:cNvPr id="56" name="Conector: curvado 55">
            <a:extLst>
              <a:ext uri="{FF2B5EF4-FFF2-40B4-BE49-F238E27FC236}">
                <a16:creationId xmlns:a16="http://schemas.microsoft.com/office/drawing/2014/main" id="{E2E3E40E-D314-FF86-C9A7-603D9BEC8271}"/>
              </a:ext>
            </a:extLst>
          </p:cNvPr>
          <p:cNvCxnSpPr>
            <a:cxnSpLocks/>
            <a:endCxn id="27" idx="2"/>
          </p:cNvCxnSpPr>
          <p:nvPr/>
        </p:nvCxnSpPr>
        <p:spPr>
          <a:xfrm flipV="1">
            <a:off x="5496422" y="1818424"/>
            <a:ext cx="2900076" cy="447987"/>
          </a:xfrm>
          <a:prstGeom prst="curvedConnector2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de flecha 66">
            <a:extLst>
              <a:ext uri="{FF2B5EF4-FFF2-40B4-BE49-F238E27FC236}">
                <a16:creationId xmlns:a16="http://schemas.microsoft.com/office/drawing/2014/main" id="{7F776EF2-F11F-028D-83C9-D7D1EBF1F7D0}"/>
              </a:ext>
            </a:extLst>
          </p:cNvPr>
          <p:cNvCxnSpPr>
            <a:cxnSpLocks/>
          </p:cNvCxnSpPr>
          <p:nvPr/>
        </p:nvCxnSpPr>
        <p:spPr>
          <a:xfrm flipV="1">
            <a:off x="6559051" y="3599777"/>
            <a:ext cx="719178" cy="3622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uadroTexto 68">
            <a:extLst>
              <a:ext uri="{FF2B5EF4-FFF2-40B4-BE49-F238E27FC236}">
                <a16:creationId xmlns:a16="http://schemas.microsoft.com/office/drawing/2014/main" id="{67CF56F9-499A-A547-4526-A41D962ECF6C}"/>
              </a:ext>
            </a:extLst>
          </p:cNvPr>
          <p:cNvSpPr txBox="1"/>
          <p:nvPr/>
        </p:nvSpPr>
        <p:spPr>
          <a:xfrm>
            <a:off x="9971659" y="687929"/>
            <a:ext cx="1123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TS-S03</a:t>
            </a:r>
            <a:br>
              <a:rPr lang="en-GB" sz="1600" b="1" dirty="0"/>
            </a:br>
            <a:r>
              <a:rPr lang="en-GB" sz="1600" b="1" dirty="0"/>
              <a:t>DUMP</a:t>
            </a:r>
            <a:br>
              <a:rPr lang="en-GB" sz="1600" b="1" dirty="0"/>
            </a:br>
            <a:r>
              <a:rPr lang="en-GB" sz="1600" b="1" i="1" dirty="0"/>
              <a:t>(100 MeV)</a:t>
            </a:r>
          </a:p>
        </p:txBody>
      </p:sp>
    </p:spTree>
    <p:extLst>
      <p:ext uri="{BB962C8B-B14F-4D97-AF65-F5344CB8AC3E}">
        <p14:creationId xmlns:p14="http://schemas.microsoft.com/office/powerpoint/2010/main" val="3263551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20085-91E5-0B3E-1DCD-87CB24437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2">
            <a:extLst>
              <a:ext uri="{FF2B5EF4-FFF2-40B4-BE49-F238E27FC236}">
                <a16:creationId xmlns:a16="http://schemas.microsoft.com/office/drawing/2014/main" id="{9CFBAD5F-5BAD-E94C-3ACB-90A33A702FB2}"/>
              </a:ext>
            </a:extLst>
          </p:cNvPr>
          <p:cNvSpPr txBox="1"/>
          <p:nvPr/>
        </p:nvSpPr>
        <p:spPr>
          <a:xfrm>
            <a:off x="8126280" y="6580638"/>
            <a:ext cx="4062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E76C0827-03D6-4D7E-9E3B-E017E2A3D7DD}" type="slidenum">
              <a:rPr lang="en-US" sz="1600" b="0" strike="noStrike" spc="-1">
                <a:solidFill>
                  <a:srgbClr val="000000"/>
                </a:solidFill>
                <a:latin typeface="Calibri"/>
              </a:rPr>
              <a:t>8</a:t>
            </a:fld>
            <a:endParaRPr lang="en-US" sz="1600" b="0" strike="noStrike" spc="-1">
              <a:latin typeface="Times New Roman"/>
            </a:endParaRPr>
          </a:p>
        </p:txBody>
      </p:sp>
      <p:sp>
        <p:nvSpPr>
          <p:cNvPr id="41" name="TextShape 3">
            <a:extLst>
              <a:ext uri="{FF2B5EF4-FFF2-40B4-BE49-F238E27FC236}">
                <a16:creationId xmlns:a16="http://schemas.microsoft.com/office/drawing/2014/main" id="{85A658A8-4F3C-48E1-90A7-9B3B93F88582}"/>
              </a:ext>
            </a:extLst>
          </p:cNvPr>
          <p:cNvSpPr txBox="1"/>
          <p:nvPr/>
        </p:nvSpPr>
        <p:spPr>
          <a:xfrm>
            <a:off x="224040" y="401561"/>
            <a:ext cx="1174392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BD-OT: Conservative Model – Boundary conditions 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DD1B718-77F0-6ADD-E52D-81EE348A3E1A}"/>
              </a:ext>
            </a:extLst>
          </p:cNvPr>
          <p:cNvSpPr txBox="1"/>
          <p:nvPr/>
        </p:nvSpPr>
        <p:spPr>
          <a:xfrm>
            <a:off x="4434465" y="6068462"/>
            <a:ext cx="1061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/>
              <a:t>(conductance)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413AD96-4D47-F6F8-1E2B-AB58CECC7E2C}"/>
              </a:ext>
            </a:extLst>
          </p:cNvPr>
          <p:cNvSpPr txBox="1"/>
          <p:nvPr/>
        </p:nvSpPr>
        <p:spPr>
          <a:xfrm>
            <a:off x="1006764" y="6327164"/>
            <a:ext cx="29606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/>
              <a:t>*Conservative assumption from Yovanovich[1][2]</a:t>
            </a:r>
          </a:p>
        </p:txBody>
      </p:sp>
      <p:cxnSp>
        <p:nvCxnSpPr>
          <p:cNvPr id="31" name="Conector: angular 30">
            <a:extLst>
              <a:ext uri="{FF2B5EF4-FFF2-40B4-BE49-F238E27FC236}">
                <a16:creationId xmlns:a16="http://schemas.microsoft.com/office/drawing/2014/main" id="{A81BB324-31C5-5EA6-E326-D5E74E5C7F06}"/>
              </a:ext>
            </a:extLst>
          </p:cNvPr>
          <p:cNvCxnSpPr>
            <a:cxnSpLocks/>
            <a:stCxn id="20" idx="2"/>
            <a:endCxn id="21" idx="3"/>
          </p:cNvCxnSpPr>
          <p:nvPr/>
        </p:nvCxnSpPr>
        <p:spPr>
          <a:xfrm rot="5400000">
            <a:off x="4410180" y="5902705"/>
            <a:ext cx="112508" cy="998021"/>
          </a:xfrm>
          <a:prstGeom prst="bentConnector2">
            <a:avLst/>
          </a:prstGeom>
          <a:ln w="63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 descr="Imagen que contiene arma, pistola&#10;&#10;Descripción generada automáticamente">
            <a:extLst>
              <a:ext uri="{FF2B5EF4-FFF2-40B4-BE49-F238E27FC236}">
                <a16:creationId xmlns:a16="http://schemas.microsoft.com/office/drawing/2014/main" id="{8CAC93C1-F2E1-4230-7A1B-4482BA736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882" y="1156724"/>
            <a:ext cx="6753407" cy="1519800"/>
          </a:xfrm>
          <a:prstGeom prst="rect">
            <a:avLst/>
          </a:prstGeom>
        </p:spPr>
      </p:pic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E2045920-7EEE-E884-4ECA-F2E0FA92D5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434" y="2450266"/>
            <a:ext cx="2733526" cy="2441898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9758D7E5-4A4A-A22E-B0A1-91B66A735830}"/>
              </a:ext>
            </a:extLst>
          </p:cNvPr>
          <p:cNvSpPr/>
          <p:nvPr/>
        </p:nvSpPr>
        <p:spPr>
          <a:xfrm>
            <a:off x="10153014" y="1071557"/>
            <a:ext cx="1243662" cy="1046964"/>
          </a:xfrm>
          <a:prstGeom prst="roundRect">
            <a:avLst>
              <a:gd name="adj" fmla="val 1566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22D83B72-1BB4-6664-C468-5C2C00B01589}"/>
              </a:ext>
            </a:extLst>
          </p:cNvPr>
          <p:cNvSpPr/>
          <p:nvPr/>
        </p:nvSpPr>
        <p:spPr>
          <a:xfrm>
            <a:off x="8933520" y="2492233"/>
            <a:ext cx="2802656" cy="2601037"/>
          </a:xfrm>
          <a:prstGeom prst="roundRect">
            <a:avLst>
              <a:gd name="adj" fmla="val 1566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6C6B11A3-4CB7-31C3-03EA-2D5DE9A3AB32}"/>
              </a:ext>
            </a:extLst>
          </p:cNvPr>
          <p:cNvCxnSpPr>
            <a:cxnSpLocks/>
          </p:cNvCxnSpPr>
          <p:nvPr/>
        </p:nvCxnSpPr>
        <p:spPr>
          <a:xfrm>
            <a:off x="11367842" y="1156724"/>
            <a:ext cx="337072" cy="1586955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B731C5D2-8560-9A78-8B2E-470E116F1AC9}"/>
              </a:ext>
            </a:extLst>
          </p:cNvPr>
          <p:cNvCxnSpPr>
            <a:cxnSpLocks/>
          </p:cNvCxnSpPr>
          <p:nvPr/>
        </p:nvCxnSpPr>
        <p:spPr>
          <a:xfrm flipH="1">
            <a:off x="8984467" y="1148098"/>
            <a:ext cx="1196886" cy="1528426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A7191481-52F8-BF6D-136C-C8D18D12D64A}"/>
              </a:ext>
            </a:extLst>
          </p:cNvPr>
          <p:cNvCxnSpPr>
            <a:cxnSpLocks/>
          </p:cNvCxnSpPr>
          <p:nvPr/>
        </p:nvCxnSpPr>
        <p:spPr>
          <a:xfrm flipV="1">
            <a:off x="10188463" y="2743679"/>
            <a:ext cx="432095" cy="153847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2762C2E-7639-54A4-B033-879EDF67BD1B}"/>
              </a:ext>
            </a:extLst>
          </p:cNvPr>
          <p:cNvSpPr txBox="1"/>
          <p:nvPr/>
        </p:nvSpPr>
        <p:spPr>
          <a:xfrm>
            <a:off x="9783302" y="2638313"/>
            <a:ext cx="610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Water</a:t>
            </a:r>
            <a:br>
              <a:rPr lang="en-GB" sz="1200" dirty="0"/>
            </a:br>
            <a:r>
              <a:rPr lang="en-GB" sz="1200" dirty="0"/>
              <a:t>inlet</a:t>
            </a: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DDB90997-5232-BAFB-1694-B8780D83201F}"/>
              </a:ext>
            </a:extLst>
          </p:cNvPr>
          <p:cNvCxnSpPr>
            <a:cxnSpLocks/>
          </p:cNvCxnSpPr>
          <p:nvPr/>
        </p:nvCxnSpPr>
        <p:spPr>
          <a:xfrm flipH="1">
            <a:off x="9654604" y="4703710"/>
            <a:ext cx="298870" cy="12172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251885B-C4B1-BFB7-BB96-6FA4A8F5AE0C}"/>
              </a:ext>
            </a:extLst>
          </p:cNvPr>
          <p:cNvSpPr txBox="1"/>
          <p:nvPr/>
        </p:nvSpPr>
        <p:spPr>
          <a:xfrm>
            <a:off x="9135440" y="4631605"/>
            <a:ext cx="59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Water</a:t>
            </a:r>
            <a:br>
              <a:rPr lang="en-GB" sz="1200" dirty="0"/>
            </a:br>
            <a:r>
              <a:rPr lang="en-GB" sz="1200" dirty="0"/>
              <a:t>outlet</a:t>
            </a:r>
          </a:p>
        </p:txBody>
      </p:sp>
      <p:pic>
        <p:nvPicPr>
          <p:cNvPr id="42" name="Imagen 41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632B3176-6C1B-2B05-7A59-FC50134F25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554" y="2512903"/>
            <a:ext cx="3435942" cy="2619906"/>
          </a:xfrm>
          <a:prstGeom prst="rect">
            <a:avLst/>
          </a:prstGeom>
        </p:spPr>
      </p:pic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F932C09B-6010-B0C3-26B5-1F2575984711}"/>
              </a:ext>
            </a:extLst>
          </p:cNvPr>
          <p:cNvCxnSpPr>
            <a:cxnSpLocks/>
            <a:stCxn id="48" idx="0"/>
            <a:endCxn id="45" idx="3"/>
          </p:cNvCxnSpPr>
          <p:nvPr/>
        </p:nvCxnSpPr>
        <p:spPr>
          <a:xfrm flipV="1">
            <a:off x="6794628" y="4363763"/>
            <a:ext cx="781255" cy="541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50D51CED-21E8-A88F-6F7F-F26BCDED2B15}"/>
              </a:ext>
            </a:extLst>
          </p:cNvPr>
          <p:cNvCxnSpPr>
            <a:cxnSpLocks/>
            <a:stCxn id="48" idx="0"/>
            <a:endCxn id="46" idx="5"/>
          </p:cNvCxnSpPr>
          <p:nvPr/>
        </p:nvCxnSpPr>
        <p:spPr>
          <a:xfrm flipH="1" flipV="1">
            <a:off x="6061289" y="4400312"/>
            <a:ext cx="733339" cy="5052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ipse 44">
            <a:extLst>
              <a:ext uri="{FF2B5EF4-FFF2-40B4-BE49-F238E27FC236}">
                <a16:creationId xmlns:a16="http://schemas.microsoft.com/office/drawing/2014/main" id="{7D89ECF6-40F9-5C3D-3B63-489FE77B3637}"/>
              </a:ext>
            </a:extLst>
          </p:cNvPr>
          <p:cNvSpPr/>
          <p:nvPr/>
        </p:nvSpPr>
        <p:spPr>
          <a:xfrm>
            <a:off x="7542638" y="2969659"/>
            <a:ext cx="227010" cy="1633295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19D0F1C9-6049-DC16-4D91-316593F87076}"/>
              </a:ext>
            </a:extLst>
          </p:cNvPr>
          <p:cNvSpPr/>
          <p:nvPr/>
        </p:nvSpPr>
        <p:spPr>
          <a:xfrm>
            <a:off x="5867524" y="3006208"/>
            <a:ext cx="227010" cy="1633295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8E06FA83-A2C5-F087-CD6F-7555A736DDB7}"/>
              </a:ext>
            </a:extLst>
          </p:cNvPr>
          <p:cNvSpPr txBox="1"/>
          <p:nvPr/>
        </p:nvSpPr>
        <p:spPr>
          <a:xfrm>
            <a:off x="6417924" y="4905567"/>
            <a:ext cx="753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Welded areas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C368CC96-F906-9D9F-F887-D1FA0AEFB760}"/>
                  </a:ext>
                </a:extLst>
              </p:cNvPr>
              <p:cNvSpPr txBox="1"/>
              <p:nvPr/>
            </p:nvSpPr>
            <p:spPr>
              <a:xfrm>
                <a:off x="462419" y="3599777"/>
                <a:ext cx="5690007" cy="2831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dirty="0"/>
                  <a:t>Heat </a:t>
                </a:r>
                <a:r>
                  <a:rPr lang="es-ES" dirty="0" err="1"/>
                  <a:t>footprint</a:t>
                </a:r>
                <a:r>
                  <a:rPr lang="es-ES" dirty="0"/>
                  <a:t> </a:t>
                </a:r>
                <a:r>
                  <a:rPr lang="es-ES" dirty="0" err="1"/>
                  <a:t>from</a:t>
                </a:r>
                <a:r>
                  <a:rPr lang="es-ES" dirty="0"/>
                  <a:t> MCNP </a:t>
                </a:r>
                <a:r>
                  <a:rPr lang="es-ES" dirty="0" err="1"/>
                  <a:t>model</a:t>
                </a:r>
                <a:endParaRPr lang="es-E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s-ES" sz="1600" dirty="0"/>
                  <a:t>4 (3) kW: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s-ES" sz="1400" dirty="0"/>
                  <a:t>3.8 (2.85) kW </a:t>
                </a:r>
                <a:r>
                  <a:rPr lang="es-ES" sz="1400" dirty="0" err="1"/>
                  <a:t>on</a:t>
                </a:r>
                <a:r>
                  <a:rPr lang="es-ES" sz="1400" dirty="0"/>
                  <a:t> </a:t>
                </a:r>
                <a:r>
                  <a:rPr lang="es-ES" sz="1400" dirty="0" err="1"/>
                  <a:t>the</a:t>
                </a:r>
                <a:r>
                  <a:rPr lang="es-ES" sz="1400" dirty="0"/>
                  <a:t> </a:t>
                </a:r>
                <a:r>
                  <a:rPr lang="es-ES" sz="1400" dirty="0" err="1"/>
                  <a:t>dump</a:t>
                </a:r>
                <a:r>
                  <a:rPr lang="es-ES" sz="1400" dirty="0"/>
                  <a:t> material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s-ES" sz="1400" b="1" dirty="0"/>
                  <a:t>0.2 (0.15) kW </a:t>
                </a:r>
                <a:r>
                  <a:rPr lang="es-ES" sz="1400" b="1" dirty="0" err="1"/>
                  <a:t>on</a:t>
                </a:r>
                <a:r>
                  <a:rPr lang="es-ES" sz="1400" b="1" dirty="0"/>
                  <a:t> </a:t>
                </a:r>
                <a:r>
                  <a:rPr lang="es-ES" sz="1400" b="1" dirty="0" err="1"/>
                  <a:t>the</a:t>
                </a:r>
                <a:r>
                  <a:rPr lang="es-ES" sz="1400" b="1" dirty="0"/>
                  <a:t> </a:t>
                </a:r>
                <a:r>
                  <a:rPr lang="es-ES" sz="1400" b="1" dirty="0" err="1"/>
                  <a:t>vessel</a:t>
                </a:r>
                <a:r>
                  <a:rPr lang="es-ES" sz="1400" b="1" dirty="0"/>
                  <a:t> (</a:t>
                </a:r>
                <a:r>
                  <a:rPr lang="es-ES" sz="1400" b="1" dirty="0" err="1"/>
                  <a:t>backscattering</a:t>
                </a:r>
                <a:r>
                  <a:rPr lang="es-ES" sz="1400" b="1" dirty="0"/>
                  <a:t>)</a:t>
                </a:r>
              </a:p>
              <a:p>
                <a:endParaRPr lang="es-E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dirty="0" err="1"/>
                  <a:t>Convection</a:t>
                </a:r>
                <a:r>
                  <a:rPr lang="es-ES" dirty="0"/>
                  <a:t> </a:t>
                </a:r>
                <a:r>
                  <a:rPr lang="es-ES" dirty="0" err="1"/>
                  <a:t>term</a:t>
                </a:r>
                <a:r>
                  <a:rPr lang="es-ES" dirty="0"/>
                  <a:t>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s-ES" sz="1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i="1" dirty="0" smtClean="0">
                        <a:latin typeface="Cambria Math" panose="02040503050406030204" pitchFamily="18" charset="0"/>
                      </a:rPr>
                      <m:t>5000</m:t>
                    </m:r>
                    <m:r>
                      <a:rPr lang="es-ES" sz="1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b="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s-ES" sz="1600" b="0" i="1" dirty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s-ES" sz="1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6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s-ES" sz="1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S" sz="1600" dirty="0"/>
                  <a:t>   </a:t>
                </a:r>
                <a:r>
                  <a:rPr lang="es-ES" sz="1400" i="1" dirty="0"/>
                  <a:t>(From </a:t>
                </a:r>
                <a:r>
                  <a:rPr lang="es-ES" sz="1400" i="1" dirty="0" err="1"/>
                  <a:t>Dittus-Boelter</a:t>
                </a:r>
                <a:r>
                  <a:rPr lang="es-ES" sz="1400" i="1" dirty="0"/>
                  <a:t> </a:t>
                </a:r>
                <a:r>
                  <a:rPr lang="es-ES" sz="1400" i="1" dirty="0" err="1"/>
                  <a:t>Eq</a:t>
                </a:r>
                <a:r>
                  <a:rPr lang="es-ES" sz="1400" i="1" dirty="0"/>
                  <a:t>. - Conservative)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s-ES" sz="1600" i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dirty="0" err="1"/>
                  <a:t>Contact</a:t>
                </a:r>
                <a:r>
                  <a:rPr lang="es-ES" dirty="0"/>
                  <a:t> </a:t>
                </a:r>
                <a:r>
                  <a:rPr lang="es-ES" dirty="0" err="1"/>
                  <a:t>modelling</a:t>
                </a:r>
                <a:r>
                  <a:rPr lang="es-ES" dirty="0"/>
                  <a:t>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s-ES" sz="1600" b="1" dirty="0"/>
                  <a:t>Axial </a:t>
                </a:r>
                <a:r>
                  <a:rPr lang="es-ES" sz="1600" b="1" dirty="0" err="1"/>
                  <a:t>contact</a:t>
                </a:r>
                <a:r>
                  <a:rPr lang="es-ES" sz="1600" b="1" dirty="0"/>
                  <a:t> </a:t>
                </a:r>
                <a:r>
                  <a:rPr lang="es-ES" sz="1600" b="1" dirty="0" err="1"/>
                  <a:t>only</a:t>
                </a:r>
                <a:r>
                  <a:rPr lang="es-ES" sz="1600" b="1" dirty="0"/>
                  <a:t> </a:t>
                </a:r>
                <a:r>
                  <a:rPr lang="es-ES" sz="1600" dirty="0"/>
                  <a:t>– </a:t>
                </a:r>
                <a:r>
                  <a:rPr lang="es-ES" sz="1600" dirty="0" err="1"/>
                  <a:t>Frictional</a:t>
                </a:r>
                <a:r>
                  <a:rPr lang="es-ES" sz="1600" dirty="0"/>
                  <a:t> </a:t>
                </a:r>
                <a:r>
                  <a:rPr lang="es-ES" sz="1600" dirty="0" err="1"/>
                  <a:t>with</a:t>
                </a:r>
                <a:r>
                  <a:rPr lang="es-E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s-ES" sz="1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s-ES" sz="16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E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6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s-ES" sz="1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s-ES" sz="1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b="1" i="1" smtClean="0">
                        <a:latin typeface="Cambria Math" panose="02040503050406030204" pitchFamily="18" charset="0"/>
                      </a:rPr>
                      <m:t>𝑾</m:t>
                    </m:r>
                    <m:r>
                      <a:rPr lang="es-ES" sz="1600" b="1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s-E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6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s-E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s-ES" sz="1600" b="1" i="1" smtClean="0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endParaRPr lang="es-ES" sz="16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s-ES" sz="1600" i="1" dirty="0"/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C368CC96-F906-9D9F-F887-D1FA0AEFB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19" y="3599777"/>
                <a:ext cx="5690007" cy="2831544"/>
              </a:xfrm>
              <a:prstGeom prst="rect">
                <a:avLst/>
              </a:prstGeom>
              <a:blipFill>
                <a:blip r:embed="rId6"/>
                <a:stretch>
                  <a:fillRect l="-750" t="-12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Conector recto de flecha 59">
            <a:extLst>
              <a:ext uri="{FF2B5EF4-FFF2-40B4-BE49-F238E27FC236}">
                <a16:creationId xmlns:a16="http://schemas.microsoft.com/office/drawing/2014/main" id="{C5982EE1-8117-37D4-6ACC-FE71C39DEB26}"/>
              </a:ext>
            </a:extLst>
          </p:cNvPr>
          <p:cNvCxnSpPr>
            <a:cxnSpLocks/>
            <a:endCxn id="42" idx="3"/>
          </p:cNvCxnSpPr>
          <p:nvPr/>
        </p:nvCxnSpPr>
        <p:spPr>
          <a:xfrm flipH="1">
            <a:off x="8610496" y="3735238"/>
            <a:ext cx="887187" cy="8761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de flecha 62">
            <a:extLst>
              <a:ext uri="{FF2B5EF4-FFF2-40B4-BE49-F238E27FC236}">
                <a16:creationId xmlns:a16="http://schemas.microsoft.com/office/drawing/2014/main" id="{64C0DD9A-9C48-F9B0-D559-6C01688C42AF}"/>
              </a:ext>
            </a:extLst>
          </p:cNvPr>
          <p:cNvCxnSpPr>
            <a:cxnSpLocks/>
          </p:cNvCxnSpPr>
          <p:nvPr/>
        </p:nvCxnSpPr>
        <p:spPr>
          <a:xfrm>
            <a:off x="6518018" y="2738569"/>
            <a:ext cx="408993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uadroTexto 63">
            <a:extLst>
              <a:ext uri="{FF2B5EF4-FFF2-40B4-BE49-F238E27FC236}">
                <a16:creationId xmlns:a16="http://schemas.microsoft.com/office/drawing/2014/main" id="{CF7F4F9F-1273-12F7-9DAA-1B70081044D6}"/>
              </a:ext>
            </a:extLst>
          </p:cNvPr>
          <p:cNvSpPr txBox="1"/>
          <p:nvPr/>
        </p:nvSpPr>
        <p:spPr>
          <a:xfrm>
            <a:off x="6112857" y="2479356"/>
            <a:ext cx="610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Water</a:t>
            </a:r>
            <a:br>
              <a:rPr lang="en-GB" sz="1200" dirty="0"/>
            </a:br>
            <a:r>
              <a:rPr lang="en-GB" sz="1200" dirty="0"/>
              <a:t>inlet</a:t>
            </a:r>
          </a:p>
        </p:txBody>
      </p:sp>
      <p:cxnSp>
        <p:nvCxnSpPr>
          <p:cNvPr id="66" name="Conector recto de flecha 65">
            <a:extLst>
              <a:ext uri="{FF2B5EF4-FFF2-40B4-BE49-F238E27FC236}">
                <a16:creationId xmlns:a16="http://schemas.microsoft.com/office/drawing/2014/main" id="{7C8B5F70-8A6B-5270-24B2-B4C0B8E2EA94}"/>
              </a:ext>
            </a:extLst>
          </p:cNvPr>
          <p:cNvCxnSpPr>
            <a:cxnSpLocks/>
          </p:cNvCxnSpPr>
          <p:nvPr/>
        </p:nvCxnSpPr>
        <p:spPr>
          <a:xfrm flipH="1">
            <a:off x="5267479" y="4926551"/>
            <a:ext cx="26659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uadroTexto 66">
            <a:extLst>
              <a:ext uri="{FF2B5EF4-FFF2-40B4-BE49-F238E27FC236}">
                <a16:creationId xmlns:a16="http://schemas.microsoft.com/office/drawing/2014/main" id="{200C8296-8739-6946-5064-1D09408E86CD}"/>
              </a:ext>
            </a:extLst>
          </p:cNvPr>
          <p:cNvSpPr txBox="1"/>
          <p:nvPr/>
        </p:nvSpPr>
        <p:spPr>
          <a:xfrm>
            <a:off x="4778038" y="4674734"/>
            <a:ext cx="59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Water</a:t>
            </a:r>
            <a:br>
              <a:rPr lang="en-GB" sz="1200" dirty="0"/>
            </a:br>
            <a:r>
              <a:rPr lang="en-GB" sz="1200" dirty="0"/>
              <a:t>outlet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DF8F39E3-6060-5BB8-F279-3408D8A297E8}"/>
              </a:ext>
            </a:extLst>
          </p:cNvPr>
          <p:cNvSpPr/>
          <p:nvPr/>
        </p:nvSpPr>
        <p:spPr>
          <a:xfrm>
            <a:off x="703476" y="1499540"/>
            <a:ext cx="3356264" cy="1600438"/>
          </a:xfrm>
          <a:prstGeom prst="roundRect">
            <a:avLst>
              <a:gd name="adj" fmla="val 6179"/>
            </a:avLst>
          </a:prstGeom>
          <a:solidFill>
            <a:srgbClr val="FEF4F5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260AB321-F8D8-36A5-3529-788305149D2B}"/>
              </a:ext>
            </a:extLst>
          </p:cNvPr>
          <p:cNvSpPr/>
          <p:nvPr/>
        </p:nvSpPr>
        <p:spPr bwMode="auto">
          <a:xfrm>
            <a:off x="755228" y="2839722"/>
            <a:ext cx="3079630" cy="216024"/>
          </a:xfrm>
          <a:prstGeom prst="roundRect">
            <a:avLst/>
          </a:prstGeom>
          <a:solidFill>
            <a:srgbClr val="FDFDC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D0C8C015-099F-25E4-4DD1-D83CA7F493B5}"/>
                  </a:ext>
                </a:extLst>
              </p:cNvPr>
              <p:cNvSpPr txBox="1"/>
              <p:nvPr/>
            </p:nvSpPr>
            <p:spPr>
              <a:xfrm>
                <a:off x="703473" y="1499540"/>
                <a:ext cx="3347639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400" b="1" dirty="0"/>
                  <a:t>Energy	         17 </a:t>
                </a:r>
                <a:r>
                  <a:rPr lang="es-ES" sz="1400" b="1" dirty="0" err="1"/>
                  <a:t>MeV</a:t>
                </a:r>
                <a:r>
                  <a:rPr lang="es-ES" sz="1400" b="1" dirty="0"/>
                  <a:t>               100 </a:t>
                </a:r>
                <a:r>
                  <a:rPr lang="es-ES" sz="1400" b="1" dirty="0" err="1"/>
                  <a:t>MeV</a:t>
                </a:r>
                <a:endParaRPr lang="es-ES" sz="1400" b="1" dirty="0"/>
              </a:p>
              <a:p>
                <a:r>
                  <a:rPr lang="es-ES" sz="1400" dirty="0"/>
                  <a:t>Pulse </a:t>
                </a:r>
                <a:r>
                  <a:rPr lang="es-ES" sz="1400" dirty="0" err="1"/>
                  <a:t>length</a:t>
                </a:r>
                <a:r>
                  <a:rPr lang="es-ES" sz="1400" dirty="0"/>
                  <a:t>	         1.5 ms	               4 ms</a:t>
                </a:r>
              </a:p>
              <a:p>
                <a:r>
                  <a:rPr lang="es-ES" sz="1400" dirty="0"/>
                  <a:t>Rep. </a:t>
                </a:r>
                <a:r>
                  <a:rPr lang="es-ES" sz="1400" dirty="0" err="1"/>
                  <a:t>Rate</a:t>
                </a:r>
                <a:r>
                  <a:rPr lang="es-ES" sz="1400" dirty="0"/>
                  <a:t>	         10 Hz	               2.5 Hz</a:t>
                </a:r>
              </a:p>
              <a:p>
                <a:r>
                  <a:rPr lang="es-ES" sz="1400" dirty="0" err="1"/>
                  <a:t>Duty</a:t>
                </a:r>
                <a:r>
                  <a:rPr lang="es-ES" sz="1400" dirty="0"/>
                  <a:t>	         4 %	               1%</a:t>
                </a:r>
              </a:p>
              <a:p>
                <a:r>
                  <a:rPr lang="es-ES" sz="1400" dirty="0"/>
                  <a:t>Av. </a:t>
                </a:r>
                <a:r>
                  <a:rPr lang="es-ES" sz="1400" dirty="0" err="1"/>
                  <a:t>current</a:t>
                </a:r>
                <a:r>
                  <a:rPr lang="es-ES" sz="1400" dirty="0"/>
                  <a:t>	         4 mA	               4 mA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e>
                      <m:sub>
                        <m:r>
                          <a:rPr lang="es-E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</m:oMath>
                </a14:m>
                <a:r>
                  <a:rPr lang="es-ES" sz="1400" dirty="0"/>
                  <a:t>	         40 mm	               40 mm</a:t>
                </a:r>
              </a:p>
              <a:p>
                <a:r>
                  <a:rPr lang="es-ES" sz="1400" b="1" dirty="0" err="1"/>
                  <a:t>Power</a:t>
                </a:r>
                <a:r>
                  <a:rPr lang="es-ES" sz="1400" b="1" dirty="0"/>
                  <a:t>	         3.0 kW                4.0 kW</a:t>
                </a:r>
              </a:p>
            </p:txBody>
          </p:sp>
        </mc:Choice>
        <mc:Fallback xmlns="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D0C8C015-099F-25E4-4DD1-D83CA7F49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73" y="1499540"/>
                <a:ext cx="3347639" cy="1600438"/>
              </a:xfrm>
              <a:prstGeom prst="rect">
                <a:avLst/>
              </a:prstGeom>
              <a:blipFill>
                <a:blip r:embed="rId7"/>
                <a:stretch>
                  <a:fillRect l="-545" t="-760" b="-26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uadroTexto 25">
            <a:extLst>
              <a:ext uri="{FF2B5EF4-FFF2-40B4-BE49-F238E27FC236}">
                <a16:creationId xmlns:a16="http://schemas.microsoft.com/office/drawing/2014/main" id="{E86ABE9E-F1B0-C48F-4C34-4B317C9E76AF}"/>
              </a:ext>
            </a:extLst>
          </p:cNvPr>
          <p:cNvSpPr txBox="1"/>
          <p:nvPr/>
        </p:nvSpPr>
        <p:spPr>
          <a:xfrm>
            <a:off x="1949397" y="948274"/>
            <a:ext cx="785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I1-DL</a:t>
            </a:r>
            <a:br>
              <a:rPr lang="en-GB" sz="1600" b="1" dirty="0"/>
            </a:br>
            <a:r>
              <a:rPr lang="en-GB" sz="1600" b="1" dirty="0"/>
              <a:t>DUMP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A777864F-95CA-C217-1721-3BEE287535EC}"/>
              </a:ext>
            </a:extLst>
          </p:cNvPr>
          <p:cNvSpPr txBox="1"/>
          <p:nvPr/>
        </p:nvSpPr>
        <p:spPr>
          <a:xfrm>
            <a:off x="3184113" y="961408"/>
            <a:ext cx="760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TS-S03</a:t>
            </a:r>
            <a:br>
              <a:rPr lang="en-GB" sz="1600" b="1" dirty="0"/>
            </a:br>
            <a:r>
              <a:rPr lang="en-GB" sz="1600" b="1" dirty="0"/>
              <a:t>DUMP</a:t>
            </a: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40427F25-ACE3-D2A4-DA46-5F8C12A07C48}"/>
              </a:ext>
            </a:extLst>
          </p:cNvPr>
          <p:cNvCxnSpPr>
            <a:cxnSpLocks/>
          </p:cNvCxnSpPr>
          <p:nvPr/>
        </p:nvCxnSpPr>
        <p:spPr>
          <a:xfrm>
            <a:off x="1881822" y="1499540"/>
            <a:ext cx="0" cy="1600438"/>
          </a:xfrm>
          <a:prstGeom prst="line">
            <a:avLst/>
          </a:prstGeom>
          <a:ln w="15875">
            <a:solidFill>
              <a:srgbClr val="E51C2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334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06BF5-B913-F749-9E7B-D68BFA804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n 43">
            <a:extLst>
              <a:ext uri="{FF2B5EF4-FFF2-40B4-BE49-F238E27FC236}">
                <a16:creationId xmlns:a16="http://schemas.microsoft.com/office/drawing/2014/main" id="{8823F9A3-16F7-4CD4-AEBC-1C988C845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329" y="959061"/>
            <a:ext cx="5577363" cy="431353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60D79AE-670E-9C5A-5558-82F50D22D14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2506" t="9617" r="25588" b="16904"/>
          <a:stretch>
            <a:fillRect/>
          </a:stretch>
        </p:blipFill>
        <p:spPr>
          <a:xfrm>
            <a:off x="79695" y="988511"/>
            <a:ext cx="5962108" cy="5226952"/>
          </a:xfrm>
          <a:prstGeom prst="rect">
            <a:avLst/>
          </a:prstGeom>
        </p:spPr>
      </p:pic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C82EE390-8648-338C-37CC-DBFADAC9334C}"/>
              </a:ext>
            </a:extLst>
          </p:cNvPr>
          <p:cNvSpPr/>
          <p:nvPr/>
        </p:nvSpPr>
        <p:spPr>
          <a:xfrm>
            <a:off x="3821502" y="4454239"/>
            <a:ext cx="1986268" cy="2081438"/>
          </a:xfrm>
          <a:prstGeom prst="roundRect">
            <a:avLst/>
          </a:prstGeom>
          <a:solidFill>
            <a:srgbClr val="E51C28">
              <a:alpha val="5000"/>
            </a:srgbClr>
          </a:solidFill>
          <a:ln w="12700">
            <a:solidFill>
              <a:srgbClr val="E51C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CCB13C2-9DAE-813A-71C0-384E16620E01}"/>
              </a:ext>
            </a:extLst>
          </p:cNvPr>
          <p:cNvSpPr txBox="1"/>
          <p:nvPr/>
        </p:nvSpPr>
        <p:spPr>
          <a:xfrm>
            <a:off x="3886759" y="4454239"/>
            <a:ext cx="18538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i="1" dirty="0"/>
              <a:t>MCNP vs </a:t>
            </a:r>
            <a:r>
              <a:rPr lang="es-ES" sz="1600" i="1" dirty="0" err="1"/>
              <a:t>Thermal</a:t>
            </a:r>
            <a:br>
              <a:rPr lang="es-ES" sz="1600" i="1" dirty="0"/>
            </a:br>
            <a:r>
              <a:rPr lang="es-ES" sz="1400" i="1" dirty="0"/>
              <a:t>(</a:t>
            </a:r>
            <a:r>
              <a:rPr lang="es-ES" sz="1400" i="1" dirty="0" err="1"/>
              <a:t>energy</a:t>
            </a:r>
            <a:r>
              <a:rPr lang="es-ES" sz="1400" i="1" dirty="0"/>
              <a:t> balance </a:t>
            </a:r>
            <a:r>
              <a:rPr lang="es-ES" sz="1400" i="1" dirty="0" err="1"/>
              <a:t>check</a:t>
            </a:r>
            <a:r>
              <a:rPr lang="es-ES" sz="1400" i="1" dirty="0"/>
              <a:t>)</a:t>
            </a:r>
            <a:endParaRPr lang="en-GB" sz="1600" i="1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4841FE57-1BE2-2187-9D7D-40C2AA11A6D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487" t="14541"/>
          <a:stretch>
            <a:fillRect/>
          </a:stretch>
        </p:blipFill>
        <p:spPr>
          <a:xfrm>
            <a:off x="4019102" y="6025522"/>
            <a:ext cx="1648055" cy="2767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3D083A1-DCD5-7F4D-BAA5-CAF10D9E394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52" t="19363" r="96035" b="60968"/>
          <a:stretch>
            <a:fillRect/>
          </a:stretch>
        </p:blipFill>
        <p:spPr>
          <a:xfrm>
            <a:off x="578354" y="2177300"/>
            <a:ext cx="537038" cy="1594826"/>
          </a:xfrm>
          <a:prstGeom prst="rect">
            <a:avLst/>
          </a:prstGeom>
        </p:spPr>
      </p:pic>
      <p:sp>
        <p:nvSpPr>
          <p:cNvPr id="100" name="TextShape 2">
            <a:extLst>
              <a:ext uri="{FF2B5EF4-FFF2-40B4-BE49-F238E27FC236}">
                <a16:creationId xmlns:a16="http://schemas.microsoft.com/office/drawing/2014/main" id="{7C86D10E-1025-FBB5-70BA-B8B09CD4AF1C}"/>
              </a:ext>
            </a:extLst>
          </p:cNvPr>
          <p:cNvSpPr txBox="1"/>
          <p:nvPr/>
        </p:nvSpPr>
        <p:spPr>
          <a:xfrm>
            <a:off x="8126280" y="6580638"/>
            <a:ext cx="4062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E76C0827-03D6-4D7E-9E3B-E017E2A3D7DD}" type="slidenum">
              <a:rPr lang="en-US" sz="1600" b="0" strike="noStrike" spc="-1">
                <a:solidFill>
                  <a:srgbClr val="000000"/>
                </a:solidFill>
                <a:latin typeface="Calibri"/>
              </a:rPr>
              <a:t>9</a:t>
            </a:fld>
            <a:endParaRPr lang="en-US" sz="1600" b="0" strike="noStrike" spc="-1">
              <a:latin typeface="Times New Roman"/>
            </a:endParaRPr>
          </a:p>
        </p:txBody>
      </p:sp>
      <p:sp>
        <p:nvSpPr>
          <p:cNvPr id="41" name="TextShape 3">
            <a:extLst>
              <a:ext uri="{FF2B5EF4-FFF2-40B4-BE49-F238E27FC236}">
                <a16:creationId xmlns:a16="http://schemas.microsoft.com/office/drawing/2014/main" id="{4E680C32-DF36-34DF-9084-FE334410EBCE}"/>
              </a:ext>
            </a:extLst>
          </p:cNvPr>
          <p:cNvSpPr txBox="1"/>
          <p:nvPr/>
        </p:nvSpPr>
        <p:spPr>
          <a:xfrm>
            <a:off x="224040" y="401561"/>
            <a:ext cx="1174392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spc="-1" dirty="0">
                <a:solidFill>
                  <a:srgbClr val="000000"/>
                </a:solidFill>
              </a:rPr>
              <a:t>BD-OT: Conservative Model – Results: 100 MeV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2C2988-EEC6-D143-C949-F59FBAFAA494}"/>
              </a:ext>
            </a:extLst>
          </p:cNvPr>
          <p:cNvSpPr txBox="1"/>
          <p:nvPr/>
        </p:nvSpPr>
        <p:spPr>
          <a:xfrm>
            <a:off x="481289" y="1935892"/>
            <a:ext cx="992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Temperature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2379598-BA18-6D3C-6653-E4CC67CBB1AF}"/>
              </a:ext>
            </a:extLst>
          </p:cNvPr>
          <p:cNvSpPr txBox="1"/>
          <p:nvPr/>
        </p:nvSpPr>
        <p:spPr>
          <a:xfrm>
            <a:off x="481289" y="3755261"/>
            <a:ext cx="431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(°C)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4D978277-E87B-AB88-86F8-026815ACB6C5}"/>
                  </a:ext>
                </a:extLst>
              </p:cNvPr>
              <p:cNvSpPr txBox="1"/>
              <p:nvPr/>
            </p:nvSpPr>
            <p:spPr>
              <a:xfrm>
                <a:off x="9858799" y="2805930"/>
                <a:ext cx="1441228" cy="327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400" b="1" i="0" dirty="0" smtClean="0">
                          <a:latin typeface="Cambria Math" panose="02040503050406030204" pitchFamily="18" charset="0"/>
                        </a:rPr>
                        <m:t>𝚫</m:t>
                      </m:r>
                      <m:sSub>
                        <m:sSubPr>
                          <m:ctrlPr>
                            <a:rPr lang="es-ES" sz="1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1" i="1" dirty="0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s-ES" sz="1400" b="1" i="1" dirty="0" smtClean="0">
                              <a:latin typeface="Cambria Math" panose="02040503050406030204" pitchFamily="18" charset="0"/>
                            </a:rPr>
                            <m:t>𝒑𝒖𝒍𝒔𝒆</m:t>
                          </m:r>
                        </m:sub>
                      </m:sSub>
                      <m:r>
                        <a:rPr lang="es-ES" sz="1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400" b="1" i="1" dirty="0" smtClean="0">
                          <a:latin typeface="Cambria Math" panose="02040503050406030204" pitchFamily="18" charset="0"/>
                        </a:rPr>
                        <m:t>𝟖𝟗</m:t>
                      </m:r>
                      <m:r>
                        <a:rPr lang="es-ES" sz="1400" b="1" i="1" dirty="0" smtClean="0">
                          <a:latin typeface="Cambria Math" panose="02040503050406030204" pitchFamily="18" charset="0"/>
                        </a:rPr>
                        <m:t>°</m:t>
                      </m:r>
                      <m:r>
                        <a:rPr lang="es-ES" sz="1400" b="1" i="1" dirty="0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4D978277-E87B-AB88-86F8-026815ACB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8799" y="2805930"/>
                <a:ext cx="1441228" cy="327077"/>
              </a:xfrm>
              <a:prstGeom prst="rect">
                <a:avLst/>
              </a:prstGeom>
              <a:blipFill>
                <a:blip r:embed="rId6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43AA4CD4-6918-F02A-BEDF-08B8DF52404E}"/>
              </a:ext>
            </a:extLst>
          </p:cNvPr>
          <p:cNvCxnSpPr>
            <a:cxnSpLocks/>
          </p:cNvCxnSpPr>
          <p:nvPr/>
        </p:nvCxnSpPr>
        <p:spPr>
          <a:xfrm flipH="1">
            <a:off x="8960000" y="1353280"/>
            <a:ext cx="1635273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A138E844-5FF7-CBA1-F882-544498F39915}"/>
              </a:ext>
            </a:extLst>
          </p:cNvPr>
          <p:cNvCxnSpPr>
            <a:cxnSpLocks/>
          </p:cNvCxnSpPr>
          <p:nvPr/>
        </p:nvCxnSpPr>
        <p:spPr>
          <a:xfrm flipH="1">
            <a:off x="8960000" y="4715247"/>
            <a:ext cx="1745824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167BA64E-BBAC-6E71-C54B-4D99227616FE}"/>
              </a:ext>
            </a:extLst>
          </p:cNvPr>
          <p:cNvCxnSpPr>
            <a:cxnSpLocks/>
          </p:cNvCxnSpPr>
          <p:nvPr/>
        </p:nvCxnSpPr>
        <p:spPr>
          <a:xfrm>
            <a:off x="9919298" y="1353280"/>
            <a:ext cx="0" cy="3361967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16D51859-2036-8E00-453A-61FB15CB2FE2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4827369" y="5504059"/>
            <a:ext cx="0" cy="2675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áfico 18" descr="Marca de insignia1 con relleno sólido">
            <a:extLst>
              <a:ext uri="{FF2B5EF4-FFF2-40B4-BE49-F238E27FC236}">
                <a16:creationId xmlns:a16="http://schemas.microsoft.com/office/drawing/2014/main" id="{03AA94DA-C35B-EFBB-F9E2-84E653E0D6B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71674" y="4300364"/>
            <a:ext cx="346493" cy="346493"/>
          </a:xfrm>
          <a:prstGeom prst="rect">
            <a:avLst/>
          </a:prstGeom>
        </p:spPr>
      </p:pic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F7BA0B61-1DB0-5687-8693-EDE8C894B3F4}"/>
              </a:ext>
            </a:extLst>
          </p:cNvPr>
          <p:cNvSpPr/>
          <p:nvPr/>
        </p:nvSpPr>
        <p:spPr>
          <a:xfrm>
            <a:off x="4491948" y="5307409"/>
            <a:ext cx="670842" cy="19665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D459AAD5-F659-02B8-A999-563A295552E0}"/>
              </a:ext>
            </a:extLst>
          </p:cNvPr>
          <p:cNvSpPr/>
          <p:nvPr/>
        </p:nvSpPr>
        <p:spPr>
          <a:xfrm>
            <a:off x="4007237" y="5990977"/>
            <a:ext cx="1648055" cy="323895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66FA2F4C-F5C9-1716-04C7-2EB2FF4FC85B}"/>
              </a:ext>
            </a:extLst>
          </p:cNvPr>
          <p:cNvCxnSpPr>
            <a:cxnSpLocks/>
          </p:cNvCxnSpPr>
          <p:nvPr/>
        </p:nvCxnSpPr>
        <p:spPr>
          <a:xfrm flipV="1">
            <a:off x="6687124" y="4129422"/>
            <a:ext cx="4969934" cy="7434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5CC00868-831A-138E-73DA-EC75602B2339}"/>
              </a:ext>
            </a:extLst>
          </p:cNvPr>
          <p:cNvCxnSpPr>
            <a:cxnSpLocks/>
          </p:cNvCxnSpPr>
          <p:nvPr/>
        </p:nvCxnSpPr>
        <p:spPr>
          <a:xfrm flipH="1" flipV="1">
            <a:off x="2838091" y="3393275"/>
            <a:ext cx="4163010" cy="736147"/>
          </a:xfrm>
          <a:prstGeom prst="straightConnector1">
            <a:avLst/>
          </a:prstGeom>
          <a:ln w="1587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>
            <a:extLst>
              <a:ext uri="{FF2B5EF4-FFF2-40B4-BE49-F238E27FC236}">
                <a16:creationId xmlns:a16="http://schemas.microsoft.com/office/drawing/2014/main" id="{3E7E62D4-B9A8-67A6-CA82-3D03B59961B8}"/>
              </a:ext>
            </a:extLst>
          </p:cNvPr>
          <p:cNvSpPr txBox="1"/>
          <p:nvPr/>
        </p:nvSpPr>
        <p:spPr>
          <a:xfrm rot="610544">
            <a:off x="4676585" y="3488773"/>
            <a:ext cx="1356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Steady state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D79A6DB8-D3C5-DF70-167C-1707F274F9E3}"/>
              </a:ext>
            </a:extLst>
          </p:cNvPr>
          <p:cNvSpPr txBox="1"/>
          <p:nvPr/>
        </p:nvSpPr>
        <p:spPr>
          <a:xfrm>
            <a:off x="6584755" y="6215463"/>
            <a:ext cx="5072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/>
              <a:t>CuCrZr</a:t>
            </a:r>
            <a:r>
              <a:rPr lang="es-ES" sz="1600" dirty="0"/>
              <a:t> </a:t>
            </a:r>
            <a:r>
              <a:rPr lang="es-ES" sz="1600" dirty="0" err="1"/>
              <a:t>recommended</a:t>
            </a:r>
            <a:r>
              <a:rPr lang="es-ES" sz="1600" dirty="0"/>
              <a:t> </a:t>
            </a:r>
            <a:r>
              <a:rPr lang="es-ES" sz="1600" dirty="0" err="1"/>
              <a:t>upper</a:t>
            </a:r>
            <a:r>
              <a:rPr lang="es-ES" sz="1600" dirty="0"/>
              <a:t> </a:t>
            </a:r>
            <a:r>
              <a:rPr lang="es-ES" sz="1600" dirty="0" err="1"/>
              <a:t>temperature</a:t>
            </a:r>
            <a:r>
              <a:rPr lang="es-ES" sz="1600" dirty="0"/>
              <a:t> </a:t>
            </a:r>
            <a:r>
              <a:rPr lang="es-ES" sz="1600" dirty="0" err="1"/>
              <a:t>limit</a:t>
            </a:r>
            <a:r>
              <a:rPr lang="es-ES" sz="1600" dirty="0"/>
              <a:t> </a:t>
            </a:r>
            <a:r>
              <a:rPr lang="es-ES" sz="1600" dirty="0" err="1"/>
              <a:t>is</a:t>
            </a:r>
            <a:r>
              <a:rPr lang="es-ES" sz="1600" dirty="0"/>
              <a:t> 350°C [3].</a:t>
            </a:r>
            <a:endParaRPr lang="en-GB" sz="1600" dirty="0"/>
          </a:p>
        </p:txBody>
      </p:sp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id="{913CD037-840C-B0B7-DBC6-B0390C324A83}"/>
              </a:ext>
            </a:extLst>
          </p:cNvPr>
          <p:cNvSpPr/>
          <p:nvPr/>
        </p:nvSpPr>
        <p:spPr>
          <a:xfrm>
            <a:off x="7622881" y="5534558"/>
            <a:ext cx="3086166" cy="625046"/>
          </a:xfrm>
          <a:prstGeom prst="roundRect">
            <a:avLst/>
          </a:prstGeom>
          <a:solidFill>
            <a:schemeClr val="accent6">
              <a:alpha val="5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28817054-3BCF-EB31-5C15-587B9369BF46}"/>
                  </a:ext>
                </a:extLst>
              </p:cNvPr>
              <p:cNvSpPr txBox="1"/>
              <p:nvPr/>
            </p:nvSpPr>
            <p:spPr>
              <a:xfrm>
                <a:off x="7622881" y="5531729"/>
                <a:ext cx="3044873" cy="5794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𝒎𝒂𝒙</m:t>
                          </m:r>
                          <m:r>
                            <a:rPr lang="es-ES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  </m:t>
                          </m:r>
                          <m:r>
                            <a:rPr lang="es-ES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𝒔𝒕𝒆𝒂𝒅𝒚</m:t>
                          </m:r>
                        </m:sub>
                      </m:sSub>
                      <m:r>
                        <a:rPr lang="en-GB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s-E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𝟑𝟎𝟎</m:t>
                      </m:r>
                      <m:r>
                        <a:rPr lang="es-E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℃≪</m:t>
                      </m:r>
                      <m:r>
                        <a:rPr lang="es-ES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𝟑𝟓𝟎</m:t>
                      </m:r>
                      <m:r>
                        <a:rPr lang="es-ES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en-GB" b="1" dirty="0">
                  <a:solidFill>
                    <a:schemeClr val="accent6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1" i="1" smtClean="0">
                              <a:solidFill>
                                <a:srgbClr val="E6A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smtClean="0">
                              <a:solidFill>
                                <a:srgbClr val="E6AF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s-ES" b="1" i="1" smtClean="0">
                              <a:solidFill>
                                <a:srgbClr val="E6AF00"/>
                              </a:solidFill>
                              <a:latin typeface="Cambria Math" panose="02040503050406030204" pitchFamily="18" charset="0"/>
                            </a:rPr>
                            <m:t>𝒎𝒂𝒙</m:t>
                          </m:r>
                        </m:sub>
                      </m:sSub>
                      <m:r>
                        <a:rPr lang="es-ES" b="1" i="1" smtClean="0">
                          <a:solidFill>
                            <a:srgbClr val="E6A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s-ES" b="1" i="1" smtClean="0">
                          <a:solidFill>
                            <a:srgbClr val="E6A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𝟑𝟕𝟑</m:t>
                      </m:r>
                      <m:r>
                        <a:rPr lang="es-ES" b="1" i="1" smtClean="0">
                          <a:solidFill>
                            <a:srgbClr val="E6A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℃&gt;</m:t>
                      </m:r>
                      <m:r>
                        <a:rPr lang="es-ES" b="1" i="1" smtClean="0">
                          <a:solidFill>
                            <a:srgbClr val="E6A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𝟑𝟓𝟎</m:t>
                      </m:r>
                      <m:r>
                        <a:rPr lang="es-ES" b="1" i="1" smtClean="0">
                          <a:solidFill>
                            <a:srgbClr val="E6A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en-GB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28817054-3BCF-EB31-5C15-587B9369B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2881" y="5531729"/>
                <a:ext cx="3044873" cy="579454"/>
              </a:xfrm>
              <a:prstGeom prst="rect">
                <a:avLst/>
              </a:prstGeom>
              <a:blipFill>
                <a:blip r:embed="rId8"/>
                <a:stretch>
                  <a:fillRect l="-1200" r="-1600" b="-4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3C47B5D1-ABCD-8FA4-A475-47DA104CCC9A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9145317" y="5263969"/>
            <a:ext cx="1" cy="267760"/>
          </a:xfrm>
          <a:prstGeom prst="straightConnector1">
            <a:avLst/>
          </a:prstGeom>
          <a:ln w="38100">
            <a:solidFill>
              <a:schemeClr val="accent6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BC009D5-4C25-AA95-AFD8-EFF30BAA8B03}"/>
              </a:ext>
            </a:extLst>
          </p:cNvPr>
          <p:cNvSpPr txBox="1"/>
          <p:nvPr/>
        </p:nvSpPr>
        <p:spPr>
          <a:xfrm>
            <a:off x="584935" y="843025"/>
            <a:ext cx="132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100 MeV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A853CD5D-9BB1-0B8B-C3CD-2169306A6CE8}"/>
                  </a:ext>
                </a:extLst>
              </p:cNvPr>
              <p:cNvSpPr txBox="1"/>
              <p:nvPr/>
            </p:nvSpPr>
            <p:spPr>
              <a:xfrm>
                <a:off x="4508187" y="5288615"/>
                <a:ext cx="65460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3779 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A853CD5D-9BB1-0B8B-C3CD-2169306A6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187" y="5288615"/>
                <a:ext cx="654603" cy="215444"/>
              </a:xfrm>
              <a:prstGeom prst="rect">
                <a:avLst/>
              </a:prstGeom>
              <a:blipFill>
                <a:blip r:embed="rId9"/>
                <a:stretch>
                  <a:fillRect l="-5607" r="-560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uadroTexto 36">
            <a:extLst>
              <a:ext uri="{FF2B5EF4-FFF2-40B4-BE49-F238E27FC236}">
                <a16:creationId xmlns:a16="http://schemas.microsoft.com/office/drawing/2014/main" id="{914DEF7A-583A-B4AF-EA57-CE0C8AE5A08A}"/>
              </a:ext>
            </a:extLst>
          </p:cNvPr>
          <p:cNvSpPr txBox="1"/>
          <p:nvPr/>
        </p:nvSpPr>
        <p:spPr>
          <a:xfrm>
            <a:off x="4505806" y="5039854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MCNP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CF6AD063-E52A-809B-66E4-C93F2C2A49DC}"/>
              </a:ext>
            </a:extLst>
          </p:cNvPr>
          <p:cNvSpPr txBox="1"/>
          <p:nvPr/>
        </p:nvSpPr>
        <p:spPr>
          <a:xfrm>
            <a:off x="4482965" y="5751525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ANSYS</a:t>
            </a:r>
          </a:p>
        </p:txBody>
      </p:sp>
      <p:sp>
        <p:nvSpPr>
          <p:cNvPr id="53" name="Arco 52">
            <a:extLst>
              <a:ext uri="{FF2B5EF4-FFF2-40B4-BE49-F238E27FC236}">
                <a16:creationId xmlns:a16="http://schemas.microsoft.com/office/drawing/2014/main" id="{2D8F45D0-1FA9-EFA1-52A5-759ECCB68D7F}"/>
              </a:ext>
            </a:extLst>
          </p:cNvPr>
          <p:cNvSpPr/>
          <p:nvPr/>
        </p:nvSpPr>
        <p:spPr>
          <a:xfrm rot="20848358">
            <a:off x="5112182" y="5406641"/>
            <a:ext cx="342238" cy="441339"/>
          </a:xfrm>
          <a:prstGeom prst="arc">
            <a:avLst>
              <a:gd name="adj1" fmla="val 16200000"/>
              <a:gd name="adj2" fmla="val 5129658"/>
            </a:avLst>
          </a:prstGeom>
          <a:ln w="15875">
            <a:solidFill>
              <a:schemeClr val="accent6"/>
            </a:solidFill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uadroTexto 53">
                <a:extLst>
                  <a:ext uri="{FF2B5EF4-FFF2-40B4-BE49-F238E27FC236}">
                    <a16:creationId xmlns:a16="http://schemas.microsoft.com/office/drawing/2014/main" id="{CA7AB4CD-3675-F5E7-B0AD-7289CAB90D46}"/>
                  </a:ext>
                </a:extLst>
              </p:cNvPr>
              <p:cNvSpPr txBox="1"/>
              <p:nvPr/>
            </p:nvSpPr>
            <p:spPr>
              <a:xfrm rot="4006027">
                <a:off x="5323036" y="5431541"/>
                <a:ext cx="41306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s-ES" sz="1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1%</m:t>
                      </m:r>
                    </m:oMath>
                  </m:oMathPara>
                </a14:m>
                <a:endParaRPr lang="en-GB" sz="12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4" name="CuadroTexto 53">
                <a:extLst>
                  <a:ext uri="{FF2B5EF4-FFF2-40B4-BE49-F238E27FC236}">
                    <a16:creationId xmlns:a16="http://schemas.microsoft.com/office/drawing/2014/main" id="{CA7AB4CD-3675-F5E7-B0AD-7289CAB90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4006027">
                <a:off x="5323036" y="5431541"/>
                <a:ext cx="413062" cy="184666"/>
              </a:xfrm>
              <a:prstGeom prst="rect">
                <a:avLst/>
              </a:prstGeom>
              <a:blipFill>
                <a:blip r:embed="rId10"/>
                <a:stretch>
                  <a:fillRect l="-1786" t="-2667" r="-1786" b="-9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ángulo 54">
            <a:extLst>
              <a:ext uri="{FF2B5EF4-FFF2-40B4-BE49-F238E27FC236}">
                <a16:creationId xmlns:a16="http://schemas.microsoft.com/office/drawing/2014/main" id="{6457E1CD-DBA5-F0D5-B4E4-3342D37EE5D5}"/>
              </a:ext>
            </a:extLst>
          </p:cNvPr>
          <p:cNvSpPr/>
          <p:nvPr/>
        </p:nvSpPr>
        <p:spPr>
          <a:xfrm>
            <a:off x="6849375" y="1380988"/>
            <a:ext cx="77898" cy="90425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A859B11D-C339-FAB8-E498-BDC4B82E0C52}"/>
              </a:ext>
            </a:extLst>
          </p:cNvPr>
          <p:cNvSpPr/>
          <p:nvPr/>
        </p:nvSpPr>
        <p:spPr>
          <a:xfrm>
            <a:off x="9145317" y="1360715"/>
            <a:ext cx="77898" cy="90425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E748210E-A458-3AD1-B51D-320FCADBDDD8}"/>
              </a:ext>
            </a:extLst>
          </p:cNvPr>
          <p:cNvSpPr/>
          <p:nvPr/>
        </p:nvSpPr>
        <p:spPr>
          <a:xfrm>
            <a:off x="11421071" y="1357596"/>
            <a:ext cx="77898" cy="90425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A11B9131-3A07-71F8-F5BF-0139AAA4344D}"/>
              </a:ext>
            </a:extLst>
          </p:cNvPr>
          <p:cNvSpPr txBox="1"/>
          <p:nvPr/>
        </p:nvSpPr>
        <p:spPr>
          <a:xfrm>
            <a:off x="7027155" y="1478249"/>
            <a:ext cx="13292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/>
              <a:t>3.3% of pulse time</a:t>
            </a:r>
          </a:p>
        </p:txBody>
      </p:sp>
      <p:sp>
        <p:nvSpPr>
          <p:cNvPr id="62" name="Arco 61">
            <a:extLst>
              <a:ext uri="{FF2B5EF4-FFF2-40B4-BE49-F238E27FC236}">
                <a16:creationId xmlns:a16="http://schemas.microsoft.com/office/drawing/2014/main" id="{A0873085-B689-C4F6-F45C-8C411675B875}"/>
              </a:ext>
            </a:extLst>
          </p:cNvPr>
          <p:cNvSpPr/>
          <p:nvPr/>
        </p:nvSpPr>
        <p:spPr>
          <a:xfrm rot="5400000">
            <a:off x="6521262" y="1253703"/>
            <a:ext cx="904258" cy="552399"/>
          </a:xfrm>
          <a:prstGeom prst="arc">
            <a:avLst>
              <a:gd name="adj1" fmla="val 18199149"/>
              <a:gd name="adj2" fmla="val 0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57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50414</TotalTime>
  <Words>1637</Words>
  <Application>Microsoft Office PowerPoint</Application>
  <PresentationFormat>Panorámica</PresentationFormat>
  <Paragraphs>260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Century Gothic</vt:lpstr>
      <vt:lpstr>Symbol</vt:lpstr>
      <vt:lpstr>Times</vt:lpstr>
      <vt:lpstr>Times New Roman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García Tortosa</dc:creator>
  <cp:lastModifiedBy>Jorge García Tortosa</cp:lastModifiedBy>
  <cp:revision>568</cp:revision>
  <dcterms:created xsi:type="dcterms:W3CDTF">2024-02-21T09:47:04Z</dcterms:created>
  <dcterms:modified xsi:type="dcterms:W3CDTF">2026-04-10T11:28:25Z</dcterms:modified>
</cp:coreProperties>
</file>