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2"/>
          </a:solidFill>
        </a:fill>
      </a:tcStyle>
    </a:wholeTbl>
    <a:band2H>
      <a:tcTxStyle/>
      <a:tcStyle>
        <a:tcBdr/>
        <a:fill>
          <a:solidFill>
            <a:srgbClr val="E6EF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/>
      <a:tcStyle>
        <a:tcBdr/>
        <a:fill>
          <a:solidFill>
            <a:srgbClr val="EFF4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AD8"/>
          </a:solidFill>
        </a:fill>
      </a:tcStyle>
    </a:wholeTbl>
    <a:band2H>
      <a:tcTxStyle/>
      <a:tcStyle>
        <a:tcBdr/>
        <a:fill>
          <a:solidFill>
            <a:srgbClr val="EC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0"/>
  </p:normalViewPr>
  <p:slideViewPr>
    <p:cSldViewPr snapToGrid="0">
      <p:cViewPr varScale="1">
        <p:scale>
          <a:sx n="119" d="100"/>
          <a:sy n="119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2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4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ktangel 6"/>
          <p:cNvSpPr/>
          <p:nvPr/>
        </p:nvSpPr>
        <p:spPr>
          <a:xfrm>
            <a:off x="0" y="388592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177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174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178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180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4" name="ESS.png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195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192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3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4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196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198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2" name="ESS.png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203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204" name="logoill.pdf" descr="logoill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mcstas-logo.pdf" descr="mcstas-logo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PSI-Logo_trans.png" descr="PSI-Logo_tran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ku-logo.pdf" descr="ku-logo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ESS_Logo_Frugal_Blue_cmyk.png" descr="ESS_Logo_Frugal_Blue_cmyk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210" name="image6.png" descr="image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" name="ICANS-Logo v19e.png" descr="ICANS-Logo v19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223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220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1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2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224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226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9" name="ESS.png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240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237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8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9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241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243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sp>
          <p:nvSpPr>
            <p:cNvPr id="255" name="Bottom bar"/>
            <p:cNvSpPr/>
            <p:nvPr/>
          </p:nvSpPr>
          <p:spPr>
            <a:xfrm>
              <a:off x="0" y="6559534"/>
              <a:ext cx="12193200" cy="316801"/>
            </a:xfrm>
            <a:prstGeom prst="rect">
              <a:avLst/>
            </a:prstGeom>
            <a:solidFill>
              <a:srgbClr val="44A9E3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" name="Top bar"/>
            <p:cNvSpPr/>
            <p:nvPr/>
          </p:nvSpPr>
          <p:spPr>
            <a:xfrm>
              <a:off x="0" y="0"/>
              <a:ext cx="12193200" cy="50401"/>
            </a:xfrm>
            <a:prstGeom prst="rect">
              <a:avLst/>
            </a:prstGeom>
            <a:solidFill>
              <a:srgbClr val="44A9E3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7" name="ICANS XXV 2026 Malmö"/>
            <p:cNvSpPr txBox="1"/>
            <p:nvPr/>
          </p:nvSpPr>
          <p:spPr>
            <a:xfrm>
              <a:off x="4817860" y="6567325"/>
              <a:ext cx="2557479" cy="301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b">
              <a:normAutofit/>
            </a:bodyPr>
            <a:lstStyle>
              <a:lvl1pPr defTabSz="749808">
                <a:defRPr sz="1476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ICANS XXV 2026 Malmö</a:t>
              </a:r>
            </a:p>
          </p:txBody>
        </p:sp>
      </p:grpSp>
      <p:sp>
        <p:nvSpPr>
          <p:cNvPr id="259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3" name="ESS.png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264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265" name="logoill.pdf" descr="logoill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mcstas-logo.pdf" descr="mcstas-logo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PSI-Logo_trans.png" descr="PSI-Logo_tran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ku-logo.pdf" descr="ku-logo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ESS_Logo_Frugal_Blue_cmyk.png" descr="ESS_Logo_Frugal_Blue_cmyk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271" name="image6.png" descr="image6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4" name="UserProfile.Offices.Workarea_{{DocumentLanguage}}text"/>
          <p:cNvSpPr txBox="1"/>
          <p:nvPr/>
        </p:nvSpPr>
        <p:spPr>
          <a:xfrm>
            <a:off x="1745523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Peter Willendrup, DTU Physics and ESS DMSC</a:t>
            </a:r>
          </a:p>
        </p:txBody>
      </p:sp>
      <p:pic>
        <p:nvPicPr>
          <p:cNvPr id="275" name="ICANS-Logo v19e.png" descr="ICANS-Logo v19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285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282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3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4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286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288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0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2" name="ESS.png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52000"/>
            <a:ext cx="1138321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293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294" name="logoill.pdf" descr="logoill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mcstas-logo.pdf" descr="mcstas-logo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SI-Logo_trans.png" descr="PSI-Logo_tran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ku-logo.pdf" descr="ku-logo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ESS_Logo_Frugal_Blue_cmyk.png" descr="ESS_Logo_Frugal_Blue_cmyk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300" name="image6.png" descr="image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3" name="ICANS-Logo v19e.png" descr="ICANS-Logo v19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13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10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1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2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314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316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-3" y="0"/>
            <a:ext cx="12192001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394" y="3883392"/>
            <a:ext cx="8640001" cy="9213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1930394" y="5605695"/>
            <a:ext cx="6290893" cy="459884"/>
          </a:xfrm>
          <a:prstGeom prst="rect">
            <a:avLst/>
          </a:prstGeom>
        </p:spPr>
        <p:txBody>
          <a:bodyPr lIns="18000" tIns="18000" rIns="18000" bIns="18000"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200" b="1" cap="all" spc="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presented by &lt;name nameson&gt;</a:t>
            </a:r>
          </a:p>
        </p:txBody>
      </p:sp>
      <p:pic>
        <p:nvPicPr>
          <p:cNvPr id="27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86306" y="450273"/>
            <a:ext cx="1305669" cy="734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Group"/>
          <p:cNvGrpSpPr/>
          <p:nvPr/>
        </p:nvGrpSpPr>
        <p:grpSpPr>
          <a:xfrm>
            <a:off x="9465911" y="450273"/>
            <a:ext cx="1370537" cy="734440"/>
            <a:chOff x="0" y="0"/>
            <a:chExt cx="1370536" cy="734438"/>
          </a:xfrm>
        </p:grpSpPr>
        <p:sp>
          <p:nvSpPr>
            <p:cNvPr id="28" name="Rectangle"/>
            <p:cNvSpPr/>
            <p:nvPr/>
          </p:nvSpPr>
          <p:spPr>
            <a:xfrm>
              <a:off x="0" y="0"/>
              <a:ext cx="1356771" cy="734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pic>
          <p:nvPicPr>
            <p:cNvPr id="29" name="pasted-movie.png" descr="pasted-movie.png"/>
            <p:cNvPicPr>
              <a:picLocks noChangeAspect="1"/>
            </p:cNvPicPr>
            <p:nvPr/>
          </p:nvPicPr>
          <p:blipFill>
            <a:blip r:embed="rId4"/>
            <a:srcRect r="66755"/>
            <a:stretch>
              <a:fillRect/>
            </a:stretch>
          </p:blipFill>
          <p:spPr>
            <a:xfrm>
              <a:off x="481689" y="139333"/>
              <a:ext cx="888848" cy="44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pasted-movie.png" descr="pasted-movie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9963" y="73116"/>
              <a:ext cx="401050" cy="588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" name="ICANS XXV 2026 Malmö"/>
          <p:cNvSpPr txBox="1"/>
          <p:nvPr/>
        </p:nvSpPr>
        <p:spPr>
          <a:xfrm>
            <a:off x="4824210" y="6580025"/>
            <a:ext cx="2557479" cy="301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defTabSz="749808">
              <a:defRPr sz="1476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ICANS XXV 2026 Malmö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31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28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9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30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332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334" name="Logo color"/>
          <p:cNvSpPr/>
          <p:nvPr/>
        </p:nvSpPr>
        <p:spPr>
          <a:xfrm>
            <a:off x="264430" y="255309"/>
            <a:ext cx="419175" cy="61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1785570" y="429254"/>
            <a:ext cx="9302675" cy="97170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idx="1"/>
          </p:nvPr>
        </p:nvSpPr>
        <p:spPr>
          <a:xfrm>
            <a:off x="1785644" y="1708194"/>
            <a:ext cx="9302675" cy="4540844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7158" y="6632692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68" y="255309"/>
            <a:ext cx="1141015" cy="610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49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46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7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8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350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352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4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67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64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5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6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368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370" name="Logo color"/>
          <p:cNvSpPr/>
          <p:nvPr/>
        </p:nvSpPr>
        <p:spPr>
          <a:xfrm>
            <a:off x="264430" y="255309"/>
            <a:ext cx="419175" cy="61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71" name="Title Text"/>
          <p:cNvSpPr txBox="1">
            <a:spLocks noGrp="1"/>
          </p:cNvSpPr>
          <p:nvPr>
            <p:ph type="title"/>
          </p:nvPr>
        </p:nvSpPr>
        <p:spPr>
          <a:xfrm>
            <a:off x="1785570" y="429254"/>
            <a:ext cx="9302675" cy="97170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72" name="Body Level One…"/>
          <p:cNvSpPr txBox="1">
            <a:spLocks noGrp="1"/>
          </p:cNvSpPr>
          <p:nvPr>
            <p:ph type="body" idx="1"/>
          </p:nvPr>
        </p:nvSpPr>
        <p:spPr>
          <a:xfrm>
            <a:off x="1785644" y="1708194"/>
            <a:ext cx="9302675" cy="4540844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7158" y="6632692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4" name="ESS.png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82" y="255309"/>
            <a:ext cx="1137135" cy="61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"/>
          <p:cNvGrpSpPr/>
          <p:nvPr/>
        </p:nvGrpSpPr>
        <p:grpSpPr>
          <a:xfrm>
            <a:off x="6350" y="-1"/>
            <a:ext cx="12193200" cy="6876336"/>
            <a:chOff x="0" y="0"/>
            <a:chExt cx="12193199" cy="6876334"/>
          </a:xfrm>
        </p:grpSpPr>
        <p:grpSp>
          <p:nvGrpSpPr>
            <p:cNvPr id="385" name="Group"/>
            <p:cNvGrpSpPr/>
            <p:nvPr/>
          </p:nvGrpSpPr>
          <p:grpSpPr>
            <a:xfrm>
              <a:off x="0" y="-1"/>
              <a:ext cx="12193200" cy="6876336"/>
              <a:chOff x="0" y="0"/>
              <a:chExt cx="12193199" cy="6876334"/>
            </a:xfrm>
          </p:grpSpPr>
          <p:sp>
            <p:nvSpPr>
              <p:cNvPr id="382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3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4" name="ICANS XXV 2026 Malmö"/>
              <p:cNvSpPr txBox="1"/>
              <p:nvPr/>
            </p:nvSpPr>
            <p:spPr>
              <a:xfrm>
                <a:off x="4817860" y="6567325"/>
                <a:ext cx="2557479" cy="301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b">
                <a:normAutofit/>
              </a:bodyPr>
              <a:lstStyle>
                <a:lvl1pPr defTabSz="749808">
                  <a:defRPr sz="1476" b="1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ICANS XXV 2026 Malmö</a:t>
                </a:r>
              </a:p>
            </p:txBody>
          </p:sp>
        </p:grpSp>
        <p:sp>
          <p:nvSpPr>
            <p:cNvPr id="386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388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89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90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4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317" y="19399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Modelling Group / “McCode++”</a:t>
            </a:r>
          </a:p>
        </p:txBody>
      </p:sp>
      <p:pic>
        <p:nvPicPr>
          <p:cNvPr id="406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07990" y="226734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"/>
          <p:cNvGrpSpPr/>
          <p:nvPr/>
        </p:nvGrpSpPr>
        <p:grpSpPr>
          <a:xfrm>
            <a:off x="12700" y="-1"/>
            <a:ext cx="12193200" cy="6876383"/>
            <a:chOff x="0" y="0"/>
            <a:chExt cx="12193199" cy="6876381"/>
          </a:xfrm>
        </p:grpSpPr>
        <p:grpSp>
          <p:nvGrpSpPr>
            <p:cNvPr id="416" name="Group"/>
            <p:cNvGrpSpPr/>
            <p:nvPr/>
          </p:nvGrpSpPr>
          <p:grpSpPr>
            <a:xfrm>
              <a:off x="0" y="-1"/>
              <a:ext cx="12193200" cy="6876383"/>
              <a:chOff x="0" y="0"/>
              <a:chExt cx="12193199" cy="6876381"/>
            </a:xfrm>
          </p:grpSpPr>
          <p:sp>
            <p:nvSpPr>
              <p:cNvPr id="413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14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15" name="pasted-movie.png" descr="pasted-movie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4913605" y="6559581"/>
                <a:ext cx="6349482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7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419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CANS-Logo v19e.png" descr="ICANS-Logo v19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Headline</a:t>
            </a:r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4399" y="1562399"/>
            <a:ext cx="3255411" cy="4768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Segoe UI"/>
                <a:ea typeface="Segoe UI"/>
                <a:cs typeface="Segoe UI"/>
                <a:sym typeface="Segoe UI"/>
              </a:defRPr>
            </a:lvl1pPr>
            <a:lvl2pPr marL="359999" indent="-215999">
              <a:defRPr>
                <a:latin typeface="Segoe UI"/>
                <a:ea typeface="Segoe UI"/>
                <a:cs typeface="Segoe UI"/>
                <a:sym typeface="Segoe UI"/>
              </a:defRPr>
            </a:lvl2pPr>
            <a:lvl3pPr marL="471135" indent="-218722">
              <a:defRPr>
                <a:latin typeface="Segoe UI"/>
                <a:ea typeface="Segoe UI"/>
                <a:cs typeface="Segoe UI"/>
                <a:sym typeface="Segoe UI"/>
              </a:defRPr>
            </a:lvl3pPr>
            <a:lvl4pPr marL="586581" indent="-226218">
              <a:defRPr>
                <a:latin typeface="Segoe UI"/>
                <a:ea typeface="Segoe UI"/>
                <a:cs typeface="Segoe UI"/>
                <a:sym typeface="Segoe UI"/>
              </a:defRPr>
            </a:lvl4pPr>
            <a:lvl5pPr marL="699428" indent="-231428">
              <a:defRPr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Sub-headline</a:t>
            </a:r>
          </a:p>
        </p:txBody>
      </p:sp>
      <p:sp>
        <p:nvSpPr>
          <p:cNvPr id="435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436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ktangel 6"/>
          <p:cNvSpPr/>
          <p:nvPr/>
        </p:nvSpPr>
        <p:spPr>
          <a:xfrm>
            <a:off x="-3" y="0"/>
            <a:ext cx="12192001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44" name="Title Text"/>
          <p:cNvSpPr txBox="1">
            <a:spLocks noGrp="1"/>
          </p:cNvSpPr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394" y="3883392"/>
            <a:ext cx="8640001" cy="9213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447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Platshållare för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1930394" y="5605695"/>
            <a:ext cx="6290893" cy="459884"/>
          </a:xfrm>
          <a:prstGeom prst="rect">
            <a:avLst/>
          </a:prstGeom>
        </p:spPr>
        <p:txBody>
          <a:bodyPr lIns="18000" tIns="18000" rIns="18000" bIns="18000"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200" b="1" cap="all" spc="1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presented by &lt;name nameson&gt;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roup"/>
          <p:cNvGrpSpPr/>
          <p:nvPr/>
        </p:nvGrpSpPr>
        <p:grpSpPr>
          <a:xfrm>
            <a:off x="12700" y="-1"/>
            <a:ext cx="12193200" cy="6876383"/>
            <a:chOff x="0" y="0"/>
            <a:chExt cx="12193199" cy="6876381"/>
          </a:xfrm>
        </p:grpSpPr>
        <p:grpSp>
          <p:nvGrpSpPr>
            <p:cNvPr id="459" name="Group"/>
            <p:cNvGrpSpPr/>
            <p:nvPr/>
          </p:nvGrpSpPr>
          <p:grpSpPr>
            <a:xfrm>
              <a:off x="0" y="-1"/>
              <a:ext cx="12193200" cy="6876383"/>
              <a:chOff x="0" y="0"/>
              <a:chExt cx="12193199" cy="6876381"/>
            </a:xfrm>
          </p:grpSpPr>
          <p:sp>
            <p:nvSpPr>
              <p:cNvPr id="456" name="Bottom bar"/>
              <p:cNvSpPr/>
              <p:nvPr/>
            </p:nvSpPr>
            <p:spPr>
              <a:xfrm>
                <a:off x="0" y="6559534"/>
                <a:ext cx="12193200" cy="3168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57" name="Top bar"/>
              <p:cNvSpPr/>
              <p:nvPr/>
            </p:nvSpPr>
            <p:spPr>
              <a:xfrm>
                <a:off x="0" y="0"/>
                <a:ext cx="12193200" cy="50401"/>
              </a:xfrm>
              <a:prstGeom prst="rect">
                <a:avLst/>
              </a:prstGeom>
              <a:solidFill>
                <a:srgbClr val="44A9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ctr">
                <a:noAutofit/>
              </a:bodyPr>
              <a:lstStyle/>
              <a:p>
                <a:pPr algn="ctr">
                  <a:spcBef>
                    <a:spcPts val="4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458" name="pasted-movie.png" descr="pasted-movie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4913605" y="6559581"/>
                <a:ext cx="6349482" cy="316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0" name="UserProfile.Offices.Workarea_{{DocumentLanguage}}text"/>
            <p:cNvSpPr txBox="1"/>
            <p:nvPr/>
          </p:nvSpPr>
          <p:spPr>
            <a:xfrm>
              <a:off x="1348199" y="6636099"/>
              <a:ext cx="3397072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Peter Willendrup, DTU Physics and ESS DMSC</a:t>
              </a:r>
            </a:p>
          </p:txBody>
        </p:sp>
      </p:grpSp>
      <p:sp>
        <p:nvSpPr>
          <p:cNvPr id="462" name="Logo color"/>
          <p:cNvSpPr/>
          <p:nvPr/>
        </p:nvSpPr>
        <p:spPr>
          <a:xfrm>
            <a:off x="258350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63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64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30" y="251999"/>
            <a:ext cx="1142204" cy="611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Logo color"/>
          <p:cNvSpPr/>
          <p:nvPr/>
        </p:nvSpPr>
        <p:spPr>
          <a:xfrm>
            <a:off x="264430" y="255309"/>
            <a:ext cx="419175" cy="611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74" name="Bottom bar"/>
          <p:cNvSpPr/>
          <p:nvPr/>
        </p:nvSpPr>
        <p:spPr>
          <a:xfrm>
            <a:off x="12693" y="6537958"/>
            <a:ext cx="12180500" cy="316471"/>
          </a:xfrm>
          <a:prstGeom prst="rect">
            <a:avLst/>
          </a:pr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 anchor="ctr"/>
          <a:lstStyle/>
          <a:p>
            <a:pPr algn="ctr"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5" name="Top bar"/>
          <p:cNvSpPr/>
          <p:nvPr/>
        </p:nvSpPr>
        <p:spPr>
          <a:xfrm>
            <a:off x="12693" y="3571"/>
            <a:ext cx="12180500" cy="50349"/>
          </a:xfrm>
          <a:prstGeom prst="rect">
            <a:avLst/>
          </a:prstGeom>
          <a:solidFill>
            <a:srgbClr val="990000"/>
          </a:solidFill>
          <a:ln w="3175">
            <a:miter lim="400000"/>
          </a:ln>
        </p:spPr>
        <p:txBody>
          <a:bodyPr lIns="46751" tIns="46751" rIns="46751" bIns="46751" anchor="ctr"/>
          <a:lstStyle/>
          <a:p>
            <a:pPr algn="ctr"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6" name="Title Text"/>
          <p:cNvSpPr txBox="1">
            <a:spLocks noGrp="1"/>
          </p:cNvSpPr>
          <p:nvPr>
            <p:ph type="title"/>
          </p:nvPr>
        </p:nvSpPr>
        <p:spPr>
          <a:xfrm>
            <a:off x="1785570" y="429254"/>
            <a:ext cx="9302675" cy="97170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77" name="Body Level One…"/>
          <p:cNvSpPr txBox="1">
            <a:spLocks noGrp="1"/>
          </p:cNvSpPr>
          <p:nvPr>
            <p:ph type="body" idx="1"/>
          </p:nvPr>
        </p:nvSpPr>
        <p:spPr>
          <a:xfrm>
            <a:off x="1785644" y="1708194"/>
            <a:ext cx="9302675" cy="4540844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7158" y="6632692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68" y="255309"/>
            <a:ext cx="1141015" cy="610644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UserProfile.Offices.Workarea_{{DocumentLanguage}}text"/>
          <p:cNvSpPr txBox="1"/>
          <p:nvPr/>
        </p:nvSpPr>
        <p:spPr>
          <a:xfrm>
            <a:off x="1542917" y="6632692"/>
            <a:ext cx="339353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McStas 25 year celebration</a:t>
            </a:r>
          </a:p>
        </p:txBody>
      </p:sp>
      <p:sp>
        <p:nvSpPr>
          <p:cNvPr id="481" name="UserProfile.Offices.Workarea_{{DocumentLanguage}}text"/>
          <p:cNvSpPr txBox="1"/>
          <p:nvPr/>
        </p:nvSpPr>
        <p:spPr>
          <a:xfrm>
            <a:off x="2849509" y="6632692"/>
            <a:ext cx="339353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Peter Willendrup, DTU Physics and ESS DMSC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8"/>
          <p:cNvSpPr/>
          <p:nvPr/>
        </p:nvSpPr>
        <p:spPr>
          <a:xfrm>
            <a:off x="0" y="16274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Headline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195646" y="1640719"/>
            <a:ext cx="10042075" cy="437552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Clr>
                <a:srgbClr val="FFFFFF"/>
              </a:buClr>
              <a:buFontTx/>
              <a:buAutoNum type="arabicPeriod"/>
              <a:defRPr>
                <a:solidFill>
                  <a:srgbClr val="FFFFFF"/>
                </a:solidFill>
              </a:defRPr>
            </a:lvl1pPr>
            <a:lvl2pPr marL="0" indent="8255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61303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Bottom bar"/>
          <p:cNvSpPr/>
          <p:nvPr/>
        </p:nvSpPr>
        <p:spPr>
          <a:xfrm>
            <a:off x="6350" y="6541199"/>
            <a:ext cx="12193200" cy="316801"/>
          </a:xfrm>
          <a:prstGeom prst="rect">
            <a:avLst/>
          </a:prstGeom>
          <a:solidFill>
            <a:srgbClr val="00008E"/>
          </a:solidFill>
          <a:ln w="12700">
            <a:miter lim="400000"/>
          </a:ln>
        </p:spPr>
        <p:txBody>
          <a:bodyPr lIns="46799" tIns="46799" rIns="46799" bIns="46799" anchor="ctr"/>
          <a:lstStyle/>
          <a:p>
            <a:pPr algn="ctr"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9" name="Top bar"/>
          <p:cNvSpPr/>
          <p:nvPr/>
        </p:nvSpPr>
        <p:spPr>
          <a:xfrm>
            <a:off x="6350" y="-1"/>
            <a:ext cx="12193200" cy="50402"/>
          </a:xfrm>
          <a:prstGeom prst="rect">
            <a:avLst/>
          </a:prstGeom>
          <a:solidFill>
            <a:srgbClr val="00008E"/>
          </a:solidFill>
          <a:ln w="12700">
            <a:miter lim="400000"/>
          </a:ln>
        </p:spPr>
        <p:txBody>
          <a:bodyPr lIns="46799" tIns="46799" rIns="46799" bIns="46799" anchor="ctr"/>
          <a:lstStyle/>
          <a:p>
            <a:pPr algn="ctr"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Title Text"/>
          <p:cNvSpPr txBox="1">
            <a:spLocks noGrp="1"/>
          </p:cNvSpPr>
          <p:nvPr>
            <p:ph type="title"/>
          </p:nvPr>
        </p:nvSpPr>
        <p:spPr>
          <a:xfrm>
            <a:off x="1781075" y="426126"/>
            <a:ext cx="9312376" cy="97271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1" name="Body Level One…"/>
          <p:cNvSpPr txBox="1">
            <a:spLocks noGrp="1"/>
          </p:cNvSpPr>
          <p:nvPr>
            <p:ph type="body" idx="1"/>
          </p:nvPr>
        </p:nvSpPr>
        <p:spPr>
          <a:xfrm>
            <a:off x="1781150" y="1706399"/>
            <a:ext cx="9312375" cy="4545579"/>
          </a:xfrm>
          <a:prstGeom prst="rect">
            <a:avLst/>
          </a:prstGeom>
        </p:spPr>
        <p:txBody>
          <a:bodyPr>
            <a:normAutofit/>
          </a:bodyPr>
          <a:lstStyle>
            <a:lvl1pPr marL="1980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14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15600" indent="-198000">
              <a:spcBef>
                <a:spcPts val="400"/>
              </a:spcBef>
              <a:buClrTx/>
              <a:buFontTx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28000" indent="-198000">
              <a:spcBef>
                <a:spcPts val="400"/>
              </a:spcBef>
              <a:buClrTx/>
              <a:buFontTx/>
              <a:buChar char="–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25999" indent="-198000">
              <a:spcBef>
                <a:spcPts val="400"/>
              </a:spcBef>
              <a:buClrTx/>
              <a:buFontTx/>
              <a:buChar char="»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3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479" y="103129"/>
            <a:ext cx="1245643" cy="731942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UserProfile.Offices.Workarea_{{DocumentLanguage}}text"/>
          <p:cNvSpPr txBox="1"/>
          <p:nvPr/>
        </p:nvSpPr>
        <p:spPr>
          <a:xfrm>
            <a:off x="1781075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McStas collaboration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ro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Bottom bar"/>
          <p:cNvSpPr/>
          <p:nvPr/>
        </p:nvSpPr>
        <p:spPr>
          <a:xfrm>
            <a:off x="-600" y="6541199"/>
            <a:ext cx="12193200" cy="316801"/>
          </a:xfrm>
          <a:prstGeom prst="rect">
            <a:avLst/>
          </a:prstGeom>
          <a:solidFill>
            <a:srgbClr val="00008E"/>
          </a:solidFill>
          <a:ln w="12700">
            <a:miter lim="400000"/>
          </a:ln>
        </p:spPr>
        <p:txBody>
          <a:bodyPr lIns="46799" tIns="46799" rIns="46799" bIns="46799" anchor="ctr"/>
          <a:lstStyle/>
          <a:p>
            <a:pPr algn="ctr"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2" name="Top bar"/>
          <p:cNvSpPr/>
          <p:nvPr/>
        </p:nvSpPr>
        <p:spPr>
          <a:xfrm>
            <a:off x="6350" y="-1"/>
            <a:ext cx="12193200" cy="50402"/>
          </a:xfrm>
          <a:prstGeom prst="rect">
            <a:avLst/>
          </a:prstGeom>
          <a:solidFill>
            <a:srgbClr val="00008E"/>
          </a:solidFill>
          <a:ln w="12700">
            <a:miter lim="400000"/>
          </a:ln>
        </p:spPr>
        <p:txBody>
          <a:bodyPr lIns="46799" tIns="46799" rIns="46799" bIns="46799" anchor="ctr"/>
          <a:lstStyle/>
          <a:p>
            <a:pPr algn="ctr"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Title Text"/>
          <p:cNvSpPr txBox="1">
            <a:spLocks noGrp="1"/>
          </p:cNvSpPr>
          <p:nvPr>
            <p:ph type="title"/>
          </p:nvPr>
        </p:nvSpPr>
        <p:spPr>
          <a:xfrm>
            <a:off x="253422" y="3584636"/>
            <a:ext cx="10840029" cy="27064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3000"/>
              </a:lnSpc>
              <a:defRPr sz="8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53422" y="1704975"/>
            <a:ext cx="10840029" cy="166065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6000" indent="-329999">
              <a:lnSpc>
                <a:spcPct val="110000"/>
              </a:lnSpc>
              <a:spcBef>
                <a:spcPts val="0"/>
              </a:spcBef>
              <a:buClrTx/>
              <a:buFontTx/>
              <a:buChar char="–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47600" indent="-330000">
              <a:lnSpc>
                <a:spcPct val="110000"/>
              </a:lnSpc>
              <a:spcBef>
                <a:spcPts val="0"/>
              </a:spcBef>
              <a:buClrTx/>
              <a:buFontTx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60000" indent="-330000">
              <a:lnSpc>
                <a:spcPct val="110000"/>
              </a:lnSpc>
              <a:spcBef>
                <a:spcPts val="0"/>
              </a:spcBef>
              <a:buClrTx/>
              <a:buFontTx/>
              <a:buChar char="–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57999" indent="-330000">
              <a:lnSpc>
                <a:spcPct val="110000"/>
              </a:lnSpc>
              <a:spcBef>
                <a:spcPts val="0"/>
              </a:spcBef>
              <a:buClrTx/>
              <a:buFontTx/>
              <a:buChar char="»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12800" y="6636099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400"/>
              </a:spcBef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512" name="Group"/>
          <p:cNvGrpSpPr/>
          <p:nvPr/>
        </p:nvGrpSpPr>
        <p:grpSpPr>
          <a:xfrm>
            <a:off x="9962584" y="161178"/>
            <a:ext cx="2215482" cy="2392796"/>
            <a:chOff x="0" y="0"/>
            <a:chExt cx="2215480" cy="2392794"/>
          </a:xfrm>
        </p:grpSpPr>
        <p:pic>
          <p:nvPicPr>
            <p:cNvPr id="506" name="PSI-Logo_trans.png" descr="PSI-Logo_tran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03953" y="1507278"/>
              <a:ext cx="669610" cy="245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Logo color"/>
            <p:cNvSpPr/>
            <p:nvPr/>
          </p:nvSpPr>
          <p:spPr>
            <a:xfrm>
              <a:off x="89135" y="1382139"/>
              <a:ext cx="357183" cy="52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508" name="logoill.pdf" descr="logoill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4834" y="1390226"/>
              <a:ext cx="501499" cy="479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mcstas-logo.pdf" descr="mcstas-logo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2215481" cy="1301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ku-logo.pdf" descr="ku-logo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51159" y="1376395"/>
              <a:ext cx="391873" cy="532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ESS_logotype_cyan_XL.png" descr="ESS_logotype_cyan_XL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233" y="1780794"/>
              <a:ext cx="1142473" cy="61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3" name="UserProfile.Offices.Workarea_{{DocumentLanguage}}text"/>
          <p:cNvSpPr txBox="1"/>
          <p:nvPr/>
        </p:nvSpPr>
        <p:spPr>
          <a:xfrm>
            <a:off x="1781075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McStas collaboration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5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4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317" y="19399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Modelling Group / “McCode++”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ktangel 5"/>
          <p:cNvSpPr/>
          <p:nvPr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ktangel 7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Platshållare för bild 12"/>
          <p:cNvSpPr>
            <a:spLocks noGrp="1"/>
          </p:cNvSpPr>
          <p:nvPr>
            <p:ph type="pic" idx="21"/>
          </p:nvPr>
        </p:nvSpPr>
        <p:spPr>
          <a:xfrm>
            <a:off x="6477711" y="0"/>
            <a:ext cx="5714289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  <a:endParaRPr/>
          </a:p>
        </p:txBody>
      </p:sp>
      <p:sp>
        <p:nvSpPr>
          <p:cNvPr id="58" name="Platshållare för 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1230491" y="1051131"/>
            <a:ext cx="4255909" cy="829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t># (chapter)</a:t>
            </a:r>
          </a:p>
        </p:txBody>
      </p:sp>
      <p:sp>
        <p:nvSpPr>
          <p:cNvPr id="59" name="Platshållare för text 2"/>
          <p:cNvSpPr>
            <a:spLocks noGrp="1"/>
          </p:cNvSpPr>
          <p:nvPr>
            <p:ph type="body" sz="quarter" idx="24" hasCustomPrompt="1"/>
          </p:nvPr>
        </p:nvSpPr>
        <p:spPr>
          <a:xfrm>
            <a:off x="1230491" y="2169209"/>
            <a:ext cx="4255909" cy="24626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Headline</a:t>
            </a:r>
          </a:p>
        </p:txBody>
      </p:sp>
      <p:pic>
        <p:nvPicPr>
          <p:cNvPr id="60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80279" y="449735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317" y="19399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UserProfile.Offices.Workarea_{{DocumentLanguage}}text"/>
          <p:cNvSpPr txBox="1"/>
          <p:nvPr/>
        </p:nvSpPr>
        <p:spPr>
          <a:xfrm>
            <a:off x="1538170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McStas 25 year celebration</a:t>
            </a:r>
          </a:p>
        </p:txBody>
      </p:sp>
      <p:sp>
        <p:nvSpPr>
          <p:cNvPr id="74" name="UserProfile.Offices.Workarea_{{DocumentLanguage}}text"/>
          <p:cNvSpPr txBox="1"/>
          <p:nvPr/>
        </p:nvSpPr>
        <p:spPr>
          <a:xfrm>
            <a:off x="2846124" y="6636099"/>
            <a:ext cx="339707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Peter Willendrup, DTU Physics and ESS DMSC</a:t>
            </a:r>
          </a:p>
        </p:txBody>
      </p:sp>
      <p:grpSp>
        <p:nvGrpSpPr>
          <p:cNvPr id="78" name="Group"/>
          <p:cNvGrpSpPr/>
          <p:nvPr/>
        </p:nvGrpSpPr>
        <p:grpSpPr>
          <a:xfrm>
            <a:off x="9824438" y="193992"/>
            <a:ext cx="1493068" cy="800101"/>
            <a:chOff x="0" y="0"/>
            <a:chExt cx="1493067" cy="800100"/>
          </a:xfrm>
        </p:grpSpPr>
        <p:sp>
          <p:nvSpPr>
            <p:cNvPr id="75" name="Rectangle"/>
            <p:cNvSpPr/>
            <p:nvPr/>
          </p:nvSpPr>
          <p:spPr>
            <a:xfrm>
              <a:off x="0" y="0"/>
              <a:ext cx="1478071" cy="800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pic>
          <p:nvPicPr>
            <p:cNvPr id="76" name="pasted-movie.png" descr="pasted-movie.png"/>
            <p:cNvPicPr>
              <a:picLocks noChangeAspect="1"/>
            </p:cNvPicPr>
            <p:nvPr/>
          </p:nvPicPr>
          <p:blipFill>
            <a:blip r:embed="rId3"/>
            <a:srcRect r="66755"/>
            <a:stretch>
              <a:fillRect/>
            </a:stretch>
          </p:blipFill>
          <p:spPr>
            <a:xfrm>
              <a:off x="524754" y="151790"/>
              <a:ext cx="968314" cy="485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asted-movie.png" descr="pasted-movi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5324" y="79653"/>
              <a:ext cx="436905" cy="64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9" name="ICANS-Logo v19e.png" descr="ICANS-Logo v19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37360" y="226734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8775" indent="-215900"/>
            <a:lvl3pPr marL="471135" indent="-218722"/>
            <a:lvl4pPr marL="586337" indent="-225000"/>
            <a:lvl5pPr marL="699428" indent="-2314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90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4399" y="1562399"/>
            <a:ext cx="3255411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71135" indent="-218722"/>
            <a:lvl4pPr marL="586581" indent="-226218"/>
            <a:lvl5pPr marL="699428" indent="-2314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103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4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tshållare för bild 6"/>
          <p:cNvSpPr>
            <a:spLocks noGrp="1"/>
          </p:cNvSpPr>
          <p:nvPr>
            <p:ph type="pic" sz="half" idx="21"/>
          </p:nvPr>
        </p:nvSpPr>
        <p:spPr>
          <a:xfrm>
            <a:off x="6373812" y="1562100"/>
            <a:ext cx="4994276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3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61341" y="65486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71999" indent="-219999"/>
            <a:lvl4pPr marL="584999" indent="-225000"/>
            <a:lvl5pPr marL="699428" indent="-2314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117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tshållare för bild 1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  <a:endParaRPr/>
          </a:p>
        </p:txBody>
      </p:sp>
      <p:sp>
        <p:nvSpPr>
          <p:cNvPr id="129" name="Image titl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Image title</a:t>
            </a:r>
          </a:p>
        </p:txBody>
      </p:sp>
      <p:pic>
        <p:nvPicPr>
          <p:cNvPr id="130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27719" y="450185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ktangel 5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03068" y="1048935"/>
            <a:ext cx="8872166" cy="47601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8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101600" marR="0" indent="-101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 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315913" marR="0" indent="-2333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▪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610482" marR="0" indent="-27869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898128" marR="0" indent="-29170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141412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5.png"/><Relationship Id="rId7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hyperlink" Target="http://essbutterfly.mcstas.org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2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8.png"/><Relationship Id="rId5" Type="http://schemas.openxmlformats.org/officeDocument/2006/relationships/image" Target="../media/image53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97.png"/><Relationship Id="rId7" Type="http://schemas.openxmlformats.org/officeDocument/2006/relationships/image" Target="../media/image5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image" Target="../media/image72.png"/><Relationship Id="rId5" Type="http://schemas.openxmlformats.org/officeDocument/2006/relationships/image" Target="../media/image73.png"/><Relationship Id="rId10" Type="http://schemas.openxmlformats.org/officeDocument/2006/relationships/image" Target="../media/image98.png"/><Relationship Id="rId4" Type="http://schemas.openxmlformats.org/officeDocument/2006/relationships/image" Target="../media/image59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ccode-dev/McCode/blob/main/docs/pull_request_template.md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0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11" Type="http://schemas.openxmlformats.org/officeDocument/2006/relationships/image" Target="../media/image106.png"/><Relationship Id="rId5" Type="http://schemas.openxmlformats.org/officeDocument/2006/relationships/image" Target="../media/image71.png"/><Relationship Id="rId10" Type="http://schemas.openxmlformats.org/officeDocument/2006/relationships/hyperlink" Target="http://mcstas.org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gif"/><Relationship Id="rId7" Type="http://schemas.openxmlformats.org/officeDocument/2006/relationships/image" Target="../media/image113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mccode-dev/McCode/wiki/Component-development" TargetMode="External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hyperlink" Target="https://github.com/mccode-dev/McCode/blob/main/mcstas-comps/NOMENCLATURE.md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hyperlink" Target="https://github.com/mccode-dev/McCode/blob/main/docs/pull_request_template.m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mailto:mcstas-users@mcstas.or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hyperlink" Target="http://www.mcstas.org/" TargetMode="Externa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openxmlformats.org/officeDocument/2006/relationships/hyperlink" Target="http://www.mcxtrace.org/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mcxtrace-users@mcxtrace.org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2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41.jpe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video" Target="../media/media1.mo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1.mov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24" Type="http://schemas.openxmlformats.org/officeDocument/2006/relationships/image" Target="../media/image44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12.png"/><Relationship Id="rId19" Type="http://schemas.openxmlformats.org/officeDocument/2006/relationships/image" Target="../media/image39.jpeg"/><Relationship Id="rId4" Type="http://schemas.openxmlformats.org/officeDocument/2006/relationships/image" Target="../media/image29.png"/><Relationship Id="rId9" Type="http://schemas.openxmlformats.org/officeDocument/2006/relationships/image" Target="../media/image11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hyperlink" Target="https://doi.org/10.1016/j.nima.2024.16929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9.png"/><Relationship Id="rId7" Type="http://schemas.openxmlformats.org/officeDocument/2006/relationships/image" Target="../media/image2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25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An overview of new developments in McStas"/>
          <p:cNvSpPr txBox="1">
            <a:spLocks noGrp="1"/>
          </p:cNvSpPr>
          <p:nvPr>
            <p:ph type="title"/>
          </p:nvPr>
        </p:nvSpPr>
        <p:spPr>
          <a:xfrm>
            <a:off x="1803394" y="899620"/>
            <a:ext cx="9970487" cy="2387601"/>
          </a:xfrm>
          <a:prstGeom prst="rect">
            <a:avLst/>
          </a:prstGeom>
        </p:spPr>
        <p:txBody>
          <a:bodyPr/>
          <a:lstStyle/>
          <a:p>
            <a:r>
              <a:t>An overview of new developments in McStas</a:t>
            </a:r>
          </a:p>
        </p:txBody>
      </p:sp>
      <p:sp>
        <p:nvSpPr>
          <p:cNvPr id="535" name="Platshållare för text 14"/>
          <p:cNvSpPr>
            <a:spLocks noGrp="1"/>
          </p:cNvSpPr>
          <p:nvPr>
            <p:ph type="body" idx="21"/>
          </p:nvPr>
        </p:nvSpPr>
        <p:spPr>
          <a:xfrm>
            <a:off x="1912526" y="2966374"/>
            <a:ext cx="6931057" cy="15935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defRPr sz="1300" u="sng" spc="108"/>
            </a:pPr>
            <a:r>
              <a:t>Peter Willendrup, ESS DMSC &amp; DTU Physics</a:t>
            </a:r>
            <a:br/>
            <a:endParaRPr b="0" u="none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>
              <a:defRPr sz="1300" u="sng" spc="108"/>
            </a:pP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Mads BERTELSEN, ESS DMSC</a:t>
            </a:r>
            <a:b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GregorY S. Tucker, ESS DMSC</a:t>
            </a:r>
          </a:p>
          <a:p>
            <a:pPr>
              <a:defRPr sz="1300" u="sng" spc="108"/>
            </a:pP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Damian M. RodrigueS, ESS DMSc</a:t>
            </a:r>
          </a:p>
          <a:p>
            <a:pPr>
              <a:defRPr sz="1300" u="sng" spc="108"/>
            </a:pPr>
            <a:r>
              <a:rPr b="0" u="none">
                <a:latin typeface="Helvetica Light"/>
                <a:ea typeface="Helvetica Light"/>
                <a:cs typeface="Helvetica Light"/>
                <a:sym typeface="Helvetica Light"/>
              </a:rPr>
              <a:t>Thomas Kittelmann, ESS DMSC</a:t>
            </a:r>
          </a:p>
        </p:txBody>
      </p:sp>
      <p:pic>
        <p:nvPicPr>
          <p:cNvPr id="5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377" y="5029063"/>
            <a:ext cx="2172548" cy="1468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MC-raytracing instrument modelling is by now standard for instrument design (@ILL, @PSI, @ANSTO, @SAFARI @SNS, @ISIS, @J-PARC, @CSNS, @ESS…)"/>
          <p:cNvSpPr txBox="1">
            <a:spLocks noGrp="1"/>
          </p:cNvSpPr>
          <p:nvPr>
            <p:ph type="title"/>
          </p:nvPr>
        </p:nvSpPr>
        <p:spPr>
          <a:xfrm>
            <a:off x="1781150" y="-67359"/>
            <a:ext cx="9312375" cy="972717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MC-raytracing instrument modelling</a:t>
            </a:r>
            <a:br/>
            <a:r>
              <a:t>is by now standard for instrument design</a:t>
            </a:r>
            <a:br/>
            <a:r>
              <a:rPr sz="1200"/>
              <a:t>(@ILL, @PSI, @ANSTO, @SAFARI @SNS, @ISIS, @J-PARC, @CSNS, @ESS…)</a:t>
            </a:r>
          </a:p>
        </p:txBody>
      </p:sp>
      <p:sp>
        <p:nvSpPr>
          <p:cNvPr id="753" name="E.g. at ESS…"/>
          <p:cNvSpPr txBox="1">
            <a:spLocks noGrp="1"/>
          </p:cNvSpPr>
          <p:nvPr>
            <p:ph type="body" idx="1"/>
          </p:nvPr>
        </p:nvSpPr>
        <p:spPr>
          <a:xfrm>
            <a:off x="550338" y="928434"/>
            <a:ext cx="9312375" cy="4545579"/>
          </a:xfrm>
          <a:prstGeom prst="rect">
            <a:avLst/>
          </a:prstGeom>
        </p:spPr>
        <p:txBody>
          <a:bodyPr/>
          <a:lstStyle/>
          <a:p>
            <a:pPr marL="197999" indent="-197999">
              <a:defRPr sz="1300"/>
            </a:pPr>
            <a:r>
              <a:t>E.g. at ESS</a:t>
            </a:r>
          </a:p>
          <a:p>
            <a:pPr lvl="1">
              <a:buChar char="•"/>
              <a:defRPr sz="1300"/>
            </a:pPr>
            <a:r>
              <a:t>All instruments modelled during design</a:t>
            </a:r>
            <a:br/>
            <a:r>
              <a:t>phase using McStas + Vitess + SIMRES</a:t>
            </a:r>
          </a:p>
          <a:p>
            <a:pPr lvl="1">
              <a:buChar char="•"/>
              <a:defRPr sz="1300"/>
            </a:pPr>
            <a:r>
              <a:t>MCNP(x), FLUKA, Geant4 source term, </a:t>
            </a:r>
            <a:br/>
            <a:r>
              <a:t>shielding and detectors etc. requiring full energy</a:t>
            </a:r>
            <a:br/>
            <a:r>
              <a:t>range and/or non-neutron particle transport</a:t>
            </a:r>
          </a:p>
        </p:txBody>
      </p:sp>
      <p:sp>
        <p:nvSpPr>
          <p:cNvPr id="7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755" name="Beamline layout.pdf" descr="Beamline layou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138" y="137844"/>
            <a:ext cx="7206509" cy="1018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Picture 11" descr="Picture 11"/>
          <p:cNvPicPr>
            <a:picLocks noChangeAspect="1"/>
          </p:cNvPicPr>
          <p:nvPr/>
        </p:nvPicPr>
        <p:blipFill>
          <a:blip r:embed="rId3"/>
          <a:srcRect l="54720" t="66080"/>
          <a:stretch>
            <a:fillRect/>
          </a:stretch>
        </p:blipFill>
        <p:spPr>
          <a:xfrm>
            <a:off x="9347543" y="199962"/>
            <a:ext cx="2880107" cy="1217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Screenshot 2026-04-12 at 15.25.39.png" descr="Screenshot 2026-04-12 at 15.25.39.png"/>
          <p:cNvPicPr>
            <a:picLocks noChangeAspect="1"/>
          </p:cNvPicPr>
          <p:nvPr/>
        </p:nvPicPr>
        <p:blipFill>
          <a:blip r:embed="rId4"/>
          <a:srcRect l="11296" r="11296"/>
          <a:stretch>
            <a:fillRect/>
          </a:stretch>
        </p:blipFill>
        <p:spPr>
          <a:xfrm>
            <a:off x="43340" y="3819776"/>
            <a:ext cx="3819091" cy="3304982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Goal:…"/>
          <p:cNvSpPr/>
          <p:nvPr/>
        </p:nvSpPr>
        <p:spPr>
          <a:xfrm>
            <a:off x="4924616" y="5398482"/>
            <a:ext cx="2525454" cy="1022492"/>
          </a:xfrm>
          <a:prstGeom prst="rect">
            <a:avLst/>
          </a:prstGeom>
          <a:solidFill>
            <a:srgbClr val="FFFFFF"/>
          </a:solidFill>
          <a:ln w="254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/>
          <a:lstStyle/>
          <a:p>
            <a:pPr>
              <a:spcBef>
                <a:spcPts val="400"/>
              </a:spcBef>
              <a:defRPr sz="800" b="1">
                <a:latin typeface="Arial"/>
                <a:ea typeface="Arial"/>
                <a:cs typeface="Arial"/>
                <a:sym typeface="Arial"/>
              </a:defRPr>
            </a:pPr>
            <a:r>
              <a:t>Goal:</a:t>
            </a:r>
          </a:p>
          <a:p>
            <a:pPr marL="228600" indent="-228600">
              <a:spcBef>
                <a:spcPts val="400"/>
              </a:spcBef>
              <a:buSzPct val="100000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Validated, well understood, workable model</a:t>
            </a:r>
          </a:p>
          <a:p>
            <a:pPr marL="228600" indent="-228600">
              <a:spcBef>
                <a:spcPts val="400"/>
              </a:spcBef>
              <a:buSzPct val="100000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Common tool for Modellers, IDS and instrument team</a:t>
            </a:r>
          </a:p>
          <a:p>
            <a:pPr marL="228600" indent="-228600">
              <a:spcBef>
                <a:spcPts val="400"/>
              </a:spcBef>
              <a:buSzPct val="100000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One main source</a:t>
            </a:r>
          </a:p>
          <a:p>
            <a:pPr marL="685800" lvl="1" indent="-228600">
              <a:spcBef>
                <a:spcPts val="400"/>
              </a:spcBef>
              <a:buSzPct val="100000"/>
              <a:buChar char="•"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Branch off to do specific tasks</a:t>
            </a:r>
          </a:p>
        </p:txBody>
      </p:sp>
      <p:sp>
        <p:nvSpPr>
          <p:cNvPr id="759" name="Status of ESS McStas models:  Transitioning to commissioning…"/>
          <p:cNvSpPr txBox="1"/>
          <p:nvPr/>
        </p:nvSpPr>
        <p:spPr>
          <a:xfrm>
            <a:off x="601776" y="2625388"/>
            <a:ext cx="3504535" cy="141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1500" b="1">
                <a:latin typeface="Arial"/>
                <a:ea typeface="Arial"/>
                <a:cs typeface="Arial"/>
                <a:sym typeface="Arial"/>
              </a:defRPr>
            </a:pPr>
            <a:r>
              <a:t>Status of ESS McStas models: </a:t>
            </a:r>
            <a:br/>
            <a:r>
              <a:t>Transitioning to commissioning</a:t>
            </a:r>
          </a:p>
          <a:p>
            <a:pPr marL="198000" indent="-198000">
              <a:spcBef>
                <a:spcPts val="400"/>
              </a:spcBef>
              <a:buSzPct val="100000"/>
              <a:buChar char="•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Setting up dedicated repos at ESS DMSC</a:t>
            </a:r>
          </a:p>
          <a:p>
            <a:pPr marL="414000" lvl="1" indent="-198000">
              <a:spcBef>
                <a:spcPts val="400"/>
              </a:spcBef>
              <a:buSzPct val="100000"/>
              <a:buChar char="•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Simplification (parameters varied during design should become “frozen” etc.)</a:t>
            </a:r>
          </a:p>
          <a:p>
            <a:pPr marL="414000" lvl="1" indent="-198000">
              <a:spcBef>
                <a:spcPts val="400"/>
              </a:spcBef>
              <a:buSzPct val="100000"/>
              <a:buChar char="•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Aiming for similar</a:t>
            </a:r>
          </a:p>
          <a:p>
            <a:pPr marL="615600" lvl="2" indent="-198000">
              <a:spcBef>
                <a:spcPts val="400"/>
              </a:spcBef>
              <a:buSzPct val="100000"/>
              <a:buChar char="•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Look and feel</a:t>
            </a:r>
          </a:p>
          <a:p>
            <a:pPr marL="615600" lvl="2" indent="-198000">
              <a:spcBef>
                <a:spcPts val="400"/>
              </a:spcBef>
              <a:buSzPct val="100000"/>
              <a:buChar char="•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Naming of components and variables, concepts</a:t>
            </a:r>
          </a:p>
          <a:p>
            <a:pPr marL="414000" lvl="1" indent="-198000">
              <a:spcBef>
                <a:spcPts val="400"/>
              </a:spcBef>
              <a:buSzPct val="100000"/>
              <a:buChar char="•"/>
              <a:defRPr sz="700">
                <a:latin typeface="Arial"/>
                <a:ea typeface="Arial"/>
                <a:cs typeface="Arial"/>
                <a:sym typeface="Arial"/>
              </a:defRPr>
            </a:pPr>
            <a:r>
              <a:t>DMSC “modelling” group in close collaboration with IDS group</a:t>
            </a:r>
          </a:p>
        </p:txBody>
      </p:sp>
      <p:grpSp>
        <p:nvGrpSpPr>
          <p:cNvPr id="762" name="Group"/>
          <p:cNvGrpSpPr/>
          <p:nvPr/>
        </p:nvGrpSpPr>
        <p:grpSpPr>
          <a:xfrm>
            <a:off x="3936542" y="2581728"/>
            <a:ext cx="4014619" cy="2685507"/>
            <a:chOff x="0" y="0"/>
            <a:chExt cx="4014617" cy="2685505"/>
          </a:xfrm>
        </p:grpSpPr>
        <p:pic>
          <p:nvPicPr>
            <p:cNvPr id="760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094"/>
              <a:ext cx="4014618" cy="2676412"/>
            </a:xfrm>
            <a:prstGeom prst="rect">
              <a:avLst/>
            </a:prstGeom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761" name="Commissioning…."/>
            <p:cNvSpPr txBox="1"/>
            <p:nvPr/>
          </p:nvSpPr>
          <p:spPr>
            <a:xfrm>
              <a:off x="1434919" y="0"/>
              <a:ext cx="1144779" cy="256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r>
                <a:t>Commissioning….</a:t>
              </a:r>
            </a:p>
          </p:txBody>
        </p:sp>
      </p:grpSp>
      <p:grpSp>
        <p:nvGrpSpPr>
          <p:cNvPr id="768" name="Group"/>
          <p:cNvGrpSpPr/>
          <p:nvPr/>
        </p:nvGrpSpPr>
        <p:grpSpPr>
          <a:xfrm>
            <a:off x="1259429" y="6332470"/>
            <a:ext cx="871274" cy="278543"/>
            <a:chOff x="0" y="0"/>
            <a:chExt cx="871272" cy="278542"/>
          </a:xfrm>
        </p:grpSpPr>
        <p:pic>
          <p:nvPicPr>
            <p:cNvPr id="763" name="pasted-movie.png" descr="pasted-movie.png"/>
            <p:cNvPicPr>
              <a:picLocks noChangeAspect="1"/>
            </p:cNvPicPr>
            <p:nvPr/>
          </p:nvPicPr>
          <p:blipFill>
            <a:blip r:embed="rId6"/>
            <a:srcRect t="7460" r="32" b="25536"/>
            <a:stretch>
              <a:fillRect/>
            </a:stretch>
          </p:blipFill>
          <p:spPr>
            <a:xfrm>
              <a:off x="0" y="36"/>
              <a:ext cx="277019" cy="27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5" extrusionOk="0">
                  <a:moveTo>
                    <a:pt x="10800" y="0"/>
                  </a:moveTo>
                  <a:cubicBezTo>
                    <a:pt x="8035" y="0"/>
                    <a:pt x="5266" y="1013"/>
                    <a:pt x="3156" y="3023"/>
                  </a:cubicBezTo>
                  <a:cubicBezTo>
                    <a:pt x="1047" y="5033"/>
                    <a:pt x="0" y="7666"/>
                    <a:pt x="0" y="10301"/>
                  </a:cubicBezTo>
                  <a:cubicBezTo>
                    <a:pt x="0" y="12936"/>
                    <a:pt x="1047" y="15569"/>
                    <a:pt x="3156" y="17579"/>
                  </a:cubicBezTo>
                  <a:cubicBezTo>
                    <a:pt x="7375" y="21600"/>
                    <a:pt x="14225" y="21600"/>
                    <a:pt x="18444" y="17579"/>
                  </a:cubicBezTo>
                  <a:cubicBezTo>
                    <a:pt x="20553" y="15569"/>
                    <a:pt x="21600" y="12936"/>
                    <a:pt x="21600" y="10301"/>
                  </a:cubicBezTo>
                  <a:cubicBezTo>
                    <a:pt x="21600" y="7666"/>
                    <a:pt x="20553" y="5033"/>
                    <a:pt x="18444" y="3023"/>
                  </a:cubicBezTo>
                  <a:cubicBezTo>
                    <a:pt x="16334" y="1013"/>
                    <a:pt x="135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64" name="unknown.png" descr="unknown.png"/>
            <p:cNvPicPr>
              <a:picLocks noChangeAspect="1"/>
            </p:cNvPicPr>
            <p:nvPr/>
          </p:nvPicPr>
          <p:blipFill>
            <a:blip r:embed="rId7"/>
            <a:srcRect l="10606" t="12" r="10585" b="21447"/>
            <a:stretch>
              <a:fillRect/>
            </a:stretch>
          </p:blipFill>
          <p:spPr>
            <a:xfrm>
              <a:off x="295203" y="36"/>
              <a:ext cx="279457" cy="27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0" h="20595" extrusionOk="0">
                  <a:moveTo>
                    <a:pt x="9840" y="0"/>
                  </a:moveTo>
                  <a:cubicBezTo>
                    <a:pt x="7323" y="0"/>
                    <a:pt x="4801" y="1013"/>
                    <a:pt x="2881" y="3023"/>
                  </a:cubicBezTo>
                  <a:cubicBezTo>
                    <a:pt x="-960" y="7043"/>
                    <a:pt x="-960" y="13559"/>
                    <a:pt x="2881" y="17579"/>
                  </a:cubicBezTo>
                  <a:cubicBezTo>
                    <a:pt x="6722" y="21600"/>
                    <a:pt x="12958" y="21600"/>
                    <a:pt x="16799" y="17579"/>
                  </a:cubicBezTo>
                  <a:cubicBezTo>
                    <a:pt x="20640" y="13559"/>
                    <a:pt x="20640" y="7043"/>
                    <a:pt x="16799" y="3023"/>
                  </a:cubicBezTo>
                  <a:cubicBezTo>
                    <a:pt x="14879" y="1013"/>
                    <a:pt x="12357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767" name="Group"/>
            <p:cNvGrpSpPr/>
            <p:nvPr/>
          </p:nvGrpSpPr>
          <p:grpSpPr>
            <a:xfrm>
              <a:off x="592827" y="0"/>
              <a:ext cx="278446" cy="278446"/>
              <a:chOff x="0" y="0"/>
              <a:chExt cx="278445" cy="278445"/>
            </a:xfrm>
          </p:grpSpPr>
          <p:sp>
            <p:nvSpPr>
              <p:cNvPr id="765" name="Circle"/>
              <p:cNvSpPr/>
              <p:nvPr/>
            </p:nvSpPr>
            <p:spPr>
              <a:xfrm>
                <a:off x="0" y="0"/>
                <a:ext cx="278446" cy="278446"/>
              </a:xfrm>
              <a:prstGeom prst="ellipse">
                <a:avLst/>
              </a:prstGeom>
              <a:solidFill>
                <a:srgbClr val="848585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251" tIns="22251" rIns="22251" bIns="22251" numCol="1" anchor="ctr">
                <a:noAutofit/>
              </a:bodyPr>
              <a:lstStyle/>
              <a:p>
                <a:pPr algn="ctr" defTabSz="908814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766" name="Image" descr="Image"/>
              <p:cNvPicPr>
                <a:picLocks/>
              </p:cNvPicPr>
              <p:nvPr/>
            </p:nvPicPr>
            <p:blipFill>
              <a:blip r:embed="rId8"/>
              <a:srcRect r="57" b="43"/>
              <a:stretch>
                <a:fillRect/>
              </a:stretch>
            </p:blipFill>
            <p:spPr>
              <a:xfrm>
                <a:off x="3637" y="460"/>
                <a:ext cx="271001" cy="277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16" y="0"/>
                    </a:moveTo>
                    <a:cubicBezTo>
                      <a:pt x="7977" y="0"/>
                      <a:pt x="5139" y="1042"/>
                      <a:pt x="2973" y="3152"/>
                    </a:cubicBezTo>
                    <a:cubicBezTo>
                      <a:pt x="1184" y="4894"/>
                      <a:pt x="312" y="7127"/>
                      <a:pt x="0" y="9394"/>
                    </a:cubicBezTo>
                    <a:lnTo>
                      <a:pt x="0" y="12206"/>
                    </a:lnTo>
                    <a:cubicBezTo>
                      <a:pt x="308" y="14480"/>
                      <a:pt x="1179" y="16701"/>
                      <a:pt x="2973" y="18448"/>
                    </a:cubicBezTo>
                    <a:cubicBezTo>
                      <a:pt x="5139" y="20558"/>
                      <a:pt x="7977" y="21600"/>
                      <a:pt x="10816" y="21600"/>
                    </a:cubicBezTo>
                    <a:cubicBezTo>
                      <a:pt x="13655" y="21600"/>
                      <a:pt x="16493" y="20558"/>
                      <a:pt x="18659" y="18448"/>
                    </a:cubicBezTo>
                    <a:cubicBezTo>
                      <a:pt x="20411" y="16741"/>
                      <a:pt x="21265" y="14578"/>
                      <a:pt x="21600" y="12361"/>
                    </a:cubicBezTo>
                    <a:lnTo>
                      <a:pt x="21600" y="9239"/>
                    </a:lnTo>
                    <a:cubicBezTo>
                      <a:pt x="21262" y="7028"/>
                      <a:pt x="20407" y="4854"/>
                      <a:pt x="18659" y="3152"/>
                    </a:cubicBezTo>
                    <a:cubicBezTo>
                      <a:pt x="16493" y="1042"/>
                      <a:pt x="13655" y="0"/>
                      <a:pt x="10816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How will the source perform during ramp-up?"/>
          <p:cNvSpPr txBox="1">
            <a:spLocks noGrp="1"/>
          </p:cNvSpPr>
          <p:nvPr>
            <p:ph type="title"/>
          </p:nvPr>
        </p:nvSpPr>
        <p:spPr>
          <a:xfrm>
            <a:off x="1781150" y="-125748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How will the source perform during ramp-up?</a:t>
            </a:r>
          </a:p>
        </p:txBody>
      </p:sp>
      <p:sp>
        <p:nvSpPr>
          <p:cNvPr id="771" name="The model available in McStas corresponds to the “asymptotic expected behaviour” of the butterfly source…"/>
          <p:cNvSpPr txBox="1">
            <a:spLocks noGrp="1"/>
          </p:cNvSpPr>
          <p:nvPr>
            <p:ph type="body" idx="1"/>
          </p:nvPr>
        </p:nvSpPr>
        <p:spPr>
          <a:xfrm>
            <a:off x="1527150" y="1144706"/>
            <a:ext cx="9312375" cy="5115788"/>
          </a:xfrm>
          <a:prstGeom prst="rect">
            <a:avLst/>
          </a:prstGeom>
        </p:spPr>
        <p:txBody>
          <a:bodyPr/>
          <a:lstStyle/>
          <a:p>
            <a:pPr marL="188100" indent="-188100" defTabSz="868680">
              <a:defRPr sz="1710"/>
            </a:pPr>
            <a:r>
              <a:t>The </a:t>
            </a:r>
            <a:r>
              <a:rPr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2"/>
              </a:rPr>
              <a:t>model available in McStas</a:t>
            </a:r>
            <a:r>
              <a:t> corresponds to the “asymptotic expected behaviour” of the butterfly source</a:t>
            </a:r>
          </a:p>
          <a:p>
            <a:pPr marL="188100" indent="-188100" defTabSz="868680">
              <a:defRPr sz="1710"/>
            </a:pPr>
            <a:endParaRPr/>
          </a:p>
          <a:p>
            <a:pPr marL="188100" indent="-188100" defTabSz="868680">
              <a:defRPr sz="1710"/>
            </a:pPr>
            <a:r>
              <a:t>Anything beyond that    will require work from the target group.</a:t>
            </a:r>
            <a:br/>
            <a:r>
              <a:t>I have proposed they create MCPL input files corresponding to “logical steps” during ramp-up of proton energy and accelerator power</a:t>
            </a:r>
          </a:p>
          <a:p>
            <a:pPr marL="188100" indent="-188100" defTabSz="868680">
              <a:defRPr sz="1710"/>
            </a:pPr>
            <a:r>
              <a:t>Until such a suite of input files exist, your guess is as good as mine ;-)</a:t>
            </a:r>
          </a:p>
          <a:p>
            <a:pPr marL="188100" indent="-188100" defTabSz="868680">
              <a:defRPr sz="1710"/>
            </a:pPr>
            <a:endParaRPr/>
          </a:p>
          <a:p>
            <a:pPr marL="188100" indent="-188100" defTabSz="868680">
              <a:defRPr sz="1710"/>
            </a:pPr>
            <a:r>
              <a:t>In the meantime, one might try using</a:t>
            </a:r>
          </a:p>
          <a:p>
            <a:pPr marL="393300" lvl="1" indent="-188100" defTabSz="868680">
              <a:buChar char="•"/>
              <a:defRPr sz="1710"/>
            </a:pPr>
            <a:endParaRPr/>
          </a:p>
          <a:p>
            <a:pPr marL="393300" lvl="1" indent="-188100" defTabSz="868680">
              <a:buChar char="•"/>
              <a:defRPr sz="1710"/>
            </a:pPr>
            <a:endParaRPr/>
          </a:p>
          <a:p>
            <a:pPr marL="393300" lvl="1" indent="-188100" defTabSz="868680">
              <a:buChar char="•"/>
              <a:defRPr sz="1045"/>
            </a:pPr>
            <a:r>
              <a:t>(Iill not change spectrum shape - and time-profiles remain the same…)</a:t>
            </a:r>
          </a:p>
          <a:p>
            <a:pPr marL="188100" indent="-188100" defTabSz="868680">
              <a:defRPr sz="1710"/>
            </a:pPr>
            <a:endParaRPr/>
          </a:p>
          <a:p>
            <a:pPr marL="188100" indent="-188100" defTabSz="868680">
              <a:defRPr sz="1710"/>
            </a:pPr>
            <a:r>
              <a:t>Use the “generic pulsed source” contributed </a:t>
            </a:r>
            <a:br/>
            <a:r>
              <a:t>by Klaus Lieutenant</a:t>
            </a:r>
            <a:br/>
            <a:endParaRPr/>
          </a:p>
          <a:p>
            <a:pPr marL="188100" indent="-188100" defTabSz="868680">
              <a:defRPr sz="1710"/>
            </a:pPr>
            <a:r>
              <a:t>Keep an eye open for incoming developments</a:t>
            </a:r>
            <a:br/>
            <a:r>
              <a:t>in collab. with ESS Spallation Physics Group</a:t>
            </a:r>
          </a:p>
        </p:txBody>
      </p:sp>
      <p:sp>
        <p:nvSpPr>
          <p:cNvPr id="7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773" name="Line"/>
          <p:cNvSpPr/>
          <p:nvPr/>
        </p:nvSpPr>
        <p:spPr>
          <a:xfrm flipV="1">
            <a:off x="3893800" y="1557239"/>
            <a:ext cx="1" cy="612001"/>
          </a:xfrm>
          <a:prstGeom prst="line">
            <a:avLst/>
          </a:prstGeom>
          <a:ln w="25400">
            <a:solidFill>
              <a:srgbClr val="990000"/>
            </a:solidFill>
            <a:tailEnd type="triangle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7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3" y="2111313"/>
            <a:ext cx="1272122" cy="61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03" y="3759953"/>
            <a:ext cx="9416074" cy="498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Screenshot 2025-07-03 at 15.39.57.png" descr="Screenshot 2025-07-03 at 15.39.5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9295" y="4502877"/>
            <a:ext cx="5937773" cy="4921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Group" descr="Gro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918" y="2712689"/>
            <a:ext cx="2696924" cy="1797950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pic>
        <p:nvPicPr>
          <p:cNvPr id="778" name="Image" descr="Image"/>
          <p:cNvPicPr>
            <a:picLocks noChangeAspect="1"/>
          </p:cNvPicPr>
          <p:nvPr/>
        </p:nvPicPr>
        <p:blipFill>
          <a:blip r:embed="rId7"/>
          <a:srcRect l="24" b="6"/>
          <a:stretch>
            <a:fillRect/>
          </a:stretch>
        </p:blipFill>
        <p:spPr>
          <a:xfrm>
            <a:off x="644317" y="2763557"/>
            <a:ext cx="412280" cy="412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0" y="0"/>
                </a:moveTo>
                <a:cubicBezTo>
                  <a:pt x="8006" y="0"/>
                  <a:pt x="5222" y="1051"/>
                  <a:pt x="3098" y="3160"/>
                </a:cubicBezTo>
                <a:cubicBezTo>
                  <a:pt x="1186" y="5058"/>
                  <a:pt x="191" y="7497"/>
                  <a:pt x="0" y="9979"/>
                </a:cubicBezTo>
                <a:lnTo>
                  <a:pt x="0" y="11642"/>
                </a:lnTo>
                <a:cubicBezTo>
                  <a:pt x="193" y="14121"/>
                  <a:pt x="1188" y="16544"/>
                  <a:pt x="3098" y="18440"/>
                </a:cubicBezTo>
                <a:cubicBezTo>
                  <a:pt x="5222" y="20549"/>
                  <a:pt x="8006" y="21600"/>
                  <a:pt x="10790" y="21600"/>
                </a:cubicBezTo>
                <a:cubicBezTo>
                  <a:pt x="13574" y="21600"/>
                  <a:pt x="16357" y="20549"/>
                  <a:pt x="18482" y="18440"/>
                </a:cubicBezTo>
                <a:cubicBezTo>
                  <a:pt x="20391" y="16544"/>
                  <a:pt x="21407" y="14121"/>
                  <a:pt x="21600" y="11642"/>
                </a:cubicBezTo>
                <a:lnTo>
                  <a:pt x="21600" y="9979"/>
                </a:lnTo>
                <a:cubicBezTo>
                  <a:pt x="21409" y="7497"/>
                  <a:pt x="20393" y="5058"/>
                  <a:pt x="18482" y="3160"/>
                </a:cubicBezTo>
                <a:cubicBezTo>
                  <a:pt x="16357" y="1051"/>
                  <a:pt x="13574" y="0"/>
                  <a:pt x="1079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Import CAD data into McStas:…"/>
          <p:cNvSpPr txBox="1">
            <a:spLocks noGrp="1"/>
          </p:cNvSpPr>
          <p:nvPr>
            <p:ph type="body" idx="1"/>
          </p:nvPr>
        </p:nvSpPr>
        <p:spPr>
          <a:xfrm>
            <a:off x="828241" y="969527"/>
            <a:ext cx="9312375" cy="4545579"/>
          </a:xfrm>
          <a:prstGeom prst="rect">
            <a:avLst/>
          </a:prstGeom>
        </p:spPr>
        <p:txBody>
          <a:bodyPr/>
          <a:lstStyle/>
          <a:p>
            <a:pPr marL="182769" indent="-182769">
              <a:defRPr sz="1100"/>
            </a:pPr>
            <a:r>
              <a:t>Import CAD data into McStas:</a:t>
            </a:r>
          </a:p>
          <a:p>
            <a:pPr marL="398769" lvl="1" indent="-182769">
              <a:buChar char="•"/>
              <a:defRPr sz="1100"/>
            </a:pPr>
            <a:r>
              <a:t>Use e.g. Shape.comp in McStas, import CAD from the engineer</a:t>
            </a:r>
          </a:p>
          <a:p>
            <a:pPr marL="398769" lvl="1" indent="-182769">
              <a:buChar char="•"/>
              <a:defRPr sz="1100"/>
            </a:pPr>
            <a:r>
              <a:t>Check that McStas model and what was ordered / built agrees</a:t>
            </a:r>
          </a:p>
          <a:p>
            <a:pPr marL="398769" lvl="1" indent="-182769">
              <a:buChar char="•"/>
              <a:defRPr sz="1100"/>
            </a:pPr>
            <a:r>
              <a:t>Caveat: We support OFF format only ;-)</a:t>
            </a:r>
          </a:p>
          <a:p>
            <a:pPr marL="398769" lvl="1" indent="-182769">
              <a:buChar char="•"/>
              <a:defRPr sz="1100"/>
            </a:pPr>
            <a:r>
              <a:t>A possible route:</a:t>
            </a:r>
          </a:p>
          <a:p>
            <a:pPr marL="398769" lvl="1" indent="-182769">
              <a:buChar char="•"/>
              <a:defRPr sz="1100"/>
            </a:pPr>
            <a:r>
              <a:t>Catia/Solidworks/etc -&gt; STL -&gt; OFF via FreeCAD</a:t>
            </a:r>
          </a:p>
        </p:txBody>
      </p:sp>
      <p:sp>
        <p:nvSpPr>
          <p:cNvPr id="7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78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197" y="2237117"/>
            <a:ext cx="6399164" cy="4354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Screenshot 2025-07-03 at 14.07.50.png" descr="Screenshot 2025-07-03 at 14.07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03" y="3892239"/>
            <a:ext cx="7961989" cy="3422787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BIFROST guide assembly from CAD (CYAN) imported alongside McStas guide elements"/>
          <p:cNvSpPr txBox="1"/>
          <p:nvPr/>
        </p:nvSpPr>
        <p:spPr>
          <a:xfrm>
            <a:off x="8491418" y="6105941"/>
            <a:ext cx="3543177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900"/>
              </a:spcBef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BIFROST guide assembly from CAD (CYAN)</a:t>
            </a:r>
            <a:br/>
            <a:r>
              <a:t>imported alongside McStas guide elements</a:t>
            </a:r>
          </a:p>
        </p:txBody>
      </p:sp>
      <p:pic>
        <p:nvPicPr>
          <p:cNvPr id="785" name="Screenshot 2025-07-03 at 14.16.43.png" descr="Screenshot 2025-07-03 at 14.16.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373" y="299494"/>
            <a:ext cx="5820633" cy="4735429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Connection Line"/>
          <p:cNvSpPr/>
          <p:nvPr/>
        </p:nvSpPr>
        <p:spPr>
          <a:xfrm>
            <a:off x="5971624" y="3415354"/>
            <a:ext cx="24310" cy="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">
            <a:solidFill>
              <a:srgbClr val="990000"/>
            </a:solidFill>
            <a:tailEnd type="triangle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787" name="Screenshot 2025-07-03 at 14.35.00.png" descr="Screenshot 2025-07-03 at 14.35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585" y="1076092"/>
            <a:ext cx="4110999" cy="3770284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ILL cryo-furnace in mcdisplay"/>
          <p:cNvSpPr txBox="1"/>
          <p:nvPr/>
        </p:nvSpPr>
        <p:spPr>
          <a:xfrm>
            <a:off x="9157473" y="4592923"/>
            <a:ext cx="2647852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ILL cryo-furnace in mcdisplay</a:t>
            </a:r>
          </a:p>
        </p:txBody>
      </p:sp>
      <p:pic>
        <p:nvPicPr>
          <p:cNvPr id="789" name="Group" descr="Gro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64" y="5621352"/>
            <a:ext cx="1829406" cy="1219605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sp>
        <p:nvSpPr>
          <p:cNvPr id="790" name="CAD / geometry validation help - 1"/>
          <p:cNvSpPr txBox="1">
            <a:spLocks noGrp="1"/>
          </p:cNvSpPr>
          <p:nvPr>
            <p:ph type="title"/>
          </p:nvPr>
        </p:nvSpPr>
        <p:spPr>
          <a:xfrm>
            <a:off x="1887313" y="-48014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CAD / geometry validation help - 1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657" y="1500721"/>
            <a:ext cx="4512406" cy="4576777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CAD / geometry validation help - 2"/>
          <p:cNvSpPr txBox="1">
            <a:spLocks noGrp="1"/>
          </p:cNvSpPr>
          <p:nvPr>
            <p:ph type="title"/>
          </p:nvPr>
        </p:nvSpPr>
        <p:spPr>
          <a:xfrm>
            <a:off x="1929039" y="-88654"/>
            <a:ext cx="9312376" cy="972717"/>
          </a:xfrm>
          <a:prstGeom prst="rect">
            <a:avLst/>
          </a:prstGeom>
        </p:spPr>
        <p:txBody>
          <a:bodyPr/>
          <a:lstStyle/>
          <a:p>
            <a:r>
              <a:t>CAD / geometry validation help - 2</a:t>
            </a:r>
          </a:p>
        </p:txBody>
      </p:sp>
      <p:sp>
        <p:nvSpPr>
          <p:cNvPr id="795" name="Import McStas visualisation data into CAD…"/>
          <p:cNvSpPr txBox="1">
            <a:spLocks noGrp="1"/>
          </p:cNvSpPr>
          <p:nvPr>
            <p:ph type="body" idx="1"/>
          </p:nvPr>
        </p:nvSpPr>
        <p:spPr>
          <a:xfrm>
            <a:off x="2048581" y="832817"/>
            <a:ext cx="9312375" cy="5420966"/>
          </a:xfrm>
          <a:prstGeom prst="rect">
            <a:avLst/>
          </a:prstGeom>
        </p:spPr>
        <p:txBody>
          <a:bodyPr/>
          <a:lstStyle/>
          <a:p>
            <a:pPr marL="184799" indent="-184799">
              <a:defRPr sz="1300"/>
            </a:pPr>
            <a:r>
              <a:t>Import McStas visualisation data into CAD</a:t>
            </a:r>
          </a:p>
          <a:p>
            <a:pPr marL="184799" indent="-184799">
              <a:defRPr sz="1300"/>
            </a:pPr>
            <a:r>
              <a:t>mcdisplay-cad from Greg Tucker depends on CadQuery* / OpenCASCADE and exports many different formats - Choose between STEP, STL, VRML, GLTF, VTKJS, and OpenCASCADE Technology XML</a:t>
            </a:r>
          </a:p>
          <a:p>
            <a:pPr marL="184799" indent="-184799">
              <a:defRPr sz="1300"/>
            </a:pPr>
            <a:r>
              <a:t>Comp geometry data only - rays are ignored </a:t>
            </a:r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endParaRPr/>
          </a:p>
          <a:p>
            <a:pPr marL="184799" indent="-184799">
              <a:defRPr sz="1300"/>
            </a:pPr>
            <a:r>
              <a:t>Should work with the engineer’s favourite geometry tool!</a:t>
            </a:r>
          </a:p>
        </p:txBody>
      </p:sp>
      <p:sp>
        <p:nvSpPr>
          <p:cNvPr id="7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797" name="* to use with a standard McStas install, please inject cadquery via e.g. micromamba install cadquery"/>
          <p:cNvSpPr txBox="1"/>
          <p:nvPr/>
        </p:nvSpPr>
        <p:spPr>
          <a:xfrm>
            <a:off x="6911915" y="6134041"/>
            <a:ext cx="4722664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900"/>
              </a:spcBef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* to use with a standard McStas install, please inject cadquery via e.g.</a:t>
            </a:r>
            <a:br/>
            <a:r>
              <a:t>micromamba install cadquery</a:t>
            </a:r>
          </a:p>
        </p:txBody>
      </p:sp>
      <p:pic>
        <p:nvPicPr>
          <p:cNvPr id="798" name="Screenshot 2025-07-03 at 14.43.08.png" descr="Screenshot 2025-07-03 at 14.43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754" y="1710470"/>
            <a:ext cx="7940778" cy="4157279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Here used to visualise sample-detector path on BIFROST - model from Milan Klausz"/>
          <p:cNvSpPr txBox="1"/>
          <p:nvPr/>
        </p:nvSpPr>
        <p:spPr>
          <a:xfrm>
            <a:off x="7463790" y="5802252"/>
            <a:ext cx="2667050" cy="27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900"/>
              </a:spcBef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Here used to visualise sample-detector path on</a:t>
            </a:r>
            <a:br/>
            <a:r>
              <a:t>BIFROST - model from Milan Klausz</a:t>
            </a:r>
          </a:p>
        </p:txBody>
      </p:sp>
      <p:pic>
        <p:nvPicPr>
          <p:cNvPr id="800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2" y="5624072"/>
            <a:ext cx="1829406" cy="1219605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pic>
        <p:nvPicPr>
          <p:cNvPr id="801" name="Image" descr="Image"/>
          <p:cNvPicPr>
            <a:picLocks noChangeAspect="1"/>
          </p:cNvPicPr>
          <p:nvPr/>
        </p:nvPicPr>
        <p:blipFill>
          <a:blip r:embed="rId5"/>
          <a:srcRect t="1385" b="1411"/>
          <a:stretch>
            <a:fillRect/>
          </a:stretch>
        </p:blipFill>
        <p:spPr>
          <a:xfrm>
            <a:off x="11345479" y="255991"/>
            <a:ext cx="624748" cy="607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4" extrusionOk="0">
                <a:moveTo>
                  <a:pt x="10793" y="0"/>
                </a:moveTo>
                <a:cubicBezTo>
                  <a:pt x="8015" y="0"/>
                  <a:pt x="5246" y="1004"/>
                  <a:pt x="3127" y="3015"/>
                </a:cubicBezTo>
                <a:cubicBezTo>
                  <a:pt x="1160" y="4881"/>
                  <a:pt x="141" y="7288"/>
                  <a:pt x="0" y="9731"/>
                </a:cubicBezTo>
                <a:lnTo>
                  <a:pt x="0" y="10862"/>
                </a:lnTo>
                <a:cubicBezTo>
                  <a:pt x="141" y="13305"/>
                  <a:pt x="1160" y="15711"/>
                  <a:pt x="3127" y="17578"/>
                </a:cubicBezTo>
                <a:cubicBezTo>
                  <a:pt x="7366" y="21600"/>
                  <a:pt x="14234" y="21600"/>
                  <a:pt x="18473" y="17578"/>
                </a:cubicBezTo>
                <a:cubicBezTo>
                  <a:pt x="20451" y="15701"/>
                  <a:pt x="21468" y="13278"/>
                  <a:pt x="21600" y="10821"/>
                </a:cubicBezTo>
                <a:lnTo>
                  <a:pt x="21600" y="9771"/>
                </a:lnTo>
                <a:cubicBezTo>
                  <a:pt x="21468" y="7314"/>
                  <a:pt x="20451" y="4892"/>
                  <a:pt x="18473" y="3015"/>
                </a:cubicBezTo>
                <a:cubicBezTo>
                  <a:pt x="16354" y="1004"/>
                  <a:pt x="13571" y="0"/>
                  <a:pt x="10793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802" name="Gregory Tucker gregory.tucker@ess.eu"/>
          <p:cNvSpPr txBox="1"/>
          <p:nvPr/>
        </p:nvSpPr>
        <p:spPr>
          <a:xfrm>
            <a:off x="11294402" y="969465"/>
            <a:ext cx="609308" cy="15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251" tIns="22251" rIns="22251" bIns="22251" anchor="ctr"/>
          <a:lstStyle/>
          <a:p>
            <a:pPr defTabSz="2684430">
              <a:lnSpc>
                <a:spcPct val="90000"/>
              </a:lnSpc>
              <a:spcBef>
                <a:spcPts val="4900"/>
              </a:spcBef>
              <a:defRPr sz="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Gregory Tucker</a:t>
            </a:r>
            <a:br/>
            <a:r>
              <a:t>gregory.tucker@ess.eu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“Richer NeXus format”"/>
          <p:cNvSpPr txBox="1">
            <a:spLocks noGrp="1"/>
          </p:cNvSpPr>
          <p:nvPr>
            <p:ph type="title"/>
          </p:nvPr>
        </p:nvSpPr>
        <p:spPr>
          <a:xfrm>
            <a:off x="344299" y="444461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“Richer NeXus format”</a:t>
            </a:r>
          </a:p>
        </p:txBody>
      </p:sp>
      <p:sp>
        <p:nvSpPr>
          <p:cNvPr id="805" name="All component AT / ROTATED data…"/>
          <p:cNvSpPr txBox="1">
            <a:spLocks noGrp="1"/>
          </p:cNvSpPr>
          <p:nvPr>
            <p:ph type="body" idx="1"/>
          </p:nvPr>
        </p:nvSpPr>
        <p:spPr>
          <a:xfrm>
            <a:off x="135041" y="1706399"/>
            <a:ext cx="9312375" cy="4545579"/>
          </a:xfrm>
          <a:prstGeom prst="rect">
            <a:avLst/>
          </a:prstGeom>
        </p:spPr>
        <p:txBody>
          <a:bodyPr/>
          <a:lstStyle/>
          <a:p>
            <a:r>
              <a:t>All component AT / ROTATED data</a:t>
            </a:r>
          </a:p>
          <a:p>
            <a:endParaRPr/>
          </a:p>
          <a:p>
            <a:r>
              <a:t>All component param=value info</a:t>
            </a:r>
            <a:br/>
            <a:r>
              <a:rPr sz="1400"/>
              <a:t>(currently as text from instr file)</a:t>
            </a:r>
          </a:p>
          <a:p>
            <a:endParaRPr sz="1400"/>
          </a:p>
          <a:p>
            <a:r>
              <a:t>Monitor_nD geometry data included</a:t>
            </a:r>
          </a:p>
          <a:p>
            <a:endParaRPr/>
          </a:p>
          <a:p>
            <a:r>
              <a:t>Monitor_nD binning / pixellation arrays  </a:t>
            </a:r>
          </a:p>
        </p:txBody>
      </p:sp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807" name="NeXus_updated_structure.png" descr="NeXus_updated_stru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30" y="-209421"/>
            <a:ext cx="8000402" cy="74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Line"/>
          <p:cNvSpPr/>
          <p:nvPr/>
        </p:nvSpPr>
        <p:spPr>
          <a:xfrm flipH="1">
            <a:off x="2064117" y="4225756"/>
            <a:ext cx="1" cy="1030964"/>
          </a:xfrm>
          <a:prstGeom prst="line">
            <a:avLst/>
          </a:prstGeom>
          <a:ln w="25400">
            <a:solidFill>
              <a:srgbClr val="990000"/>
            </a:solidFill>
            <a:tailEnd type="triangle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09" name="mcstas-logo.pdf" descr="mcstas-log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01" y="5828451"/>
            <a:ext cx="636643" cy="374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793" y="5865850"/>
            <a:ext cx="1185880" cy="340369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Connection Line"/>
          <p:cNvSpPr/>
          <p:nvPr/>
        </p:nvSpPr>
        <p:spPr>
          <a:xfrm>
            <a:off x="1604840" y="5846438"/>
            <a:ext cx="1050528" cy="207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94" extrusionOk="0">
                <a:moveTo>
                  <a:pt x="0" y="11724"/>
                </a:moveTo>
                <a:cubicBezTo>
                  <a:pt x="7416" y="-5306"/>
                  <a:pt x="14616" y="-3783"/>
                  <a:pt x="21600" y="16294"/>
                </a:cubicBezTo>
              </a:path>
            </a:pathLst>
          </a:custGeom>
          <a:ln w="12700">
            <a:solidFill>
              <a:srgbClr val="2D83AD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pic>
        <p:nvPicPr>
          <p:cNvPr id="81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572" y="6011257"/>
            <a:ext cx="641922" cy="24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595" y="5383660"/>
            <a:ext cx="1407045" cy="45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Screenshot 2026-04-11 at 13.02.14.png" descr="Screenshot 2026-04-11 at 13.02.14.png"/>
          <p:cNvPicPr>
            <a:picLocks noChangeAspect="1"/>
          </p:cNvPicPr>
          <p:nvPr/>
        </p:nvPicPr>
        <p:blipFill>
          <a:blip r:embed="rId7"/>
          <a:srcRect t="18082" b="18082"/>
          <a:stretch>
            <a:fillRect/>
          </a:stretch>
        </p:blipFill>
        <p:spPr>
          <a:xfrm>
            <a:off x="6613545" y="4844196"/>
            <a:ext cx="5482406" cy="1968568"/>
          </a:xfrm>
          <a:prstGeom prst="rect">
            <a:avLst/>
          </a:prstGeom>
          <a:ln w="12700">
            <a:solidFill>
              <a:srgbClr val="990000"/>
            </a:solidFill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Logo color"/>
          <p:cNvSpPr/>
          <p:nvPr/>
        </p:nvSpPr>
        <p:spPr>
          <a:xfrm>
            <a:off x="9046225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8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365" y="252360"/>
            <a:ext cx="1142205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Easier access to data interpretation - 1"/>
          <p:cNvSpPr txBox="1">
            <a:spLocks noGrp="1"/>
          </p:cNvSpPr>
          <p:nvPr>
            <p:ph type="title"/>
          </p:nvPr>
        </p:nvSpPr>
        <p:spPr>
          <a:xfrm>
            <a:off x="1908150" y="-204251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Easier access to data interpretation - 1</a:t>
            </a:r>
          </a:p>
        </p:txBody>
      </p:sp>
      <p:sp>
        <p:nvSpPr>
          <p:cNvPr id="821" name="McStas to McStasScript / Jupyter"/>
          <p:cNvSpPr txBox="1">
            <a:spLocks noGrp="1"/>
          </p:cNvSpPr>
          <p:nvPr>
            <p:ph type="body" idx="1"/>
          </p:nvPr>
        </p:nvSpPr>
        <p:spPr>
          <a:xfrm>
            <a:off x="401463" y="1641768"/>
            <a:ext cx="9312375" cy="4545578"/>
          </a:xfrm>
          <a:prstGeom prst="rect">
            <a:avLst/>
          </a:prstGeom>
        </p:spPr>
        <p:txBody>
          <a:bodyPr/>
          <a:lstStyle/>
          <a:p>
            <a:r>
              <a:t>McStas to McStasScript / Jupyter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grpSp>
        <p:nvGrpSpPr>
          <p:cNvPr id="831" name="Group"/>
          <p:cNvGrpSpPr/>
          <p:nvPr/>
        </p:nvGrpSpPr>
        <p:grpSpPr>
          <a:xfrm>
            <a:off x="-98220" y="541361"/>
            <a:ext cx="12455045" cy="6746392"/>
            <a:chOff x="0" y="0"/>
            <a:chExt cx="12455043" cy="6746390"/>
          </a:xfrm>
        </p:grpSpPr>
        <p:pic>
          <p:nvPicPr>
            <p:cNvPr id="823" name="Screenshot 2024-09-21 at 08.33.13.png" descr="Screenshot 2024-09-21 at 08.33.1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8555" y="0"/>
              <a:ext cx="6420243" cy="5209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30" name="Group"/>
            <p:cNvGrpSpPr/>
            <p:nvPr/>
          </p:nvGrpSpPr>
          <p:grpSpPr>
            <a:xfrm>
              <a:off x="0" y="723024"/>
              <a:ext cx="12455044" cy="6023367"/>
              <a:chOff x="0" y="0"/>
              <a:chExt cx="12455043" cy="6023365"/>
            </a:xfrm>
          </p:grpSpPr>
          <p:sp>
            <p:nvSpPr>
              <p:cNvPr id="824" name="Line"/>
              <p:cNvSpPr/>
              <p:nvPr/>
            </p:nvSpPr>
            <p:spPr>
              <a:xfrm flipV="1">
                <a:off x="4305014" y="162164"/>
                <a:ext cx="5837423" cy="323210"/>
              </a:xfrm>
              <a:prstGeom prst="line">
                <a:avLst/>
              </a:prstGeom>
              <a:noFill/>
              <a:ln w="127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5" name="Oval"/>
              <p:cNvSpPr/>
              <p:nvPr/>
            </p:nvSpPr>
            <p:spPr>
              <a:xfrm>
                <a:off x="10226715" y="0"/>
                <a:ext cx="800161" cy="359431"/>
              </a:xfrm>
              <a:prstGeom prst="ellipse">
                <a:avLst/>
              </a:prstGeom>
              <a:noFill/>
              <a:ln w="12700" cap="flat">
                <a:solidFill>
                  <a:srgbClr val="D6344B"/>
                </a:solidFill>
                <a:prstDash val="solid"/>
                <a:miter lim="800000"/>
              </a:ln>
              <a:effectLst/>
            </p:spPr>
            <p:txBody>
              <a:bodyPr wrap="square" lIns="45672" tIns="45672" rIns="45672" bIns="45672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826" name="Line"/>
              <p:cNvSpPr/>
              <p:nvPr/>
            </p:nvSpPr>
            <p:spPr>
              <a:xfrm>
                <a:off x="10626796" y="502001"/>
                <a:ext cx="1" cy="2430916"/>
              </a:xfrm>
              <a:prstGeom prst="line">
                <a:avLst/>
              </a:prstGeom>
              <a:noFill/>
              <a:ln w="127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827" name="Screenshot 2024-09-21 at 08.36.08.png" descr="Screenshot 2024-09-21 at 08.36.08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00466" y="2742613"/>
                <a:ext cx="4254578" cy="30131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28" name="Line"/>
              <p:cNvSpPr/>
              <p:nvPr/>
            </p:nvSpPr>
            <p:spPr>
              <a:xfrm flipH="1" flipV="1">
                <a:off x="5898884" y="4321997"/>
                <a:ext cx="4362400" cy="1"/>
              </a:xfrm>
              <a:prstGeom prst="line">
                <a:avLst/>
              </a:prstGeom>
              <a:noFill/>
              <a:ln w="12700" cap="flat">
                <a:solidFill>
                  <a:srgbClr val="D6161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829" name="Screenshot 2024-09-21 at 08.44.05.png" descr="Screenshot 2024-09-21 at 08.44.05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813958"/>
                <a:ext cx="6126264" cy="52094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Logo color"/>
          <p:cNvSpPr/>
          <p:nvPr/>
        </p:nvSpPr>
        <p:spPr>
          <a:xfrm>
            <a:off x="9046225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8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365" y="252360"/>
            <a:ext cx="1142205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CANS-Logo v19e.png" descr="ICANS-Logo v1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Via NeXus to nexpy"/>
          <p:cNvSpPr txBox="1">
            <a:spLocks noGrp="1"/>
          </p:cNvSpPr>
          <p:nvPr>
            <p:ph type="body" idx="1"/>
          </p:nvPr>
        </p:nvSpPr>
        <p:spPr>
          <a:xfrm>
            <a:off x="401463" y="1641768"/>
            <a:ext cx="9312375" cy="4545578"/>
          </a:xfrm>
          <a:prstGeom prst="rect">
            <a:avLst/>
          </a:prstGeom>
        </p:spPr>
        <p:txBody>
          <a:bodyPr/>
          <a:lstStyle/>
          <a:p>
            <a:r>
              <a:t>Via NeXus to nexpy</a:t>
            </a:r>
          </a:p>
        </p:txBody>
      </p:sp>
      <p:pic>
        <p:nvPicPr>
          <p:cNvPr id="837" name="Screenshot 2024-09-21 at 09.10.45.png" descr="Screenshot 2024-09-21 at 09.10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473" y="475184"/>
            <a:ext cx="6399756" cy="5192785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Easier access to data interpretation - 2"/>
          <p:cNvSpPr txBox="1">
            <a:spLocks noGrp="1"/>
          </p:cNvSpPr>
          <p:nvPr>
            <p:ph type="title"/>
          </p:nvPr>
        </p:nvSpPr>
        <p:spPr>
          <a:xfrm>
            <a:off x="1908150" y="-204251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Easier access to data interpretation - 2</a:t>
            </a:r>
          </a:p>
        </p:txBody>
      </p:sp>
      <p:sp>
        <p:nvSpPr>
          <p:cNvPr id="8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840" name="Screenshot 2024-09-21 at 09.07.36.png" descr="Screenshot 2024-09-21 at 09.07.36.png"/>
          <p:cNvPicPr>
            <a:picLocks noChangeAspect="1"/>
          </p:cNvPicPr>
          <p:nvPr/>
        </p:nvPicPr>
        <p:blipFill>
          <a:blip r:embed="rId5"/>
          <a:srcRect l="2067" r="738" b="48106"/>
          <a:stretch>
            <a:fillRect/>
          </a:stretch>
        </p:blipFill>
        <p:spPr>
          <a:xfrm>
            <a:off x="7330187" y="3131811"/>
            <a:ext cx="4732848" cy="3560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Screenshot 2024-09-21 at 08.35.48.png" descr="Screenshot 2024-09-21 at 08.35.4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6144" y="1910652"/>
            <a:ext cx="6551123" cy="5537821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Oval"/>
          <p:cNvSpPr/>
          <p:nvPr/>
        </p:nvSpPr>
        <p:spPr>
          <a:xfrm>
            <a:off x="10519452" y="1156423"/>
            <a:ext cx="800995" cy="359806"/>
          </a:xfrm>
          <a:prstGeom prst="ellipse">
            <a:avLst/>
          </a:prstGeom>
          <a:ln w="25400">
            <a:solidFill>
              <a:srgbClr val="D6344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43" name="Line"/>
          <p:cNvSpPr/>
          <p:nvPr/>
        </p:nvSpPr>
        <p:spPr>
          <a:xfrm flipH="1">
            <a:off x="10545597" y="1499124"/>
            <a:ext cx="356068" cy="4165624"/>
          </a:xfrm>
          <a:prstGeom prst="line">
            <a:avLst/>
          </a:prstGeom>
          <a:ln w="25400">
            <a:solidFill>
              <a:srgbClr val="D6161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4" name="Line"/>
          <p:cNvSpPr/>
          <p:nvPr/>
        </p:nvSpPr>
        <p:spPr>
          <a:xfrm flipV="1">
            <a:off x="2887803" y="1552285"/>
            <a:ext cx="5213934" cy="249686"/>
          </a:xfrm>
          <a:prstGeom prst="line">
            <a:avLst/>
          </a:prstGeom>
          <a:ln w="25400">
            <a:solidFill>
              <a:srgbClr val="D6161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5" name="Line"/>
          <p:cNvSpPr/>
          <p:nvPr/>
        </p:nvSpPr>
        <p:spPr>
          <a:xfrm flipH="1" flipV="1">
            <a:off x="5977490" y="6010991"/>
            <a:ext cx="3220150" cy="1"/>
          </a:xfrm>
          <a:prstGeom prst="line">
            <a:avLst/>
          </a:prstGeom>
          <a:ln w="25400">
            <a:solidFill>
              <a:srgbClr val="D6161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6" name="Enables easy access to fitting etc."/>
          <p:cNvSpPr/>
          <p:nvPr/>
        </p:nvSpPr>
        <p:spPr>
          <a:xfrm>
            <a:off x="5491023" y="6265298"/>
            <a:ext cx="3960301" cy="49437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Enables easy access to fitting etc.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49" name="New stuff in the series 3.5.x and 3.6.x"/>
          <p:cNvSpPr txBox="1">
            <a:spLocks noGrp="1"/>
          </p:cNvSpPr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r>
              <a:t>New stuff in the series 3.5.x and 3.6.x</a:t>
            </a:r>
          </a:p>
        </p:txBody>
      </p:sp>
      <p:sp>
        <p:nvSpPr>
          <p:cNvPr id="850" name="Common release and versioning for McStas &amp; McXtrace - no more 2.x and 1.x…"/>
          <p:cNvSpPr txBox="1">
            <a:spLocks noGrp="1"/>
          </p:cNvSpPr>
          <p:nvPr>
            <p:ph type="body" idx="1"/>
          </p:nvPr>
        </p:nvSpPr>
        <p:spPr>
          <a:xfrm>
            <a:off x="152923" y="590961"/>
            <a:ext cx="11886154" cy="58368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mctest / mcviewtest tools</a:t>
            </a:r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</a:t>
            </a:r>
            <a:br/>
            <a:endParaRPr/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LOTS of work on many layers + infrastructure -&gt; solid basis for future work: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Used for preparing the ESS data pipeline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More emphasis on “in-experiment” and data-analysis features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Further modernisation</a:t>
            </a:r>
            <a:br/>
            <a:endParaRPr/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Project: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Historical “yearly release” -&gt; release often, release early mode(conda-forge is the basis)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PR-only, “production grade” main branch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Plan to extend McStas/McXtrace collaboration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Even more emphasis on testing at different levels</a:t>
            </a:r>
          </a:p>
        </p:txBody>
      </p:sp>
      <p:sp>
        <p:nvSpPr>
          <p:cNvPr id="8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852" name="11897326.png" descr="118973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161" y="3007645"/>
            <a:ext cx="2606338" cy="2606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Debian_logo.png" descr="Debian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Logo color"/>
          <p:cNvSpPr/>
          <p:nvPr/>
        </p:nvSpPr>
        <p:spPr>
          <a:xfrm>
            <a:off x="9046225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8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365" y="252360"/>
            <a:ext cx="1142205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CANS-Logo v19e.png" descr="ICANS-Logo v19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9" name="Group"/>
          <p:cNvGrpSpPr/>
          <p:nvPr/>
        </p:nvGrpSpPr>
        <p:grpSpPr>
          <a:xfrm>
            <a:off x="10787855" y="3858576"/>
            <a:ext cx="1298189" cy="613139"/>
            <a:chOff x="0" y="0"/>
            <a:chExt cx="1298187" cy="613138"/>
          </a:xfrm>
        </p:grpSpPr>
        <p:pic>
          <p:nvPicPr>
            <p:cNvPr id="857" name="pasted-movie.png" descr="pasted-movie.png"/>
            <p:cNvPicPr>
              <a:picLocks noChangeAspect="1"/>
            </p:cNvPicPr>
            <p:nvPr/>
          </p:nvPicPr>
          <p:blipFill>
            <a:blip r:embed="rId6"/>
            <a:srcRect t="7460" r="12" b="25568"/>
            <a:stretch>
              <a:fillRect/>
            </a:stretch>
          </p:blipFill>
          <p:spPr>
            <a:xfrm>
              <a:off x="0" y="5862"/>
              <a:ext cx="604441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7" y="0"/>
                  </a:moveTo>
                  <a:cubicBezTo>
                    <a:pt x="8043" y="0"/>
                    <a:pt x="5272" y="1004"/>
                    <a:pt x="3163" y="3015"/>
                  </a:cubicBezTo>
                  <a:cubicBezTo>
                    <a:pt x="1054" y="5026"/>
                    <a:pt x="0" y="7660"/>
                    <a:pt x="0" y="10296"/>
                  </a:cubicBezTo>
                  <a:cubicBezTo>
                    <a:pt x="0" y="12932"/>
                    <a:pt x="1054" y="15566"/>
                    <a:pt x="3163" y="17578"/>
                  </a:cubicBezTo>
                  <a:cubicBezTo>
                    <a:pt x="7381" y="21600"/>
                    <a:pt x="14219" y="21600"/>
                    <a:pt x="18437" y="17578"/>
                  </a:cubicBezTo>
                  <a:cubicBezTo>
                    <a:pt x="20546" y="15566"/>
                    <a:pt x="21600" y="12932"/>
                    <a:pt x="21600" y="10296"/>
                  </a:cubicBezTo>
                  <a:cubicBezTo>
                    <a:pt x="21600" y="7660"/>
                    <a:pt x="20546" y="5026"/>
                    <a:pt x="18437" y="3015"/>
                  </a:cubicBezTo>
                  <a:cubicBezTo>
                    <a:pt x="16328" y="1004"/>
                    <a:pt x="13571" y="0"/>
                    <a:pt x="108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58" name="Image" descr="Image"/>
            <p:cNvPicPr>
              <a:picLocks noChangeAspect="1"/>
            </p:cNvPicPr>
            <p:nvPr/>
          </p:nvPicPr>
          <p:blipFill>
            <a:blip r:embed="rId7"/>
            <a:srcRect l="31" r="4"/>
            <a:stretch>
              <a:fillRect/>
            </a:stretch>
          </p:blipFill>
          <p:spPr>
            <a:xfrm>
              <a:off x="690968" y="0"/>
              <a:ext cx="607220" cy="607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15" y="0"/>
                    <a:pt x="5231" y="1052"/>
                    <a:pt x="3106" y="3160"/>
                  </a:cubicBezTo>
                  <a:cubicBezTo>
                    <a:pt x="1210" y="5041"/>
                    <a:pt x="204" y="7446"/>
                    <a:pt x="0" y="9904"/>
                  </a:cubicBezTo>
                  <a:lnTo>
                    <a:pt x="0" y="11682"/>
                  </a:lnTo>
                  <a:cubicBezTo>
                    <a:pt x="204" y="14140"/>
                    <a:pt x="1210" y="16545"/>
                    <a:pt x="3106" y="18426"/>
                  </a:cubicBezTo>
                  <a:cubicBezTo>
                    <a:pt x="5231" y="20534"/>
                    <a:pt x="8015" y="21600"/>
                    <a:pt x="10800" y="21600"/>
                  </a:cubicBezTo>
                  <a:cubicBezTo>
                    <a:pt x="13585" y="21600"/>
                    <a:pt x="16369" y="20534"/>
                    <a:pt x="18494" y="18426"/>
                  </a:cubicBezTo>
                  <a:cubicBezTo>
                    <a:pt x="20408" y="16527"/>
                    <a:pt x="21410" y="14094"/>
                    <a:pt x="21600" y="11611"/>
                  </a:cubicBezTo>
                  <a:lnTo>
                    <a:pt x="21600" y="9975"/>
                  </a:lnTo>
                  <a:cubicBezTo>
                    <a:pt x="21410" y="7492"/>
                    <a:pt x="20408" y="5059"/>
                    <a:pt x="18494" y="3160"/>
                  </a:cubicBezTo>
                  <a:cubicBezTo>
                    <a:pt x="16369" y="1052"/>
                    <a:pt x="1358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60" name="pasted-movie.png" descr="pasted-mov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7424" y="1321367"/>
            <a:ext cx="514873" cy="51487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61" name="Screenshot 2024-09-21 at 12.47.43.png" descr="Screenshot 2024-09-21 at 12.47.43.png"/>
          <p:cNvPicPr>
            <a:picLocks noChangeAspect="1"/>
          </p:cNvPicPr>
          <p:nvPr/>
        </p:nvPicPr>
        <p:blipFill>
          <a:blip r:embed="rId9"/>
          <a:srcRect l="22099" t="35635" r="64260" b="55571"/>
          <a:stretch>
            <a:fillRect/>
          </a:stretch>
        </p:blipFill>
        <p:spPr>
          <a:xfrm>
            <a:off x="11242925" y="1383201"/>
            <a:ext cx="666664" cy="311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6865" y="4564166"/>
            <a:ext cx="845000" cy="452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Rectangle"/>
          <p:cNvSpPr/>
          <p:nvPr/>
        </p:nvSpPr>
        <p:spPr>
          <a:xfrm>
            <a:off x="65391" y="83225"/>
            <a:ext cx="1768797" cy="9495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65" name="Common release and versioning for McStas &amp; McXtrace - no more 2.x and 1.x…"/>
          <p:cNvSpPr txBox="1">
            <a:spLocks noGrp="1"/>
          </p:cNvSpPr>
          <p:nvPr>
            <p:ph type="body" idx="1"/>
          </p:nvPr>
        </p:nvSpPr>
        <p:spPr>
          <a:xfrm>
            <a:off x="152923" y="590961"/>
            <a:ext cx="8163421" cy="558168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Common release and versioning for McStas &amp; McXtrace - no more 2.x and 1.x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 are now on conda-forge!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Forms support basis for Windows, macOS and non-Debian Linux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work from SOLEIL toward official Debian packages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 (GitHub + conda) in place</a:t>
            </a:r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Usability: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One-click transfer to McStasScript/Jupyter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Easy access to NeXus output through e.g. nexpy or silx</a:t>
            </a:r>
          </a:p>
          <a:p>
            <a:pPr marL="685800" lvl="1" indent="-228600">
              <a:spcBef>
                <a:spcPts val="0"/>
              </a:spcBef>
              <a:buChar char="•"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3D rendering modernised</a:t>
            </a:r>
          </a:p>
          <a:p>
            <a:pPr marL="228600" indent="-228600">
              <a:spcBef>
                <a:spcPts val="0"/>
              </a:spcBef>
              <a:defRPr sz="1600" b="1">
                <a:solidFill>
                  <a:srgbClr val="3F8E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mctest / mcviewtest tools</a:t>
            </a:r>
          </a:p>
          <a:p>
            <a:pPr marL="228600" indent="-228600">
              <a:spcBef>
                <a:spcPts val="0"/>
              </a:spcBef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Various component / instr contributions, some presented later today!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None/>
              <a:defRPr sz="1600">
                <a:solidFill>
                  <a:srgbClr val="3F8EC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66" name="(base) laptop:~ user$ mctest --instr=BNL_H8 -n1e7 --testdir=$PWD --mpi=10…"/>
          <p:cNvSpPr/>
          <p:nvPr/>
        </p:nvSpPr>
        <p:spPr>
          <a:xfrm>
            <a:off x="28381" y="3160109"/>
            <a:ext cx="8268906" cy="3390938"/>
          </a:xfrm>
          <a:prstGeom prst="rect">
            <a:avLst/>
          </a:prstGeom>
          <a:solidFill>
            <a:srgbClr val="3E67C3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(base) laptop:~ user$ mctest --instr=BNL_H8 -n1e7 --testdir=$PWD --mpi=10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loading system configuration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Output of test will be placed in: /Users/user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ncount is: 1e7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mpi count is: 10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Testing: 3.6.13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Finding instruments in: /Users/user/micromamba/share/mcstas/resources/examples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Copying instruments to: /Users/user/mcstas-3.6.13_mpi_x_10_BNL_H8_Darwin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Compiling instruments [seconds]...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        :   6.52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BNL_H8_simple :   2.34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Running tests / getting status...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         :   5.08    [val: 9.60477e-10 / 9.84026e-10 = 98 %]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BNL_H8_simple  :   2.13    [val: 9.53534e-10 / 9.84026e-10 = 97 %]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======================================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Overall test result: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solidFill>
                  <a:srgbClr val="FFFFFF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SUCCESS</a:t>
            </a:r>
          </a:p>
        </p:txBody>
      </p:sp>
      <p:pic>
        <p:nvPicPr>
          <p:cNvPr id="867" name="11897326.png" descr="118973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161" y="3007645"/>
            <a:ext cx="2606338" cy="2606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0" name="Group"/>
          <p:cNvGrpSpPr/>
          <p:nvPr/>
        </p:nvGrpSpPr>
        <p:grpSpPr>
          <a:xfrm>
            <a:off x="10787855" y="3858576"/>
            <a:ext cx="1298189" cy="613139"/>
            <a:chOff x="0" y="0"/>
            <a:chExt cx="1298187" cy="613138"/>
          </a:xfrm>
        </p:grpSpPr>
        <p:pic>
          <p:nvPicPr>
            <p:cNvPr id="868" name="pasted-movie.png" descr="pasted-movie.png"/>
            <p:cNvPicPr>
              <a:picLocks noChangeAspect="1"/>
            </p:cNvPicPr>
            <p:nvPr/>
          </p:nvPicPr>
          <p:blipFill>
            <a:blip r:embed="rId3"/>
            <a:srcRect t="7460" r="12" b="25568"/>
            <a:stretch>
              <a:fillRect/>
            </a:stretch>
          </p:blipFill>
          <p:spPr>
            <a:xfrm>
              <a:off x="0" y="5862"/>
              <a:ext cx="604441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7" y="0"/>
                  </a:moveTo>
                  <a:cubicBezTo>
                    <a:pt x="8043" y="0"/>
                    <a:pt x="5272" y="1004"/>
                    <a:pt x="3163" y="3015"/>
                  </a:cubicBezTo>
                  <a:cubicBezTo>
                    <a:pt x="1054" y="5026"/>
                    <a:pt x="0" y="7660"/>
                    <a:pt x="0" y="10296"/>
                  </a:cubicBezTo>
                  <a:cubicBezTo>
                    <a:pt x="0" y="12932"/>
                    <a:pt x="1054" y="15566"/>
                    <a:pt x="3163" y="17578"/>
                  </a:cubicBezTo>
                  <a:cubicBezTo>
                    <a:pt x="7381" y="21600"/>
                    <a:pt x="14219" y="21600"/>
                    <a:pt x="18437" y="17578"/>
                  </a:cubicBezTo>
                  <a:cubicBezTo>
                    <a:pt x="20546" y="15566"/>
                    <a:pt x="21600" y="12932"/>
                    <a:pt x="21600" y="10296"/>
                  </a:cubicBezTo>
                  <a:cubicBezTo>
                    <a:pt x="21600" y="7660"/>
                    <a:pt x="20546" y="5026"/>
                    <a:pt x="18437" y="3015"/>
                  </a:cubicBezTo>
                  <a:cubicBezTo>
                    <a:pt x="16328" y="1004"/>
                    <a:pt x="13571" y="0"/>
                    <a:pt x="108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69" name="Image" descr="Image"/>
            <p:cNvPicPr>
              <a:picLocks noChangeAspect="1"/>
            </p:cNvPicPr>
            <p:nvPr/>
          </p:nvPicPr>
          <p:blipFill>
            <a:blip r:embed="rId4"/>
            <a:srcRect l="31" r="4"/>
            <a:stretch>
              <a:fillRect/>
            </a:stretch>
          </p:blipFill>
          <p:spPr>
            <a:xfrm>
              <a:off x="690968" y="0"/>
              <a:ext cx="607220" cy="607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15" y="0"/>
                    <a:pt x="5231" y="1052"/>
                    <a:pt x="3106" y="3160"/>
                  </a:cubicBezTo>
                  <a:cubicBezTo>
                    <a:pt x="1210" y="5041"/>
                    <a:pt x="204" y="7446"/>
                    <a:pt x="0" y="9904"/>
                  </a:cubicBezTo>
                  <a:lnTo>
                    <a:pt x="0" y="11682"/>
                  </a:lnTo>
                  <a:cubicBezTo>
                    <a:pt x="204" y="14140"/>
                    <a:pt x="1210" y="16545"/>
                    <a:pt x="3106" y="18426"/>
                  </a:cubicBezTo>
                  <a:cubicBezTo>
                    <a:pt x="5231" y="20534"/>
                    <a:pt x="8015" y="21600"/>
                    <a:pt x="10800" y="21600"/>
                  </a:cubicBezTo>
                  <a:cubicBezTo>
                    <a:pt x="13585" y="21600"/>
                    <a:pt x="16369" y="20534"/>
                    <a:pt x="18494" y="18426"/>
                  </a:cubicBezTo>
                  <a:cubicBezTo>
                    <a:pt x="20408" y="16527"/>
                    <a:pt x="21410" y="14094"/>
                    <a:pt x="21600" y="11611"/>
                  </a:cubicBezTo>
                  <a:lnTo>
                    <a:pt x="21600" y="9975"/>
                  </a:lnTo>
                  <a:cubicBezTo>
                    <a:pt x="21410" y="7492"/>
                    <a:pt x="20408" y="5059"/>
                    <a:pt x="18494" y="3160"/>
                  </a:cubicBezTo>
                  <a:cubicBezTo>
                    <a:pt x="16369" y="1052"/>
                    <a:pt x="1358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7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424" y="1321367"/>
            <a:ext cx="514873" cy="51487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72" name="Screenshot 2024-09-21 at 12.47.43.png" descr="Screenshot 2024-09-21 at 12.47.43.png"/>
          <p:cNvPicPr>
            <a:picLocks noChangeAspect="1"/>
          </p:cNvPicPr>
          <p:nvPr/>
        </p:nvPicPr>
        <p:blipFill>
          <a:blip r:embed="rId6"/>
          <a:srcRect l="22099" t="35635" r="64260" b="55571"/>
          <a:stretch>
            <a:fillRect/>
          </a:stretch>
        </p:blipFill>
        <p:spPr>
          <a:xfrm>
            <a:off x="11242925" y="1383201"/>
            <a:ext cx="666664" cy="311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6865" y="4564166"/>
            <a:ext cx="845000" cy="452224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New stuff in the series 3.5.x and 3.6.x"/>
          <p:cNvSpPr txBox="1">
            <a:spLocks noGrp="1"/>
          </p:cNvSpPr>
          <p:nvPr>
            <p:ph type="title"/>
          </p:nvPr>
        </p:nvSpPr>
        <p:spPr>
          <a:xfrm>
            <a:off x="1871941" y="181314"/>
            <a:ext cx="9312375" cy="452287"/>
          </a:xfrm>
          <a:prstGeom prst="rect">
            <a:avLst/>
          </a:prstGeom>
        </p:spPr>
        <p:txBody>
          <a:bodyPr/>
          <a:lstStyle/>
          <a:p>
            <a:r>
              <a:t>New stuff in the series 3.5.x and 3.6.x</a:t>
            </a:r>
          </a:p>
        </p:txBody>
      </p:sp>
      <p:sp>
        <p:nvSpPr>
          <p:cNvPr id="8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876" name="Debian_logo.png" descr="Debian_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0460" y="1113994"/>
            <a:ext cx="842188" cy="11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ICANS-Logo v19e.png" descr="ICANS-Logo v19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85247" y="190692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Logo color"/>
          <p:cNvSpPr/>
          <p:nvPr/>
        </p:nvSpPr>
        <p:spPr>
          <a:xfrm>
            <a:off x="9046225" y="2520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87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365" y="252360"/>
            <a:ext cx="1142205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Screenshot 2025-07-04 at 16.55.13.png" descr="Screenshot 2025-07-04 at 16.55.13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88522" y="1100641"/>
            <a:ext cx="10197550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5" name="Group"/>
          <p:cNvGrpSpPr/>
          <p:nvPr/>
        </p:nvGrpSpPr>
        <p:grpSpPr>
          <a:xfrm>
            <a:off x="6631830" y="1383201"/>
            <a:ext cx="5309877" cy="2212479"/>
            <a:chOff x="0" y="0"/>
            <a:chExt cx="5309876" cy="2212478"/>
          </a:xfrm>
        </p:grpSpPr>
        <p:grpSp>
          <p:nvGrpSpPr>
            <p:cNvPr id="883" name="Group"/>
            <p:cNvGrpSpPr/>
            <p:nvPr/>
          </p:nvGrpSpPr>
          <p:grpSpPr>
            <a:xfrm>
              <a:off x="-1" y="0"/>
              <a:ext cx="5046308" cy="2212479"/>
              <a:chOff x="0" y="0"/>
              <a:chExt cx="5046306" cy="2212478"/>
            </a:xfrm>
          </p:grpSpPr>
          <p:sp>
            <p:nvSpPr>
              <p:cNvPr id="886" name="Connection Line"/>
              <p:cNvSpPr/>
              <p:nvPr/>
            </p:nvSpPr>
            <p:spPr>
              <a:xfrm>
                <a:off x="0" y="63919"/>
                <a:ext cx="1459063" cy="1071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9" h="20419" extrusionOk="0">
                    <a:moveTo>
                      <a:pt x="169" y="20419"/>
                    </a:moveTo>
                    <a:cubicBezTo>
                      <a:pt x="-1181" y="5569"/>
                      <a:pt x="5569" y="-1181"/>
                      <a:pt x="20419" y="169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82" name="New, ~ “feature-complete” python/ANTLR4 code-generator mcstas-antlr from G S Tucker.  install from e.g. conda-forge  Want to know more? Talk to Greg"/>
              <p:cNvSpPr txBox="1"/>
              <p:nvPr/>
            </p:nvSpPr>
            <p:spPr>
              <a:xfrm>
                <a:off x="1532089" y="0"/>
                <a:ext cx="3514218" cy="2212479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r>
                  <a:t>New, ~ “feature-complete”</a:t>
                </a:r>
                <a:br/>
                <a:r>
                  <a:t>python/ANTLR4 code-generator mcstas-antlr from G S Tucker.</a:t>
                </a:r>
                <a:br/>
                <a:br/>
                <a:r>
                  <a:t>install from e.g. conda-forge</a:t>
                </a:r>
                <a:br/>
                <a:br/>
                <a:r>
                  <a:t>Want to know more? Talk to Greg</a:t>
                </a:r>
              </a:p>
            </p:txBody>
          </p:sp>
        </p:grpSp>
        <p:pic>
          <p:nvPicPr>
            <p:cNvPr id="884" name="Image" descr="Image"/>
            <p:cNvPicPr>
              <a:picLocks noChangeAspect="1"/>
            </p:cNvPicPr>
            <p:nvPr/>
          </p:nvPicPr>
          <p:blipFill>
            <a:blip r:embed="rId11"/>
            <a:srcRect t="1385" b="1411"/>
            <a:stretch>
              <a:fillRect/>
            </a:stretch>
          </p:blipFill>
          <p:spPr>
            <a:xfrm>
              <a:off x="4685129" y="1089624"/>
              <a:ext cx="624748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793" y="0"/>
                  </a:moveTo>
                  <a:cubicBezTo>
                    <a:pt x="8015" y="0"/>
                    <a:pt x="5246" y="1004"/>
                    <a:pt x="3127" y="3015"/>
                  </a:cubicBezTo>
                  <a:cubicBezTo>
                    <a:pt x="1160" y="4881"/>
                    <a:pt x="141" y="7288"/>
                    <a:pt x="0" y="9731"/>
                  </a:cubicBezTo>
                  <a:lnTo>
                    <a:pt x="0" y="10862"/>
                  </a:lnTo>
                  <a:cubicBezTo>
                    <a:pt x="141" y="13305"/>
                    <a:pt x="1160" y="15711"/>
                    <a:pt x="3127" y="17578"/>
                  </a:cubicBezTo>
                  <a:cubicBezTo>
                    <a:pt x="7366" y="21600"/>
                    <a:pt x="14234" y="21600"/>
                    <a:pt x="18473" y="17578"/>
                  </a:cubicBezTo>
                  <a:cubicBezTo>
                    <a:pt x="20451" y="15701"/>
                    <a:pt x="21468" y="13278"/>
                    <a:pt x="21600" y="10821"/>
                  </a:cubicBezTo>
                  <a:lnTo>
                    <a:pt x="21600" y="9771"/>
                  </a:lnTo>
                  <a:cubicBezTo>
                    <a:pt x="21468" y="7314"/>
                    <a:pt x="20451" y="4892"/>
                    <a:pt x="18473" y="3015"/>
                  </a:cubicBezTo>
                  <a:cubicBezTo>
                    <a:pt x="16354" y="1004"/>
                    <a:pt x="13571" y="0"/>
                    <a:pt x="1079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" grpId="1" animBg="1" advAuto="0"/>
      <p:bldP spid="88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ICANS XXV 2026 Malmö"/>
          <p:cNvSpPr txBox="1"/>
          <p:nvPr/>
        </p:nvSpPr>
        <p:spPr>
          <a:xfrm>
            <a:off x="4824210" y="6567325"/>
            <a:ext cx="2557479" cy="301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defTabSz="749808">
              <a:defRPr sz="1476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ICANS XXV 2026 Malmö</a:t>
            </a:r>
          </a:p>
        </p:txBody>
      </p:sp>
      <p:pic>
        <p:nvPicPr>
          <p:cNvPr id="889" name="Screenshot 2026-01-26 at 14.57.00.png" descr="Screenshot 2026-01-26 at 14.5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104" y="991704"/>
            <a:ext cx="5397531" cy="5392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Screenshot 2026-01-26 at 14.27.44.png" descr="Screenshot 2026-01-26 at 14.27.44.png">
            <a:hlinkClick r:id="rId3"/>
          </p:cNvPr>
          <p:cNvPicPr>
            <a:picLocks noChangeAspect="1"/>
          </p:cNvPicPr>
          <p:nvPr/>
        </p:nvPicPr>
        <p:blipFill>
          <a:blip r:embed="rId4"/>
          <a:srcRect b="27633"/>
          <a:stretch>
            <a:fillRect/>
          </a:stretch>
        </p:blipFill>
        <p:spPr>
          <a:xfrm>
            <a:off x="5734835" y="2967870"/>
            <a:ext cx="6554702" cy="3897038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Better Quality Assurance of incoming McStas contributions"/>
          <p:cNvSpPr txBox="1">
            <a:spLocks noGrp="1"/>
          </p:cNvSpPr>
          <p:nvPr>
            <p:ph type="title"/>
          </p:nvPr>
        </p:nvSpPr>
        <p:spPr>
          <a:xfrm>
            <a:off x="216804" y="93784"/>
            <a:ext cx="10441662" cy="511043"/>
          </a:xfrm>
          <a:prstGeom prst="rect">
            <a:avLst/>
          </a:prstGeom>
        </p:spPr>
        <p:txBody>
          <a:bodyPr/>
          <a:lstStyle>
            <a:lvl1pPr defTabSz="877823">
              <a:defRPr sz="2880"/>
            </a:lvl1pPr>
          </a:lstStyle>
          <a:p>
            <a:r>
              <a:t>Better Quality Assurance of incoming McStas contributions</a:t>
            </a:r>
          </a:p>
        </p:txBody>
      </p:sp>
      <p:sp>
        <p:nvSpPr>
          <p:cNvPr id="892" name="Have in essence handled much this task in alone since 2002…"/>
          <p:cNvSpPr txBox="1">
            <a:spLocks noGrp="1"/>
          </p:cNvSpPr>
          <p:nvPr>
            <p:ph type="body" sz="half" idx="1"/>
          </p:nvPr>
        </p:nvSpPr>
        <p:spPr>
          <a:xfrm>
            <a:off x="209888" y="754285"/>
            <a:ext cx="6831680" cy="2506472"/>
          </a:xfrm>
          <a:prstGeom prst="rect">
            <a:avLst/>
          </a:prstGeom>
        </p:spPr>
        <p:txBody>
          <a:bodyPr/>
          <a:lstStyle/>
          <a:p>
            <a:pPr marL="180180" indent="-180180" defTabSz="832104">
              <a:spcBef>
                <a:spcPts val="300"/>
              </a:spcBef>
              <a:defRPr sz="1638"/>
            </a:pPr>
            <a:r>
              <a:rPr dirty="0"/>
              <a:t>Have in essence handled much this task in </a:t>
            </a:r>
            <a:r>
              <a:rPr b="1" dirty="0"/>
              <a:t>alone</a:t>
            </a:r>
            <a:r>
              <a:rPr dirty="0"/>
              <a:t> since 2002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 dirty="0"/>
          </a:p>
          <a:p>
            <a:pPr marL="180180" indent="-180180" defTabSz="832104">
              <a:spcBef>
                <a:spcPts val="300"/>
              </a:spcBef>
              <a:defRPr sz="1638"/>
            </a:pPr>
            <a:r>
              <a:rPr dirty="0"/>
              <a:t>PW   dealt with almost </a:t>
            </a:r>
            <a:r>
              <a:rPr b="1" dirty="0"/>
              <a:t>all</a:t>
            </a:r>
            <a:r>
              <a:rPr dirty="0"/>
              <a:t> user-support in the past 24 years</a:t>
            </a:r>
            <a:br>
              <a:rPr dirty="0"/>
            </a:br>
            <a:r>
              <a:rPr dirty="0"/>
              <a:t>(Lots of </a:t>
            </a:r>
            <a:r>
              <a:rPr dirty="0" err="1"/>
              <a:t>mcstas</a:t>
            </a:r>
            <a:r>
              <a:rPr dirty="0"/>
              <a:t>-users posts, personal emails, GitHub issues, …)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 dirty="0"/>
          </a:p>
          <a:p>
            <a:pPr marL="180180" indent="-180180" defTabSz="832104">
              <a:spcBef>
                <a:spcPts val="300"/>
              </a:spcBef>
              <a:defRPr sz="1638"/>
            </a:pPr>
            <a:r>
              <a:rPr dirty="0"/>
              <a:t>Experience: </a:t>
            </a:r>
            <a:r>
              <a:rPr b="1" dirty="0"/>
              <a:t>very few</a:t>
            </a:r>
            <a:r>
              <a:rPr dirty="0"/>
              <a:t> “component-developers” stay in the game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 dirty="0"/>
          </a:p>
          <a:p>
            <a:pPr marL="180180" indent="-180180" defTabSz="832104">
              <a:spcBef>
                <a:spcPts val="300"/>
              </a:spcBef>
              <a:defRPr sz="1638"/>
            </a:pPr>
            <a:r>
              <a:rPr dirty="0"/>
              <a:t>Very few “component-developers” touch (the distributed version of) </a:t>
            </a:r>
            <a:br>
              <a:rPr dirty="0"/>
            </a:br>
            <a:r>
              <a:rPr dirty="0"/>
              <a:t>their code </a:t>
            </a:r>
            <a:r>
              <a:rPr b="1" dirty="0"/>
              <a:t>ever again</a:t>
            </a:r>
          </a:p>
        </p:txBody>
      </p:sp>
      <p:sp>
        <p:nvSpPr>
          <p:cNvPr id="8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894" name="What to do going forward?"/>
          <p:cNvSpPr txBox="1"/>
          <p:nvPr/>
        </p:nvSpPr>
        <p:spPr>
          <a:xfrm>
            <a:off x="216804" y="3368702"/>
            <a:ext cx="10441662" cy="511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to do going forward?</a:t>
            </a:r>
          </a:p>
        </p:txBody>
      </p:sp>
      <p:sp>
        <p:nvSpPr>
          <p:cNvPr id="895" name="Insist contributor is part of the process via GitHub PR as  long as possible.  (Also: code can no longer be sent via email etc.)…"/>
          <p:cNvSpPr txBox="1"/>
          <p:nvPr/>
        </p:nvSpPr>
        <p:spPr>
          <a:xfrm>
            <a:off x="215693" y="3964641"/>
            <a:ext cx="7835101" cy="2506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rPr b="1" u="sng"/>
              <a:t>Insist</a:t>
            </a:r>
            <a:r>
              <a:t> contributor is part of the process via </a:t>
            </a:r>
            <a:r>
              <a:rPr b="1"/>
              <a:t>GitHub PR</a:t>
            </a:r>
            <a:r>
              <a:t> as </a:t>
            </a:r>
            <a:br/>
            <a:r>
              <a:t>long as possible. </a:t>
            </a:r>
            <a:br/>
            <a:r>
              <a:t>(Also: code can </a:t>
            </a:r>
            <a:r>
              <a:rPr b="1"/>
              <a:t>no longer</a:t>
            </a:r>
            <a:r>
              <a:t> be sent via email etc.)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Raise the bar for acceptance</a:t>
            </a:r>
            <a:r>
              <a:t> a bit </a:t>
            </a:r>
            <a:br/>
            <a:r>
              <a:t>(Includes checklist / reminders of what to do)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Teach</a:t>
            </a:r>
            <a:r>
              <a:t> use of relevant development tools and </a:t>
            </a:r>
            <a:br/>
            <a:r>
              <a:t>apply Continuous Integration (CI) tests</a:t>
            </a:r>
          </a:p>
        </p:txBody>
      </p:sp>
      <p:sp>
        <p:nvSpPr>
          <p:cNvPr id="896" name="- This means that PR/merge time is effectively my LAST chance"/>
          <p:cNvSpPr/>
          <p:nvPr/>
        </p:nvSpPr>
        <p:spPr>
          <a:xfrm>
            <a:off x="2409889" y="3106885"/>
            <a:ext cx="6159832" cy="37783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- This means that PR/merge time is effectively my </a:t>
            </a:r>
            <a:r>
              <a:rPr b="1"/>
              <a:t>LAST </a:t>
            </a:r>
            <a:r>
              <a:t>chance</a:t>
            </a:r>
          </a:p>
        </p:txBody>
      </p:sp>
      <p:sp>
        <p:nvSpPr>
          <p:cNvPr id="897" name="This will of course NOT mean that I / the other McCode dev’s will leave everything to you! Your PR and the repo are meant for collaboration!"/>
          <p:cNvSpPr/>
          <p:nvPr/>
        </p:nvSpPr>
        <p:spPr>
          <a:xfrm>
            <a:off x="4909999" y="4986730"/>
            <a:ext cx="3982423" cy="162720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This will of course </a:t>
            </a:r>
            <a:r>
              <a:rPr b="1"/>
              <a:t>NOT</a:t>
            </a:r>
            <a:r>
              <a:t> mean that I / the other McCode dev’s will leave </a:t>
            </a:r>
            <a:r>
              <a:rPr b="1"/>
              <a:t>everything</a:t>
            </a:r>
            <a:r>
              <a:t> to you! Your PR and the repo are meant for collaboration!</a:t>
            </a:r>
          </a:p>
        </p:txBody>
      </p:sp>
      <p:pic>
        <p:nvPicPr>
          <p:cNvPr id="898" name="pasted-movie.png" descr="pasted-movie.png"/>
          <p:cNvPicPr>
            <a:picLocks noChangeAspect="1"/>
          </p:cNvPicPr>
          <p:nvPr/>
        </p:nvPicPr>
        <p:blipFill>
          <a:blip r:embed="rId5"/>
          <a:srcRect t="7460" b="25574"/>
          <a:stretch>
            <a:fillRect/>
          </a:stretch>
        </p:blipFill>
        <p:spPr>
          <a:xfrm>
            <a:off x="361783" y="1092970"/>
            <a:ext cx="508755" cy="511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4" extrusionOk="0">
                <a:moveTo>
                  <a:pt x="10800" y="0"/>
                </a:moveTo>
                <a:cubicBezTo>
                  <a:pt x="8036" y="0"/>
                  <a:pt x="5276" y="1011"/>
                  <a:pt x="3168" y="3023"/>
                </a:cubicBezTo>
                <a:cubicBezTo>
                  <a:pt x="1059" y="5034"/>
                  <a:pt x="0" y="7664"/>
                  <a:pt x="0" y="10300"/>
                </a:cubicBezTo>
                <a:cubicBezTo>
                  <a:pt x="0" y="12936"/>
                  <a:pt x="1059" y="15566"/>
                  <a:pt x="3168" y="17577"/>
                </a:cubicBezTo>
                <a:cubicBezTo>
                  <a:pt x="7385" y="21600"/>
                  <a:pt x="14215" y="21600"/>
                  <a:pt x="18432" y="17577"/>
                </a:cubicBezTo>
                <a:cubicBezTo>
                  <a:pt x="20541" y="15566"/>
                  <a:pt x="21600" y="12936"/>
                  <a:pt x="21600" y="10300"/>
                </a:cubicBezTo>
                <a:cubicBezTo>
                  <a:pt x="21600" y="7664"/>
                  <a:pt x="20541" y="5034"/>
                  <a:pt x="18432" y="3023"/>
                </a:cubicBezTo>
                <a:cubicBezTo>
                  <a:pt x="16324" y="1011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" grpId="4" animBg="1" advAuto="0"/>
      <p:bldP spid="894" grpId="2" animBg="1" advAuto="0"/>
      <p:bldP spid="895" grpId="3" animBg="1" advAuto="0"/>
      <p:bldP spid="896" grpId="1" animBg="1" advAuto="0"/>
      <p:bldP spid="897" grpId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Age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539" name="Brief McStas intr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80180" indent="-180180" defTabSz="832104">
              <a:spcBef>
                <a:spcPts val="300"/>
              </a:spcBef>
              <a:defRPr sz="1638"/>
            </a:pPr>
            <a:endParaRPr/>
          </a:p>
          <a:p>
            <a:pPr marL="180180" indent="-180180" defTabSz="832104">
              <a:spcBef>
                <a:spcPts val="300"/>
              </a:spcBef>
              <a:defRPr sz="1638"/>
            </a:pPr>
            <a:r>
              <a:t>Brief McStas intro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/>
          </a:p>
          <a:p>
            <a:pPr marL="180180" indent="-180180" defTabSz="832104">
              <a:spcBef>
                <a:spcPts val="300"/>
              </a:spcBef>
              <a:defRPr sz="1638"/>
            </a:pPr>
            <a:r>
              <a:t>Presentation of “recent” i.e. 3.0-3.6.x features (not at                       since 2019)</a:t>
            </a:r>
            <a:br/>
            <a:r>
              <a:rPr sz="1092" i="1"/>
              <a:t>exemplified through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 sz="1092" i="1"/>
          </a:p>
          <a:p>
            <a:pPr marL="376740" lvl="1" indent="-180180" defTabSz="832104">
              <a:spcBef>
                <a:spcPts val="300"/>
              </a:spcBef>
              <a:buChar char="•"/>
              <a:defRPr sz="1638"/>
            </a:pPr>
            <a:r>
              <a:t>McStas effort toward ESS commissioning phase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/>
          </a:p>
          <a:p>
            <a:pPr marL="376740" lvl="1" indent="-180180" defTabSz="832104">
              <a:spcBef>
                <a:spcPts val="300"/>
              </a:spcBef>
              <a:buChar char="•"/>
              <a:defRPr sz="1638"/>
            </a:pPr>
            <a:r>
              <a:t>Securing a improved / solid technical foundation:</a:t>
            </a:r>
          </a:p>
          <a:p>
            <a:pPr marL="560196" lvl="2" indent="-180180" defTabSz="832104">
              <a:spcBef>
                <a:spcPts val="300"/>
              </a:spcBef>
              <a:defRPr sz="1638"/>
            </a:pPr>
            <a:r>
              <a:t>conda-forge, continuous integration, release early/often</a:t>
            </a:r>
          </a:p>
          <a:p>
            <a:pPr marL="560196" lvl="2" indent="-180180" defTabSz="832104">
              <a:spcBef>
                <a:spcPts val="300"/>
              </a:spcBef>
              <a:defRPr sz="1638"/>
            </a:pPr>
            <a:endParaRPr/>
          </a:p>
          <a:p>
            <a:pPr marL="376740" lvl="1" indent="-180180" defTabSz="832104">
              <a:spcBef>
                <a:spcPts val="300"/>
              </a:spcBef>
              <a:buChar char="•"/>
              <a:defRPr sz="1638"/>
            </a:pPr>
            <a:r>
              <a:t>Support infrastructure</a:t>
            </a:r>
          </a:p>
          <a:p>
            <a:pPr marL="560196" lvl="2" indent="-180180" defTabSz="832104">
              <a:spcBef>
                <a:spcPts val="300"/>
              </a:spcBef>
              <a:defRPr sz="1638"/>
            </a:pPr>
            <a:r>
              <a:t>PR-template for user contributions</a:t>
            </a:r>
          </a:p>
          <a:p>
            <a:pPr marL="560196" lvl="2" indent="-180180" defTabSz="832104">
              <a:spcBef>
                <a:spcPts val="300"/>
              </a:spcBef>
              <a:defRPr sz="1638"/>
            </a:pPr>
            <a:r>
              <a:t>Issue-templates</a:t>
            </a:r>
          </a:p>
          <a:p>
            <a:pPr marL="180180" indent="-180180" defTabSz="832104">
              <a:spcBef>
                <a:spcPts val="300"/>
              </a:spcBef>
              <a:defRPr sz="1638"/>
            </a:pPr>
            <a:endParaRPr/>
          </a:p>
          <a:p>
            <a:pPr marL="180180" indent="-180180" defTabSz="832104">
              <a:spcBef>
                <a:spcPts val="300"/>
              </a:spcBef>
              <a:defRPr sz="1638"/>
            </a:pPr>
            <a:r>
              <a:t>Thanks / funding</a:t>
            </a:r>
          </a:p>
        </p:txBody>
      </p:sp>
      <p:sp>
        <p:nvSpPr>
          <p:cNvPr id="5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541" name="ICANS-Logo v19e.png" descr="ICANS-Logo v19e.png"/>
          <p:cNvPicPr>
            <a:picLocks noChangeAspect="1"/>
          </p:cNvPicPr>
          <p:nvPr/>
        </p:nvPicPr>
        <p:blipFill>
          <a:blip r:embed="rId2"/>
          <a:srcRect l="8716" r="1186"/>
          <a:stretch>
            <a:fillRect/>
          </a:stretch>
        </p:blipFill>
        <p:spPr>
          <a:xfrm>
            <a:off x="6886600" y="2360727"/>
            <a:ext cx="1176378" cy="73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377" y="5029063"/>
            <a:ext cx="2172548" cy="1468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tshållare för sidfot 3"/>
          <p:cNvSpPr txBox="1"/>
          <p:nvPr/>
        </p:nvSpPr>
        <p:spPr>
          <a:xfrm>
            <a:off x="2098964" y="6548612"/>
            <a:ext cx="4229008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cap="all" spc="80">
                <a:solidFill>
                  <a:srgbClr val="CCCCC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PRESENTATION TITLE/FOOTER</a:t>
            </a:r>
          </a:p>
        </p:txBody>
      </p:sp>
      <p:pic>
        <p:nvPicPr>
          <p:cNvPr id="901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99" y="947557"/>
            <a:ext cx="10920891" cy="588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nterface_demo" descr="interface_demo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106" y="922711"/>
            <a:ext cx="10454186" cy="5880481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Rubri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>
                <a:solidFill>
                  <a:srgbClr val="404040"/>
                </a:solidFill>
              </a:defRPr>
            </a:lvl1pPr>
          </a:lstStyle>
          <a:p>
            <a:r>
              <a:t>Interface physics demo</a:t>
            </a:r>
          </a:p>
        </p:txBody>
      </p:sp>
      <p:sp>
        <p:nvSpPr>
          <p:cNvPr id="904" name="Platshållare för bildnummer 4"/>
          <p:cNvSpPr txBox="1">
            <a:spLocks noGrp="1"/>
          </p:cNvSpPr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905" name="Platshållare för datum 3"/>
          <p:cNvSpPr txBox="1"/>
          <p:nvPr/>
        </p:nvSpPr>
        <p:spPr>
          <a:xfrm>
            <a:off x="1241366" y="6485112"/>
            <a:ext cx="74121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 spc="80">
                <a:solidFill>
                  <a:srgbClr val="CCCCC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2025-07-10</a:t>
            </a:r>
          </a:p>
        </p:txBody>
      </p:sp>
      <p:pic>
        <p:nvPicPr>
          <p:cNvPr id="906" name="Picture 11" descr="Picture 11"/>
          <p:cNvPicPr>
            <a:picLocks noChangeAspect="1"/>
          </p:cNvPicPr>
          <p:nvPr/>
        </p:nvPicPr>
        <p:blipFill>
          <a:blip r:embed="rId6"/>
          <a:srcRect l="592" t="3627"/>
          <a:stretch>
            <a:fillRect/>
          </a:stretch>
        </p:blipFill>
        <p:spPr>
          <a:xfrm>
            <a:off x="7274122" y="313483"/>
            <a:ext cx="1807802" cy="435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9" name="Group 15"/>
          <p:cNvGrpSpPr/>
          <p:nvPr/>
        </p:nvGrpSpPr>
        <p:grpSpPr>
          <a:xfrm>
            <a:off x="9248172" y="32533"/>
            <a:ext cx="1715663" cy="1149596"/>
            <a:chOff x="0" y="0"/>
            <a:chExt cx="1715661" cy="1149595"/>
          </a:xfrm>
        </p:grpSpPr>
        <p:pic>
          <p:nvPicPr>
            <p:cNvPr id="907" name="mcstas_logo_371x218.png" descr="mcstas_logo_371x218.png"/>
            <p:cNvPicPr>
              <a:picLocks noChangeAspect="1"/>
            </p:cNvPicPr>
            <p:nvPr/>
          </p:nvPicPr>
          <p:blipFill>
            <a:blip r:embed="rId7"/>
            <a:srcRect t="36169"/>
            <a:stretch>
              <a:fillRect/>
            </a:stretch>
          </p:blipFill>
          <p:spPr>
            <a:xfrm>
              <a:off x="0" y="506098"/>
              <a:ext cx="1715662" cy="643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8" name="TextBox 17"/>
            <p:cNvSpPr txBox="1"/>
            <p:nvPr/>
          </p:nvSpPr>
          <p:spPr>
            <a:xfrm>
              <a:off x="47496" y="0"/>
              <a:ext cx="1624223" cy="63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600" b="1" i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McStas</a:t>
              </a:r>
            </a:p>
          </p:txBody>
        </p:sp>
      </p:grpSp>
      <p:sp>
        <p:nvSpPr>
          <p:cNvPr id="910" name="Lots of other news…  New components, new capabilities, new physics  has also come in…   Example: Interface physics in McStas union assemblies. Talk to Mads for details!"/>
          <p:cNvSpPr txBox="1"/>
          <p:nvPr/>
        </p:nvSpPr>
        <p:spPr>
          <a:xfrm>
            <a:off x="8946647" y="3893820"/>
            <a:ext cx="3229230" cy="289814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t>Lots of other news…</a:t>
            </a:r>
            <a:br/>
            <a:br/>
            <a:r>
              <a:t>New components,</a:t>
            </a:r>
            <a:br/>
            <a:r>
              <a:t>new capabilities, new physics </a:t>
            </a:r>
            <a:br/>
            <a:r>
              <a:t>has also come in… </a:t>
            </a:r>
            <a:br/>
            <a:br/>
            <a:r>
              <a:t>Example:</a:t>
            </a:r>
            <a:br/>
            <a:r>
              <a:t>Interface physics in</a:t>
            </a:r>
            <a:br/>
            <a:r>
              <a:t>McStas union assemblies.</a:t>
            </a:r>
            <a:br/>
            <a:r>
              <a:t>Talk to Mads for details!</a:t>
            </a:r>
          </a:p>
        </p:txBody>
      </p:sp>
      <p:pic>
        <p:nvPicPr>
          <p:cNvPr id="911" name="unknown.png" descr="unknown.png"/>
          <p:cNvPicPr>
            <a:picLocks noChangeAspect="1"/>
          </p:cNvPicPr>
          <p:nvPr/>
        </p:nvPicPr>
        <p:blipFill>
          <a:blip r:embed="rId8"/>
          <a:srcRect l="10622" t="12" r="10591" b="21485"/>
          <a:stretch>
            <a:fillRect/>
          </a:stretch>
        </p:blipFill>
        <p:spPr>
          <a:xfrm>
            <a:off x="11441701" y="5301119"/>
            <a:ext cx="609485" cy="607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4" extrusionOk="0">
                <a:moveTo>
                  <a:pt x="9840" y="0"/>
                </a:moveTo>
                <a:cubicBezTo>
                  <a:pt x="7322" y="0"/>
                  <a:pt x="4803" y="1004"/>
                  <a:pt x="2882" y="3015"/>
                </a:cubicBezTo>
                <a:cubicBezTo>
                  <a:pt x="-960" y="7037"/>
                  <a:pt x="-960" y="13555"/>
                  <a:pt x="2882" y="17578"/>
                </a:cubicBezTo>
                <a:cubicBezTo>
                  <a:pt x="6724" y="21600"/>
                  <a:pt x="12956" y="21600"/>
                  <a:pt x="16798" y="17578"/>
                </a:cubicBezTo>
                <a:cubicBezTo>
                  <a:pt x="20640" y="13555"/>
                  <a:pt x="20640" y="7037"/>
                  <a:pt x="16798" y="3015"/>
                </a:cubicBezTo>
                <a:cubicBezTo>
                  <a:pt x="14877" y="1004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12" name="Mads Bertelsen mads.bertelsen@ess.eu"/>
          <p:cNvSpPr txBox="1"/>
          <p:nvPr/>
        </p:nvSpPr>
        <p:spPr>
          <a:xfrm>
            <a:off x="11428189" y="5985076"/>
            <a:ext cx="636391" cy="21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251" tIns="22251" rIns="22251" bIns="22251" anchor="ctr"/>
          <a:lstStyle/>
          <a:p>
            <a:pPr defTabSz="2684430">
              <a:lnSpc>
                <a:spcPct val="90000"/>
              </a:lnSpc>
              <a:spcBef>
                <a:spcPts val="4900"/>
              </a:spcBef>
              <a:defRPr sz="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Mads Bertelsen</a:t>
            </a:r>
            <a:br/>
            <a:r>
              <a:t>mads.bertelsen@ess.eu</a:t>
            </a:r>
            <a:br/>
            <a:endParaRPr/>
          </a:p>
        </p:txBody>
      </p:sp>
      <p:pic>
        <p:nvPicPr>
          <p:cNvPr id="913" name="ICANS-Logo v19e.png" descr="ICANS-Logo v19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77938" y="1233906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02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Conclusion"/>
          <p:cNvSpPr txBox="1">
            <a:spLocks noGrp="1"/>
          </p:cNvSpPr>
          <p:nvPr>
            <p:ph type="title"/>
          </p:nvPr>
        </p:nvSpPr>
        <p:spPr>
          <a:xfrm>
            <a:off x="585098" y="-253142"/>
            <a:ext cx="9312376" cy="972717"/>
          </a:xfrm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916" name="McStas is in great shape!…"/>
          <p:cNvSpPr txBox="1">
            <a:spLocks noGrp="1"/>
          </p:cNvSpPr>
          <p:nvPr>
            <p:ph type="body" idx="1"/>
          </p:nvPr>
        </p:nvSpPr>
        <p:spPr>
          <a:xfrm>
            <a:off x="585098" y="887800"/>
            <a:ext cx="9312376" cy="4545579"/>
          </a:xfrm>
          <a:prstGeom prst="rect">
            <a:avLst/>
          </a:prstGeom>
        </p:spPr>
        <p:txBody>
          <a:bodyPr/>
          <a:lstStyle/>
          <a:p>
            <a:r>
              <a:t>McStas is in great shape!</a:t>
            </a:r>
          </a:p>
          <a:p>
            <a:endParaRPr/>
          </a:p>
          <a:p>
            <a:r>
              <a:t>Lots of work on basic infrastructure, development tools, CI, packaging</a:t>
            </a:r>
          </a:p>
          <a:p>
            <a:endParaRPr/>
          </a:p>
          <a:p>
            <a:r>
              <a:t>Lots of new features e.g. for use in ESS commissioning</a:t>
            </a:r>
          </a:p>
          <a:p>
            <a:endParaRPr/>
          </a:p>
          <a:p>
            <a:r>
              <a:t>Please make good use of GitHub infrastructure </a:t>
            </a:r>
            <a:br/>
            <a:r>
              <a:t>(PRs and issues)</a:t>
            </a:r>
          </a:p>
        </p:txBody>
      </p:sp>
      <p:sp>
        <p:nvSpPr>
          <p:cNvPr id="9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931" name="Group"/>
          <p:cNvGrpSpPr/>
          <p:nvPr/>
        </p:nvGrpSpPr>
        <p:grpSpPr>
          <a:xfrm>
            <a:off x="3836763" y="163100"/>
            <a:ext cx="3880791" cy="907063"/>
            <a:chOff x="0" y="0"/>
            <a:chExt cx="3880789" cy="907062"/>
          </a:xfrm>
        </p:grpSpPr>
        <p:pic>
          <p:nvPicPr>
            <p:cNvPr id="918" name="pasted-movie.png" descr="pasted-movie.png"/>
            <p:cNvPicPr>
              <a:picLocks noChangeAspect="1"/>
            </p:cNvPicPr>
            <p:nvPr/>
          </p:nvPicPr>
          <p:blipFill>
            <a:blip r:embed="rId2"/>
            <a:srcRect t="7460" r="12" b="25568"/>
            <a:stretch>
              <a:fillRect/>
            </a:stretch>
          </p:blipFill>
          <p:spPr>
            <a:xfrm>
              <a:off x="21599" y="8447"/>
              <a:ext cx="604442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7" y="0"/>
                  </a:moveTo>
                  <a:cubicBezTo>
                    <a:pt x="8043" y="0"/>
                    <a:pt x="5272" y="1004"/>
                    <a:pt x="3163" y="3015"/>
                  </a:cubicBezTo>
                  <a:cubicBezTo>
                    <a:pt x="1054" y="5026"/>
                    <a:pt x="0" y="7660"/>
                    <a:pt x="0" y="10296"/>
                  </a:cubicBezTo>
                  <a:cubicBezTo>
                    <a:pt x="0" y="12932"/>
                    <a:pt x="1054" y="15566"/>
                    <a:pt x="3163" y="17578"/>
                  </a:cubicBezTo>
                  <a:cubicBezTo>
                    <a:pt x="7381" y="21600"/>
                    <a:pt x="14219" y="21600"/>
                    <a:pt x="18437" y="17578"/>
                  </a:cubicBezTo>
                  <a:cubicBezTo>
                    <a:pt x="20546" y="15566"/>
                    <a:pt x="21600" y="12932"/>
                    <a:pt x="21600" y="10296"/>
                  </a:cubicBezTo>
                  <a:cubicBezTo>
                    <a:pt x="21600" y="7660"/>
                    <a:pt x="20546" y="5026"/>
                    <a:pt x="18437" y="3015"/>
                  </a:cubicBezTo>
                  <a:cubicBezTo>
                    <a:pt x="16328" y="1004"/>
                    <a:pt x="13571" y="0"/>
                    <a:pt x="108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19" name="unknown.png" descr="unknown.png"/>
            <p:cNvPicPr>
              <a:picLocks noChangeAspect="1"/>
            </p:cNvPicPr>
            <p:nvPr/>
          </p:nvPicPr>
          <p:blipFill>
            <a:blip r:embed="rId3"/>
            <a:srcRect l="10622" t="12" r="10591" b="21485"/>
            <a:stretch>
              <a:fillRect/>
            </a:stretch>
          </p:blipFill>
          <p:spPr>
            <a:xfrm>
              <a:off x="665714" y="8447"/>
              <a:ext cx="609485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40" y="0"/>
                  </a:moveTo>
                  <a:cubicBezTo>
                    <a:pt x="7322" y="0"/>
                    <a:pt x="4803" y="1004"/>
                    <a:pt x="2882" y="3015"/>
                  </a:cubicBezTo>
                  <a:cubicBezTo>
                    <a:pt x="-960" y="7037"/>
                    <a:pt x="-960" y="13555"/>
                    <a:pt x="2882" y="17578"/>
                  </a:cubicBezTo>
                  <a:cubicBezTo>
                    <a:pt x="6724" y="21600"/>
                    <a:pt x="12956" y="21600"/>
                    <a:pt x="16798" y="17578"/>
                  </a:cubicBezTo>
                  <a:cubicBezTo>
                    <a:pt x="20640" y="13555"/>
                    <a:pt x="20640" y="7037"/>
                    <a:pt x="16798" y="3015"/>
                  </a:cubicBezTo>
                  <a:cubicBezTo>
                    <a:pt x="14877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20" name="Image" descr="Image"/>
            <p:cNvPicPr>
              <a:picLocks noChangeAspect="1"/>
            </p:cNvPicPr>
            <p:nvPr/>
          </p:nvPicPr>
          <p:blipFill>
            <a:blip r:embed="rId4"/>
            <a:srcRect l="31" r="4"/>
            <a:stretch>
              <a:fillRect/>
            </a:stretch>
          </p:blipFill>
          <p:spPr>
            <a:xfrm>
              <a:off x="1374419" y="8390"/>
              <a:ext cx="607220" cy="60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15" y="0"/>
                    <a:pt x="5231" y="1052"/>
                    <a:pt x="3106" y="3160"/>
                  </a:cubicBezTo>
                  <a:cubicBezTo>
                    <a:pt x="1210" y="5041"/>
                    <a:pt x="204" y="7446"/>
                    <a:pt x="0" y="9904"/>
                  </a:cubicBezTo>
                  <a:lnTo>
                    <a:pt x="0" y="11682"/>
                  </a:lnTo>
                  <a:cubicBezTo>
                    <a:pt x="204" y="14140"/>
                    <a:pt x="1210" y="16545"/>
                    <a:pt x="3106" y="18426"/>
                  </a:cubicBezTo>
                  <a:cubicBezTo>
                    <a:pt x="5231" y="20534"/>
                    <a:pt x="8015" y="21600"/>
                    <a:pt x="10800" y="21600"/>
                  </a:cubicBezTo>
                  <a:cubicBezTo>
                    <a:pt x="13585" y="21600"/>
                    <a:pt x="16369" y="20534"/>
                    <a:pt x="18494" y="18426"/>
                  </a:cubicBezTo>
                  <a:cubicBezTo>
                    <a:pt x="20408" y="16527"/>
                    <a:pt x="21410" y="14094"/>
                    <a:pt x="21600" y="11611"/>
                  </a:cubicBezTo>
                  <a:lnTo>
                    <a:pt x="21600" y="9975"/>
                  </a:lnTo>
                  <a:cubicBezTo>
                    <a:pt x="21410" y="7492"/>
                    <a:pt x="20408" y="5059"/>
                    <a:pt x="18494" y="3160"/>
                  </a:cubicBezTo>
                  <a:cubicBezTo>
                    <a:pt x="16369" y="1052"/>
                    <a:pt x="1358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923" name="Group"/>
            <p:cNvGrpSpPr/>
            <p:nvPr/>
          </p:nvGrpSpPr>
          <p:grpSpPr>
            <a:xfrm>
              <a:off x="2065837" y="8390"/>
              <a:ext cx="607438" cy="607438"/>
              <a:chOff x="0" y="0"/>
              <a:chExt cx="607436" cy="607436"/>
            </a:xfrm>
          </p:grpSpPr>
          <p:sp>
            <p:nvSpPr>
              <p:cNvPr id="921" name="Circle"/>
              <p:cNvSpPr/>
              <p:nvPr/>
            </p:nvSpPr>
            <p:spPr>
              <a:xfrm>
                <a:off x="0" y="0"/>
                <a:ext cx="607438" cy="607437"/>
              </a:xfrm>
              <a:prstGeom prst="ellipse">
                <a:avLst/>
              </a:prstGeom>
              <a:solidFill>
                <a:srgbClr val="848585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251" tIns="22251" rIns="22251" bIns="22251" numCol="1" anchor="ctr">
                <a:noAutofit/>
              </a:bodyPr>
              <a:lstStyle/>
              <a:p>
                <a:pPr algn="ctr" defTabSz="908814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22" name="Image" descr="Image"/>
              <p:cNvPicPr>
                <a:picLocks/>
              </p:cNvPicPr>
              <p:nvPr/>
            </p:nvPicPr>
            <p:blipFill>
              <a:blip r:embed="rId5"/>
              <a:srcRect r="31"/>
              <a:stretch>
                <a:fillRect/>
              </a:stretch>
            </p:blipFill>
            <p:spPr>
              <a:xfrm>
                <a:off x="7937" y="1004"/>
                <a:ext cx="591345" cy="60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961" y="0"/>
                      <a:pt x="5123" y="1048"/>
                      <a:pt x="2957" y="3156"/>
                    </a:cubicBezTo>
                    <a:cubicBezTo>
                      <a:pt x="1410" y="4663"/>
                      <a:pt x="442" y="6514"/>
                      <a:pt x="0" y="8450"/>
                    </a:cubicBezTo>
                    <a:lnTo>
                      <a:pt x="0" y="13136"/>
                    </a:lnTo>
                    <a:cubicBezTo>
                      <a:pt x="442" y="15072"/>
                      <a:pt x="1409" y="16923"/>
                      <a:pt x="2957" y="18429"/>
                    </a:cubicBezTo>
                    <a:cubicBezTo>
                      <a:pt x="5123" y="20538"/>
                      <a:pt x="7961" y="21600"/>
                      <a:pt x="10800" y="21600"/>
                    </a:cubicBezTo>
                    <a:cubicBezTo>
                      <a:pt x="13639" y="21600"/>
                      <a:pt x="16477" y="20538"/>
                      <a:pt x="18643" y="18429"/>
                    </a:cubicBezTo>
                    <a:cubicBezTo>
                      <a:pt x="20191" y="16923"/>
                      <a:pt x="21158" y="15072"/>
                      <a:pt x="21600" y="13136"/>
                    </a:cubicBezTo>
                    <a:lnTo>
                      <a:pt x="21600" y="8450"/>
                    </a:lnTo>
                    <a:cubicBezTo>
                      <a:pt x="21158" y="6514"/>
                      <a:pt x="20190" y="4663"/>
                      <a:pt x="18643" y="3156"/>
                    </a:cubicBezTo>
                    <a:cubicBezTo>
                      <a:pt x="16477" y="1048"/>
                      <a:pt x="13639" y="0"/>
                      <a:pt x="1080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</p:grpSp>
        <p:pic>
          <p:nvPicPr>
            <p:cNvPr id="924" name="Image" descr="Image"/>
            <p:cNvPicPr>
              <a:picLocks noChangeAspect="1"/>
            </p:cNvPicPr>
            <p:nvPr/>
          </p:nvPicPr>
          <p:blipFill>
            <a:blip r:embed="rId6"/>
            <a:srcRect t="1385" b="1411"/>
            <a:stretch>
              <a:fillRect/>
            </a:stretch>
          </p:blipFill>
          <p:spPr>
            <a:xfrm>
              <a:off x="2904783" y="0"/>
              <a:ext cx="624749" cy="60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793" y="0"/>
                  </a:moveTo>
                  <a:cubicBezTo>
                    <a:pt x="8015" y="0"/>
                    <a:pt x="5246" y="1004"/>
                    <a:pt x="3127" y="3015"/>
                  </a:cubicBezTo>
                  <a:cubicBezTo>
                    <a:pt x="1160" y="4881"/>
                    <a:pt x="141" y="7288"/>
                    <a:pt x="0" y="9731"/>
                  </a:cubicBezTo>
                  <a:lnTo>
                    <a:pt x="0" y="10862"/>
                  </a:lnTo>
                  <a:cubicBezTo>
                    <a:pt x="141" y="13305"/>
                    <a:pt x="1160" y="15711"/>
                    <a:pt x="3127" y="17578"/>
                  </a:cubicBezTo>
                  <a:cubicBezTo>
                    <a:pt x="7366" y="21600"/>
                    <a:pt x="14234" y="21600"/>
                    <a:pt x="18473" y="17578"/>
                  </a:cubicBezTo>
                  <a:cubicBezTo>
                    <a:pt x="20451" y="15701"/>
                    <a:pt x="21468" y="13278"/>
                    <a:pt x="21600" y="10821"/>
                  </a:cubicBezTo>
                  <a:lnTo>
                    <a:pt x="21600" y="9771"/>
                  </a:lnTo>
                  <a:cubicBezTo>
                    <a:pt x="21468" y="7314"/>
                    <a:pt x="20451" y="4892"/>
                    <a:pt x="18473" y="3015"/>
                  </a:cubicBezTo>
                  <a:cubicBezTo>
                    <a:pt x="16354" y="1004"/>
                    <a:pt x="13571" y="0"/>
                    <a:pt x="1079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925" name="Peter Kjær Willendrup peter.willendrup@ess.eu"/>
            <p:cNvSpPr txBox="1"/>
            <p:nvPr/>
          </p:nvSpPr>
          <p:spPr>
            <a:xfrm>
              <a:off x="0" y="692405"/>
              <a:ext cx="647717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Peter Kjær Willendrup</a:t>
              </a:r>
              <a:br/>
              <a:r>
                <a:t>peter.willendrup@ess.eu</a:t>
              </a:r>
              <a:br/>
              <a:endParaRPr/>
            </a:p>
          </p:txBody>
        </p:sp>
        <p:sp>
          <p:nvSpPr>
            <p:cNvPr id="926" name="Mads Bertelsen mads.bertelsen@ess.eu"/>
            <p:cNvSpPr txBox="1"/>
            <p:nvPr/>
          </p:nvSpPr>
          <p:spPr>
            <a:xfrm>
              <a:off x="652202" y="692405"/>
              <a:ext cx="636390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Mads Bertelsen</a:t>
              </a:r>
              <a:br/>
              <a:r>
                <a:t>mads.bertelsen@ess.eu</a:t>
              </a:r>
              <a:br/>
              <a:endParaRPr/>
            </a:p>
          </p:txBody>
        </p:sp>
        <p:sp>
          <p:nvSpPr>
            <p:cNvPr id="927" name="Thomas Kittelmann thomas.kittelmann@ess.eu"/>
            <p:cNvSpPr txBox="1"/>
            <p:nvPr/>
          </p:nvSpPr>
          <p:spPr>
            <a:xfrm>
              <a:off x="1314677" y="692405"/>
              <a:ext cx="712311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Thomas Kittelmann</a:t>
              </a:r>
              <a:br/>
              <a:r>
                <a:t>thomas.kittelmann@ess.eu</a:t>
              </a:r>
              <a:br/>
              <a:endParaRPr/>
            </a:p>
          </p:txBody>
        </p:sp>
        <p:sp>
          <p:nvSpPr>
            <p:cNvPr id="928" name="Damian Martin Rodriguez damian.rodriguez@ess.eu"/>
            <p:cNvSpPr txBox="1"/>
            <p:nvPr/>
          </p:nvSpPr>
          <p:spPr>
            <a:xfrm>
              <a:off x="2006139" y="692405"/>
              <a:ext cx="685116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Damian Martin Rodriguez</a:t>
              </a:r>
              <a:br/>
              <a:r>
                <a:t>damian.rodriguez@ess.eu</a:t>
              </a:r>
              <a:br/>
              <a:endParaRPr/>
            </a:p>
          </p:txBody>
        </p:sp>
        <p:sp>
          <p:nvSpPr>
            <p:cNvPr id="929" name="Gregory Tucker gregory.tucker@ess.eu"/>
            <p:cNvSpPr txBox="1"/>
            <p:nvPr/>
          </p:nvSpPr>
          <p:spPr>
            <a:xfrm>
              <a:off x="2853706" y="713473"/>
              <a:ext cx="609309" cy="155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Gregory Tucker</a:t>
              </a:r>
              <a:br/>
              <a:r>
                <a:t>gregory.tucker@ess.eu</a:t>
              </a:r>
            </a:p>
          </p:txBody>
        </p:sp>
        <p:sp>
          <p:nvSpPr>
            <p:cNvPr id="930" name="( +                     )"/>
            <p:cNvSpPr txBox="1"/>
            <p:nvPr/>
          </p:nvSpPr>
          <p:spPr>
            <a:xfrm>
              <a:off x="2636618" y="209816"/>
              <a:ext cx="1244172" cy="187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>
              <a:lvl1pPr defTabSz="2684430">
                <a:lnSpc>
                  <a:spcPct val="90000"/>
                </a:lnSpc>
                <a:spcBef>
                  <a:spcPts val="4900"/>
                </a:spcBef>
                <a:defRPr sz="1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( +                     )</a:t>
              </a:r>
            </a:p>
          </p:txBody>
        </p:sp>
      </p:grpSp>
      <p:sp>
        <p:nvSpPr>
          <p:cNvPr id="932" name="Logo color"/>
          <p:cNvSpPr/>
          <p:nvPr/>
        </p:nvSpPr>
        <p:spPr>
          <a:xfrm>
            <a:off x="7885082" y="1631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93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222" y="163460"/>
            <a:ext cx="1142205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CANS-Logo v19e.png" descr="ICANS-Logo v19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24104" y="101792"/>
            <a:ext cx="1305669" cy="734439"/>
          </a:xfrm>
          <a:prstGeom prst="rect">
            <a:avLst/>
          </a:prstGeom>
          <a:ln w="12700">
            <a:miter lim="400000"/>
          </a:ln>
        </p:spPr>
      </p:pic>
      <p:sp>
        <p:nvSpPr>
          <p:cNvPr id="935" name="ICANS XXV 2026 Malmö"/>
          <p:cNvSpPr txBox="1"/>
          <p:nvPr/>
        </p:nvSpPr>
        <p:spPr>
          <a:xfrm>
            <a:off x="4824210" y="6567325"/>
            <a:ext cx="2557479" cy="301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defTabSz="749808">
              <a:defRPr sz="1476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ICANS XXV 2026 Malmö</a:t>
            </a:r>
          </a:p>
        </p:txBody>
      </p:sp>
      <p:pic>
        <p:nvPicPr>
          <p:cNvPr id="936" name="Screenshot 2026-04-11 at 14.20.51.png" descr="Screenshot 2026-04-11 at 14.20.5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3271" y="4038581"/>
            <a:ext cx="3265961" cy="27915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937" name="McStas/McXtrace/AI summerschool in  September, check mcstas.org website:"/>
          <p:cNvSpPr txBox="1"/>
          <p:nvPr/>
        </p:nvSpPr>
        <p:spPr>
          <a:xfrm>
            <a:off x="161513" y="4793705"/>
            <a:ext cx="2263649" cy="152654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br/>
            <a:r>
              <a:t>McStas/McXtrace/AI</a:t>
            </a:r>
            <a:br/>
            <a:r>
              <a:t>summerschool in </a:t>
            </a:r>
            <a:br/>
            <a:r>
              <a:t>September, check</a:t>
            </a:r>
            <a:br/>
            <a:r>
              <a:rPr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10"/>
              </a:rPr>
              <a:t>mcstas.org</a:t>
            </a:r>
            <a:r>
              <a:t> website: </a:t>
            </a:r>
          </a:p>
        </p:txBody>
      </p:sp>
      <p:pic>
        <p:nvPicPr>
          <p:cNvPr id="9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447" y="4263923"/>
            <a:ext cx="1461780" cy="7979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1" name="Group"/>
          <p:cNvGrpSpPr/>
          <p:nvPr/>
        </p:nvGrpSpPr>
        <p:grpSpPr>
          <a:xfrm>
            <a:off x="6709502" y="3228615"/>
            <a:ext cx="5243494" cy="3300763"/>
            <a:chOff x="0" y="0"/>
            <a:chExt cx="5243493" cy="3300761"/>
          </a:xfrm>
        </p:grpSpPr>
        <p:graphicFrame>
          <p:nvGraphicFramePr>
            <p:cNvPr id="939" name="lightning talks during ICANS Tuesday poster session:"/>
            <p:cNvGraphicFramePr/>
            <p:nvPr/>
          </p:nvGraphicFramePr>
          <p:xfrm>
            <a:off x="11093" y="113061"/>
            <a:ext cx="5232401" cy="3187701"/>
          </p:xfrm>
          <a:graphic>
            <a:graphicData uri="http://schemas.openxmlformats.org/drawingml/2006/table">
              <a:tbl>
                <a:tblPr bandRow="1">
                  <a:tableStyleId>{4C3C2611-4C71-4FC5-86AE-919BDF0F9419}</a:tableStyleId>
                </a:tblPr>
                <a:tblGrid>
                  <a:gridCol w="83660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34297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0">
                  <a:tc gridSpan="2">
                    <a:txBody>
                      <a:bodyPr/>
                      <a:lstStyle/>
                      <a:p>
                        <a:pPr algn="r" defTabSz="457200">
                          <a:spcBef>
                            <a:spcPts val="600"/>
                          </a:spcBef>
                        </a:pPr>
                        <a:r>
                          <a:rPr sz="1400" b="1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lightning talks during ICANS Tuesday poster session:</a:t>
                        </a:r>
                      </a:p>
                    </a:txBody>
                    <a:tcPr marL="50800" marR="50800" marT="50800" marB="50800" anchor="ctr" horzOverflow="overflow">
                      <a:lnL/>
                      <a:lnR/>
                      <a:lnT/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0000">
                          <a:alpha val="0"/>
                        </a:srgb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DK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18346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Nicolò Violini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Artificial Intelligence applied to Neutron simulations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15205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Nicola Rizzi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Thick 3He detector component for time-of-flight energy resolution calculation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15205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Gregory tucker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The case for mccode-antlr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15205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Shuqi Xu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Quantitative data analysis of neutron imaging experiments using NCrystal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84200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Gabriele Sala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1) McStas to Mantid conversion, generation of the IDF and Nexus file.
2) Request for an update of Union_mesh component
3) Request to add on the McStas website a tab to upload sample environment templates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296868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Peter Willendrup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A quick look at the PR template / contribution process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230200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Thomas Kittelmann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Overview of MCPL + NCrystal in McStas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230200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Mads Bertelsen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Union interface physics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4445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satOff val="-40624"/>
                          <a:lumOff val="31372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230200"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You?</a:t>
                        </a:r>
                      </a:p>
                    </a:txBody>
                    <a:tcPr marL="50800" marR="50800" marT="50800" marB="5080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4445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457200"/>
                        <a:r>
                          <a:rPr sz="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rPr>
                          <a:t>Bring maximum 1 slide - or just a theme for discussion!</a:t>
                        </a:r>
                      </a:p>
                    </a:txBody>
                    <a:tcPr marL="50800" marR="50800" marT="50800" marB="50800" horzOverflow="overflow">
                      <a:lnL w="4445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4445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</a:tbl>
            </a:graphicData>
          </a:graphic>
        </p:graphicFrame>
        <p:pic>
          <p:nvPicPr>
            <p:cNvPr id="940" name="mcstas-logo.pdf" descr="mcstas-logo.pdf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0" y="0"/>
              <a:ext cx="645955" cy="379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2" name="Arrow"/>
          <p:cNvSpPr/>
          <p:nvPr/>
        </p:nvSpPr>
        <p:spPr>
          <a:xfrm>
            <a:off x="2389777" y="6072596"/>
            <a:ext cx="456384" cy="294639"/>
          </a:xfrm>
          <a:prstGeom prst="rightArrow">
            <a:avLst>
              <a:gd name="adj1" fmla="val 32000"/>
              <a:gd name="adj2" fmla="val 99134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74" y="507504"/>
            <a:ext cx="8764487" cy="5842992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Backup Slides"/>
          <p:cNvSpPr txBox="1">
            <a:spLocks noGrp="1"/>
          </p:cNvSpPr>
          <p:nvPr>
            <p:ph type="title"/>
          </p:nvPr>
        </p:nvSpPr>
        <p:spPr>
          <a:xfrm>
            <a:off x="4314252" y="-225943"/>
            <a:ext cx="3577396" cy="97271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Backup Slides</a:t>
            </a:r>
          </a:p>
        </p:txBody>
      </p:sp>
      <p:sp>
        <p:nvSpPr>
          <p:cNvPr id="9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947" name="Logo color"/>
          <p:cNvSpPr/>
          <p:nvPr/>
        </p:nvSpPr>
        <p:spPr>
          <a:xfrm>
            <a:off x="7885082" y="163100"/>
            <a:ext cx="419612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rgbClr val="990000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spcBef>
                <a:spcPts val="900"/>
              </a:spcBef>
              <a:defRPr sz="1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9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22" y="163460"/>
            <a:ext cx="1142205" cy="6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CANS-Logo v19e.png" descr="ICANS-Logo v19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24104" y="101792"/>
            <a:ext cx="1305669" cy="73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Main McStas Funding sources"/>
          <p:cNvSpPr txBox="1">
            <a:spLocks noGrp="1"/>
          </p:cNvSpPr>
          <p:nvPr>
            <p:ph type="title"/>
          </p:nvPr>
        </p:nvSpPr>
        <p:spPr>
          <a:xfrm>
            <a:off x="1101466" y="717121"/>
            <a:ext cx="3299640" cy="806879"/>
          </a:xfrm>
          <a:prstGeom prst="rect">
            <a:avLst/>
          </a:prstGeom>
        </p:spPr>
        <p:txBody>
          <a:bodyPr/>
          <a:lstStyle/>
          <a:p>
            <a:pPr defTabSz="621791">
              <a:defRPr sz="2788"/>
            </a:pPr>
            <a:r>
              <a:t>Main McStas</a:t>
            </a:r>
            <a:br/>
            <a:r>
              <a:t>Funding sources</a:t>
            </a:r>
          </a:p>
        </p:txBody>
      </p:sp>
      <p:sp>
        <p:nvSpPr>
          <p:cNvPr id="9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953" name="logo_en.gif" descr="logo_e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73" y="462973"/>
            <a:ext cx="1738574" cy="1202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nmi3.gif" descr="nmi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816" y="2381981"/>
            <a:ext cx="19050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Screenshot 2023-11-16 at 10.45.33.png" descr="Screenshot 2023-11-16 at 10.45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889" y="3164123"/>
            <a:ext cx="1416855" cy="120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Screenshot 2023-11-16 at 10.45.40.png" descr="Screenshot 2023-11-16 at 10.45.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897" y="4567232"/>
            <a:ext cx="1934839" cy="724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Screenshot 2023-11-16 at 10.45.53.png" descr="Screenshot 2023-11-16 at 10.45.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152" y="5376585"/>
            <a:ext cx="1948330" cy="61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Screenshot 2023-11-16 at 10.54.13.png" descr="Screenshot 2023-11-16 at 10.54.13.png"/>
          <p:cNvPicPr>
            <a:picLocks noChangeAspect="1"/>
          </p:cNvPicPr>
          <p:nvPr/>
        </p:nvPicPr>
        <p:blipFill>
          <a:blip r:embed="rId7"/>
          <a:srcRect t="12069"/>
          <a:stretch>
            <a:fillRect/>
          </a:stretch>
        </p:blipFill>
        <p:spPr>
          <a:xfrm>
            <a:off x="419077" y="1587697"/>
            <a:ext cx="9260041" cy="4939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Unknown.jpeg" descr="Unknown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154" y="564020"/>
            <a:ext cx="806878" cy="806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Unknown.jpeg" descr="Unknown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183" y="576601"/>
            <a:ext cx="879009" cy="724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Unknown.png" descr="Unknow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861" y="507749"/>
            <a:ext cx="1133344" cy="919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Unknown.jpeg" descr="Unknown.jpeg"/>
          <p:cNvPicPr>
            <a:picLocks noChangeAspect="1"/>
          </p:cNvPicPr>
          <p:nvPr/>
        </p:nvPicPr>
        <p:blipFill>
          <a:blip r:embed="rId11"/>
          <a:srcRect t="6476" b="3478"/>
          <a:stretch>
            <a:fillRect/>
          </a:stretch>
        </p:blipFill>
        <p:spPr>
          <a:xfrm>
            <a:off x="7355490" y="490768"/>
            <a:ext cx="2260711" cy="986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A piece of code that serves a well-defined purpose, generalised as far as possible…"/>
          <p:cNvSpPr txBox="1"/>
          <p:nvPr/>
        </p:nvSpPr>
        <p:spPr>
          <a:xfrm>
            <a:off x="431811" y="739480"/>
            <a:ext cx="11328378" cy="567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A piece of code that serves a </a:t>
            </a:r>
            <a:r>
              <a:rPr b="1"/>
              <a:t>well-defined purpose</a:t>
            </a:r>
            <a:r>
              <a:t>, </a:t>
            </a:r>
            <a:r>
              <a:rPr b="1"/>
              <a:t>generalised</a:t>
            </a:r>
            <a:r>
              <a:t> as far as possible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Comes with a(t least one) </a:t>
            </a:r>
            <a:r>
              <a:rPr b="1"/>
              <a:t>test      </a:t>
            </a:r>
            <a:r>
              <a:t>(%Example pars=value Detector: what_I=to_expect)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Uses the </a:t>
            </a:r>
            <a:r>
              <a:rPr b="1"/>
              <a:t>standard physical units and parameter name</a:t>
            </a:r>
            <a:r>
              <a:t>s of McStas (</a:t>
            </a:r>
            <a:r>
              <a:rPr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2"/>
              </a:rPr>
              <a:t>NOMENCLATURE</a:t>
            </a:r>
            <a:r>
              <a:t>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Has the right type of </a:t>
            </a:r>
            <a:r>
              <a:rPr b="1"/>
              <a:t>code</a:t>
            </a:r>
            <a:r>
              <a:t> in the right </a:t>
            </a:r>
            <a:r>
              <a:rPr b="1"/>
              <a:t>%{ %} sections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Has </a:t>
            </a:r>
            <a:r>
              <a:rPr b="1"/>
              <a:t>sufficient, meaningful and complete</a:t>
            </a:r>
            <a:r>
              <a:t> documentation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Can be </a:t>
            </a:r>
            <a:r>
              <a:rPr b="1"/>
              <a:t>read</a:t>
            </a:r>
            <a:r>
              <a:t> and </a:t>
            </a:r>
            <a:r>
              <a:rPr b="1"/>
              <a:t>understood</a:t>
            </a:r>
            <a:r>
              <a:t> by others (and yourself later, weeks-months is enough to loose track)</a:t>
            </a:r>
            <a:br/>
            <a:r>
              <a:t>(Prefer simplicity over complexity in algorithms, doc strings etc. Think of your peer user.)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Is </a:t>
            </a:r>
            <a:r>
              <a:rPr b="1"/>
              <a:t>aligned</a:t>
            </a:r>
            <a:r>
              <a:t> with / </a:t>
            </a:r>
            <a:r>
              <a:rPr b="1"/>
              <a:t>flavoured</a:t>
            </a:r>
            <a:r>
              <a:t> and </a:t>
            </a:r>
            <a:r>
              <a:rPr b="1"/>
              <a:t>styled</a:t>
            </a:r>
            <a:r>
              <a:t> like other similar components </a:t>
            </a:r>
            <a:br/>
            <a:r>
              <a:t>(Please dig in comp and instr database, much to inspire from!)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Runs </a:t>
            </a:r>
            <a:r>
              <a:rPr b="1"/>
              <a:t>across</a:t>
            </a:r>
            <a:r>
              <a:t> </a:t>
            </a:r>
            <a:r>
              <a:rPr b="1"/>
              <a:t>platforms</a:t>
            </a:r>
            <a:br/>
            <a:r>
              <a:t>(ideally including on GPU)</a:t>
            </a:r>
          </a:p>
          <a:p>
            <a:pPr marL="188100" indent="-188100" defTabSz="868680">
              <a:spcBef>
                <a:spcPts val="400"/>
              </a:spcBef>
              <a:buSzPct val="100000"/>
              <a:buChar char="•"/>
              <a:defRPr sz="1710">
                <a:latin typeface="Arial"/>
                <a:ea typeface="Arial"/>
                <a:cs typeface="Arial"/>
                <a:sym typeface="Arial"/>
              </a:defRPr>
            </a:pPr>
            <a:r>
              <a:t>Includes vetted / linted c-code and does not spit out lots of noise</a:t>
            </a:r>
          </a:p>
        </p:txBody>
      </p:sp>
      <p:grpSp>
        <p:nvGrpSpPr>
          <p:cNvPr id="975" name="Group"/>
          <p:cNvGrpSpPr/>
          <p:nvPr/>
        </p:nvGrpSpPr>
        <p:grpSpPr>
          <a:xfrm>
            <a:off x="3610871" y="5400281"/>
            <a:ext cx="3618743" cy="933914"/>
            <a:chOff x="0" y="0"/>
            <a:chExt cx="3618741" cy="933912"/>
          </a:xfrm>
        </p:grpSpPr>
        <p:grpSp>
          <p:nvGrpSpPr>
            <p:cNvPr id="969" name="Group"/>
            <p:cNvGrpSpPr/>
            <p:nvPr/>
          </p:nvGrpSpPr>
          <p:grpSpPr>
            <a:xfrm>
              <a:off x="0" y="75592"/>
              <a:ext cx="1920987" cy="716931"/>
              <a:chOff x="0" y="0"/>
              <a:chExt cx="1920986" cy="716929"/>
            </a:xfrm>
          </p:grpSpPr>
          <p:pic>
            <p:nvPicPr>
              <p:cNvPr id="965" name="linux.pdf" descr="linux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75004"/>
                <a:ext cx="468318" cy="555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6" name="Windows.png" descr="Window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4055" y="0"/>
                <a:ext cx="716932" cy="71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7" name="Mac.png" descr="Mac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161" y="28750"/>
                <a:ext cx="647551" cy="6475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68" name="Windesk.png" descr="Windesk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8125" y="107453"/>
                <a:ext cx="509586" cy="3815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73" name="Group"/>
            <p:cNvGrpSpPr/>
            <p:nvPr/>
          </p:nvGrpSpPr>
          <p:grpSpPr>
            <a:xfrm>
              <a:off x="375630" y="0"/>
              <a:ext cx="1492910" cy="292203"/>
              <a:chOff x="0" y="0"/>
              <a:chExt cx="1492908" cy="292202"/>
            </a:xfrm>
          </p:grpSpPr>
          <p:pic>
            <p:nvPicPr>
              <p:cNvPr id="970" name="pasted-movie.png" descr="pasted-movi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285649" cy="2922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71" name="pasted-movie.png" descr="pasted-movi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3630" y="0"/>
                <a:ext cx="285649" cy="2922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72" name="pasted-movie.png" descr="pasted-movi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7260" y="0"/>
                <a:ext cx="285649" cy="2922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74" name="conda-forge and  GitHub CI helps!"/>
            <p:cNvSpPr txBox="1"/>
            <p:nvPr/>
          </p:nvSpPr>
          <p:spPr>
            <a:xfrm>
              <a:off x="1962580" y="207422"/>
              <a:ext cx="1656162" cy="726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conda-forge and </a:t>
              </a:r>
              <a:br/>
              <a:r>
                <a:t>GitHub CI helps! </a:t>
              </a:r>
            </a:p>
          </p:txBody>
        </p:sp>
      </p:grpSp>
      <p:sp>
        <p:nvSpPr>
          <p:cNvPr id="976" name="What constitutes a high-quality component contribution?"/>
          <p:cNvSpPr txBox="1">
            <a:spLocks noGrp="1"/>
          </p:cNvSpPr>
          <p:nvPr>
            <p:ph type="title"/>
          </p:nvPr>
        </p:nvSpPr>
        <p:spPr>
          <a:xfrm>
            <a:off x="399945" y="98015"/>
            <a:ext cx="10441662" cy="511044"/>
          </a:xfrm>
          <a:prstGeom prst="rect">
            <a:avLst/>
          </a:prstGeom>
        </p:spPr>
        <p:txBody>
          <a:bodyPr/>
          <a:lstStyle/>
          <a:p>
            <a:r>
              <a:t>What constitutes a high-quality component contribution?</a:t>
            </a:r>
          </a:p>
        </p:txBody>
      </p:sp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978" name="Much of this is documented on the Wiki and you are reminded during the PR process"/>
          <p:cNvSpPr txBox="1"/>
          <p:nvPr/>
        </p:nvSpPr>
        <p:spPr>
          <a:xfrm>
            <a:off x="7848927" y="5340579"/>
            <a:ext cx="3415308" cy="704553"/>
          </a:xfrm>
          <a:prstGeom prst="rect">
            <a:avLst/>
          </a:prstGeom>
          <a:solidFill>
            <a:srgbClr val="FFFFFF"/>
          </a:solidFill>
          <a:ln w="254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Much of this is documented on</a:t>
            </a:r>
            <a:br/>
            <a:r>
              <a:t>the </a:t>
            </a:r>
            <a:r>
              <a:rPr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8"/>
              </a:rPr>
              <a:t>Wiki</a:t>
            </a:r>
            <a:r>
              <a:t> and you are reminded during</a:t>
            </a:r>
            <a:br/>
            <a:r>
              <a:t>the </a:t>
            </a:r>
            <a:r>
              <a:rPr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9"/>
              </a:rPr>
              <a:t>PR process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McStas 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McStas Introduction</a:t>
            </a:r>
          </a:p>
        </p:txBody>
      </p:sp>
      <p:sp>
        <p:nvSpPr>
          <p:cNvPr id="545" name="Flexible, general simulation utility for neutron scattering experiments.…"/>
          <p:cNvSpPr txBox="1">
            <a:spLocks noGrp="1"/>
          </p:cNvSpPr>
          <p:nvPr>
            <p:ph type="body" idx="1"/>
          </p:nvPr>
        </p:nvSpPr>
        <p:spPr>
          <a:xfrm>
            <a:off x="669650" y="1697232"/>
            <a:ext cx="9312375" cy="4545579"/>
          </a:xfrm>
          <a:prstGeom prst="rect">
            <a:avLst/>
          </a:prstGeom>
        </p:spPr>
        <p:txBody>
          <a:bodyPr/>
          <a:lstStyle/>
          <a:p>
            <a:pPr marL="187036" indent="-187036">
              <a:defRPr sz="2100"/>
            </a:pPr>
            <a:r>
              <a:t>Flexible, general simulation utility for neutron scattering experiments.</a:t>
            </a:r>
          </a:p>
          <a:p>
            <a:pPr marL="187036" indent="-187036">
              <a:defRPr sz="2100"/>
            </a:pPr>
            <a:endParaRPr/>
          </a:p>
          <a:p>
            <a:pPr marL="187036" indent="-187036">
              <a:defRPr sz="2100"/>
            </a:pPr>
            <a:r>
              <a:t>Original design for </a:t>
            </a:r>
            <a:r>
              <a:rPr>
                <a:solidFill>
                  <a:srgbClr val="7A0000"/>
                </a:solidFill>
              </a:rPr>
              <a:t>M</a:t>
            </a:r>
            <a:r>
              <a:t>onte </a:t>
            </a:r>
            <a:r>
              <a:rPr>
                <a:solidFill>
                  <a:srgbClr val="7A0000"/>
                </a:solidFill>
              </a:rPr>
              <a:t>c</a:t>
            </a:r>
            <a:r>
              <a:t>arlo </a:t>
            </a:r>
            <a:r>
              <a:rPr>
                <a:solidFill>
                  <a:srgbClr val="7A0000"/>
                </a:solidFill>
              </a:rPr>
              <a:t>S</a:t>
            </a:r>
            <a:r>
              <a:t>imulation of </a:t>
            </a:r>
            <a:r>
              <a:rPr>
                <a:solidFill>
                  <a:srgbClr val="7A0000"/>
                </a:solidFill>
              </a:rPr>
              <a:t>t</a:t>
            </a:r>
            <a:r>
              <a:t>riple </a:t>
            </a:r>
            <a:r>
              <a:rPr>
                <a:solidFill>
                  <a:srgbClr val="7A0000"/>
                </a:solidFill>
              </a:rPr>
              <a:t>a</a:t>
            </a:r>
            <a:r>
              <a:t>xis </a:t>
            </a:r>
            <a:r>
              <a:rPr>
                <a:solidFill>
                  <a:srgbClr val="7A0000"/>
                </a:solidFill>
              </a:rPr>
              <a:t>s</a:t>
            </a:r>
            <a:r>
              <a:t>pectrometers</a:t>
            </a:r>
          </a:p>
          <a:p>
            <a:pPr marL="187036" indent="-187036">
              <a:defRPr sz="2100"/>
            </a:pPr>
            <a:endParaRPr/>
          </a:p>
          <a:p>
            <a:pPr marL="187036" indent="-187036">
              <a:defRPr sz="2100"/>
            </a:pPr>
            <a:r>
              <a:t>Developed at DTU Physics, ILL, PSI, Uni CPH, ESS DMSC</a:t>
            </a:r>
          </a:p>
          <a:p>
            <a:pPr marL="187036" indent="-187036">
              <a:defRPr sz="2100"/>
            </a:pPr>
            <a:endParaRPr/>
          </a:p>
          <a:p>
            <a:pPr marL="187036" indent="-187036">
              <a:defRPr sz="2100"/>
            </a:pPr>
            <a:r>
              <a:t>V. 1.0 by </a:t>
            </a:r>
            <a:r>
              <a:rPr b="1"/>
              <a:t>K Nielsen</a:t>
            </a:r>
            <a:r>
              <a:t> &amp; </a:t>
            </a:r>
            <a:r>
              <a:rPr b="1"/>
              <a:t>K Lefmann</a:t>
            </a:r>
            <a:r>
              <a:t> (1998) RISØ</a:t>
            </a:r>
          </a:p>
          <a:p>
            <a:pPr marL="187036" indent="-187036">
              <a:defRPr sz="2100"/>
            </a:pPr>
            <a:endParaRPr/>
          </a:p>
          <a:p>
            <a:pPr marL="187036" indent="-187036">
              <a:defRPr sz="2100"/>
            </a:pPr>
            <a:r>
              <a:t>Currently ~6 people on joint McStas-McXtrace team </a:t>
            </a:r>
            <a:br/>
            <a:r>
              <a:t>but only </a:t>
            </a:r>
            <a:r>
              <a:rPr b="1"/>
              <a:t>2 full time</a:t>
            </a:r>
            <a:r>
              <a:t>, based at ESS DMSC / DTU</a:t>
            </a:r>
          </a:p>
        </p:txBody>
      </p:sp>
      <p:pic>
        <p:nvPicPr>
          <p:cNvPr id="546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398" y="2308772"/>
            <a:ext cx="633859" cy="6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548" name="GNU GPL v3 license…"/>
          <p:cNvSpPr txBox="1"/>
          <p:nvPr/>
        </p:nvSpPr>
        <p:spPr>
          <a:xfrm>
            <a:off x="9654304" y="2374963"/>
            <a:ext cx="1138321" cy="511216"/>
          </a:xfrm>
          <a:prstGeom prst="rect">
            <a:avLst/>
          </a:prstGeom>
          <a:ln w="38100">
            <a:solidFill>
              <a:srgbClr val="008AD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97" tIns="6697" rIns="6697" bIns="6697"/>
          <a:lstStyle/>
          <a:p>
            <a:pPr marL="3726" marR="3726" defTabSz="315887">
              <a:lnSpc>
                <a:spcPct val="96000"/>
              </a:lnSpc>
              <a:spcBef>
                <a:spcPts val="900"/>
              </a:spcBef>
              <a:buClr>
                <a:srgbClr val="000000"/>
              </a:buClr>
              <a:buFont typeface="Wingdings"/>
              <a:tabLst>
                <a:tab pos="368300" algn="l"/>
                <a:tab pos="711200" algn="l"/>
                <a:tab pos="901700" algn="l"/>
              </a:tabLst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800">
                <a:latin typeface="Verdana"/>
                <a:ea typeface="Verdana"/>
                <a:cs typeface="Verdana"/>
                <a:sym typeface="Verdana"/>
              </a:rPr>
              <a:t>GNU GPL v3 license</a:t>
            </a:r>
          </a:p>
          <a:p>
            <a:pPr marL="3726" marR="3726" algn="ctr" defTabSz="315887">
              <a:lnSpc>
                <a:spcPct val="96000"/>
              </a:lnSpc>
              <a:spcBef>
                <a:spcPts val="900"/>
              </a:spcBef>
              <a:buClr>
                <a:srgbClr val="000000"/>
              </a:buClr>
              <a:buFont typeface="Wingdings"/>
              <a:tabLst>
                <a:tab pos="368300" algn="l"/>
                <a:tab pos="711200" algn="l"/>
                <a:tab pos="901700" algn="l"/>
              </a:tabLst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t>Open Source</a:t>
            </a:r>
          </a:p>
        </p:txBody>
      </p:sp>
      <p:sp>
        <p:nvSpPr>
          <p:cNvPr id="549" name="mcstas-users@mcstas.org mailinglist"/>
          <p:cNvSpPr txBox="1"/>
          <p:nvPr/>
        </p:nvSpPr>
        <p:spPr>
          <a:xfrm>
            <a:off x="5807069" y="6077005"/>
            <a:ext cx="460102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3"/>
              </a:rPr>
              <a:t>mcstas-users@mcstas.org</a:t>
            </a:r>
            <a:r>
              <a:t> mailinglist</a:t>
            </a:r>
          </a:p>
        </p:txBody>
      </p:sp>
      <p:sp>
        <p:nvSpPr>
          <p:cNvPr id="550" name="Project website at…"/>
          <p:cNvSpPr txBox="1"/>
          <p:nvPr/>
        </p:nvSpPr>
        <p:spPr>
          <a:xfrm>
            <a:off x="2643233" y="5923077"/>
            <a:ext cx="3141018" cy="61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Project website at</a:t>
            </a:r>
          </a:p>
          <a:p>
            <a:pPr>
              <a:spcBef>
                <a:spcPts val="900"/>
              </a:spcBef>
              <a:buClr>
                <a:srgbClr val="000000"/>
              </a:buCl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4"/>
              </a:rPr>
              <a:t>http://www.mcstas.org</a:t>
            </a:r>
          </a:p>
        </p:txBody>
      </p:sp>
      <p:pic>
        <p:nvPicPr>
          <p:cNvPr id="551" name="Screenshot 2024-09-21 at 12.49.27.png" descr="Screenshot 2024-09-21 at 12.49.27.png"/>
          <p:cNvPicPr>
            <a:picLocks noChangeAspect="1"/>
          </p:cNvPicPr>
          <p:nvPr/>
        </p:nvPicPr>
        <p:blipFill>
          <a:blip r:embed="rId5"/>
          <a:srcRect l="1588" r="1588"/>
          <a:stretch>
            <a:fillRect/>
          </a:stretch>
        </p:blipFill>
        <p:spPr>
          <a:xfrm>
            <a:off x="7950130" y="2936315"/>
            <a:ext cx="4134978" cy="3249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mcstas-logo.pdf" descr="mcstas-log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4" y="5747546"/>
            <a:ext cx="746603" cy="438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626" y="3483663"/>
            <a:ext cx="1438597" cy="9727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8" name="Group"/>
          <p:cNvGrpSpPr/>
          <p:nvPr/>
        </p:nvGrpSpPr>
        <p:grpSpPr>
          <a:xfrm>
            <a:off x="1170565" y="5283702"/>
            <a:ext cx="1288593" cy="898615"/>
            <a:chOff x="0" y="0"/>
            <a:chExt cx="1288591" cy="898614"/>
          </a:xfrm>
        </p:grpSpPr>
        <p:pic>
          <p:nvPicPr>
            <p:cNvPr id="554" name="pasted-movie.png" descr="pasted-movie.png"/>
            <p:cNvPicPr>
              <a:picLocks noChangeAspect="1"/>
            </p:cNvPicPr>
            <p:nvPr/>
          </p:nvPicPr>
          <p:blipFill>
            <a:blip r:embed="rId8"/>
            <a:srcRect t="7460" r="12" b="25568"/>
            <a:stretch>
              <a:fillRect/>
            </a:stretch>
          </p:blipFill>
          <p:spPr>
            <a:xfrm>
              <a:off x="21599" y="0"/>
              <a:ext cx="604442" cy="60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7" y="0"/>
                  </a:moveTo>
                  <a:cubicBezTo>
                    <a:pt x="8043" y="0"/>
                    <a:pt x="5272" y="1004"/>
                    <a:pt x="3163" y="3015"/>
                  </a:cubicBezTo>
                  <a:cubicBezTo>
                    <a:pt x="1054" y="5026"/>
                    <a:pt x="0" y="7660"/>
                    <a:pt x="0" y="10296"/>
                  </a:cubicBezTo>
                  <a:cubicBezTo>
                    <a:pt x="0" y="12932"/>
                    <a:pt x="1054" y="15566"/>
                    <a:pt x="3163" y="17578"/>
                  </a:cubicBezTo>
                  <a:cubicBezTo>
                    <a:pt x="7381" y="21600"/>
                    <a:pt x="14219" y="21600"/>
                    <a:pt x="18437" y="17578"/>
                  </a:cubicBezTo>
                  <a:cubicBezTo>
                    <a:pt x="20546" y="15566"/>
                    <a:pt x="21600" y="12932"/>
                    <a:pt x="21600" y="10296"/>
                  </a:cubicBezTo>
                  <a:cubicBezTo>
                    <a:pt x="21600" y="7660"/>
                    <a:pt x="20546" y="5026"/>
                    <a:pt x="18437" y="3015"/>
                  </a:cubicBezTo>
                  <a:cubicBezTo>
                    <a:pt x="16328" y="1004"/>
                    <a:pt x="13571" y="0"/>
                    <a:pt x="108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55" name="unknown.png" descr="unknown.png"/>
            <p:cNvPicPr>
              <a:picLocks noChangeAspect="1"/>
            </p:cNvPicPr>
            <p:nvPr/>
          </p:nvPicPr>
          <p:blipFill>
            <a:blip r:embed="rId9"/>
            <a:srcRect l="10622" t="12" r="10591" b="21485"/>
            <a:stretch>
              <a:fillRect/>
            </a:stretch>
          </p:blipFill>
          <p:spPr>
            <a:xfrm>
              <a:off x="665714" y="0"/>
              <a:ext cx="609485" cy="60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40" y="0"/>
                  </a:moveTo>
                  <a:cubicBezTo>
                    <a:pt x="7322" y="0"/>
                    <a:pt x="4803" y="1004"/>
                    <a:pt x="2882" y="3015"/>
                  </a:cubicBezTo>
                  <a:cubicBezTo>
                    <a:pt x="-960" y="7037"/>
                    <a:pt x="-960" y="13555"/>
                    <a:pt x="2882" y="17578"/>
                  </a:cubicBezTo>
                  <a:cubicBezTo>
                    <a:pt x="6724" y="21600"/>
                    <a:pt x="12956" y="21600"/>
                    <a:pt x="16798" y="17578"/>
                  </a:cubicBezTo>
                  <a:cubicBezTo>
                    <a:pt x="20640" y="13555"/>
                    <a:pt x="20640" y="7037"/>
                    <a:pt x="16798" y="3015"/>
                  </a:cubicBezTo>
                  <a:cubicBezTo>
                    <a:pt x="14877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56" name="Peter Kjær Willendrup peter.willendrup@ess.eu"/>
            <p:cNvSpPr txBox="1"/>
            <p:nvPr/>
          </p:nvSpPr>
          <p:spPr>
            <a:xfrm>
              <a:off x="0" y="683957"/>
              <a:ext cx="647717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Peter Kjær Willendrup</a:t>
              </a:r>
              <a:br/>
              <a:r>
                <a:t>peter.willendrup@ess.eu</a:t>
              </a:r>
              <a:br/>
              <a:endParaRPr/>
            </a:p>
          </p:txBody>
        </p:sp>
        <p:sp>
          <p:nvSpPr>
            <p:cNvPr id="557" name="Mads Bertelsen mads.bertelsen@ess.eu"/>
            <p:cNvSpPr txBox="1"/>
            <p:nvPr/>
          </p:nvSpPr>
          <p:spPr>
            <a:xfrm>
              <a:off x="652202" y="683957"/>
              <a:ext cx="636390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Mads Bertelsen</a:t>
              </a:r>
              <a:br/>
              <a:r>
                <a:t>mads.bertelsen@ess.eu</a:t>
              </a:r>
              <a:br/>
              <a:endParaRPr/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creenshot 2024-09-21 at 12.47.43.png" descr="Screenshot 2024-09-21 at 12.47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73" y="357673"/>
            <a:ext cx="8730553" cy="6317988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562" name="4"/>
          <p:cNvSpPr txBox="1"/>
          <p:nvPr/>
        </p:nvSpPr>
        <p:spPr>
          <a:xfrm>
            <a:off x="2380125" y="6661926"/>
            <a:ext cx="127001" cy="127249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buClr>
                <a:srgbClr val="9A9A9A"/>
              </a:buClr>
              <a:defRPr sz="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</a:t>
            </a:r>
          </a:p>
        </p:txBody>
      </p:sp>
      <p:sp>
        <p:nvSpPr>
          <p:cNvPr id="563" name="McXtrace - since jan 2009 similar for X-rays"/>
          <p:cNvSpPr txBox="1"/>
          <p:nvPr/>
        </p:nvSpPr>
        <p:spPr>
          <a:xfrm>
            <a:off x="1729892" y="73811"/>
            <a:ext cx="10000230" cy="68897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buClr>
                <a:srgbClr val="000000"/>
              </a:buClr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McXtrace - since jan 2009 similar for X-rays</a:t>
            </a:r>
          </a:p>
        </p:txBody>
      </p:sp>
      <p:grpSp>
        <p:nvGrpSpPr>
          <p:cNvPr id="566" name="Group"/>
          <p:cNvGrpSpPr/>
          <p:nvPr/>
        </p:nvGrpSpPr>
        <p:grpSpPr>
          <a:xfrm>
            <a:off x="2755348" y="5423814"/>
            <a:ext cx="9124327" cy="1135154"/>
            <a:chOff x="0" y="0"/>
            <a:chExt cx="9124326" cy="1135152"/>
          </a:xfrm>
        </p:grpSpPr>
        <p:sp>
          <p:nvSpPr>
            <p:cNvPr id="564" name="Synergy, knowledge transfer, shared infrastructure, repo etc."/>
            <p:cNvSpPr txBox="1"/>
            <p:nvPr/>
          </p:nvSpPr>
          <p:spPr>
            <a:xfrm>
              <a:off x="0" y="870013"/>
              <a:ext cx="6663378" cy="26514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90487" indent="-90487" defTabSz="910828">
                <a:spcBef>
                  <a:spcPts val="300"/>
                </a:spcBef>
                <a:buClr>
                  <a:srgbClr val="AD4642"/>
                </a:buClr>
                <a:buSzPct val="171000"/>
                <a:buChar char="•"/>
                <a:defRPr sz="1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Synergy, knowledge transfer, shared infrastructure, repo etc.</a:t>
              </a:r>
            </a:p>
          </p:txBody>
        </p:sp>
        <p:pic>
          <p:nvPicPr>
            <p:cNvPr id="565" name="McXtrace_page.png" descr="McXtrace_page.png"/>
            <p:cNvPicPr>
              <a:picLocks noChangeAspect="1"/>
            </p:cNvPicPr>
            <p:nvPr/>
          </p:nvPicPr>
          <p:blipFill>
            <a:blip r:embed="rId3"/>
            <a:srcRect l="14304" t="28991" r="49970" b="57378"/>
            <a:stretch>
              <a:fillRect/>
            </a:stretch>
          </p:blipFill>
          <p:spPr>
            <a:xfrm>
              <a:off x="7175742" y="0"/>
              <a:ext cx="1948585" cy="534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670" y="2734596"/>
            <a:ext cx="487760" cy="63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927" y="2719973"/>
            <a:ext cx="487825" cy="65246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569" name="mcxtrace-users@mcxtrace.org mailinglist"/>
          <p:cNvSpPr txBox="1"/>
          <p:nvPr/>
        </p:nvSpPr>
        <p:spPr>
          <a:xfrm>
            <a:off x="9725081" y="3616658"/>
            <a:ext cx="4601023" cy="39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6"/>
              </a:rPr>
              <a:t>mcxtrace-users@mcxtrace.org</a:t>
            </a:r>
            <a:br/>
            <a:r>
              <a:t>mailinglist</a:t>
            </a:r>
          </a:p>
        </p:txBody>
      </p:sp>
      <p:sp>
        <p:nvSpPr>
          <p:cNvPr id="570" name="Project website at…"/>
          <p:cNvSpPr txBox="1"/>
          <p:nvPr/>
        </p:nvSpPr>
        <p:spPr>
          <a:xfrm>
            <a:off x="9738298" y="4360607"/>
            <a:ext cx="3141019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0091" tIns="20091" rIns="20091" bIns="20091">
            <a:spAutoFit/>
          </a:bodyPr>
          <a:lstStyle/>
          <a:p>
            <a:pPr>
              <a:spcBef>
                <a:spcPts val="900"/>
              </a:spcBef>
              <a:buClr>
                <a:srgbClr val="000000"/>
              </a:buCl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Project website at</a:t>
            </a:r>
          </a:p>
          <a:p>
            <a:pPr>
              <a:spcBef>
                <a:spcPts val="900"/>
              </a:spcBef>
              <a:buClr>
                <a:srgbClr val="000000"/>
              </a:buCl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7"/>
              </a:rPr>
              <a:t>http://www.mcxtrace.org</a:t>
            </a:r>
          </a:p>
        </p:txBody>
      </p:sp>
      <p:pic>
        <p:nvPicPr>
          <p:cNvPr id="571" name="Group" descr="Group"/>
          <p:cNvPicPr>
            <a:picLocks noChangeAspect="1"/>
          </p:cNvPicPr>
          <p:nvPr/>
        </p:nvPicPr>
        <p:blipFill>
          <a:blip r:embed="rId3"/>
          <a:srcRect l="50065" t="29293" r="21489" b="57076"/>
          <a:stretch>
            <a:fillRect/>
          </a:stretch>
        </p:blipFill>
        <p:spPr>
          <a:xfrm>
            <a:off x="10079268" y="5965105"/>
            <a:ext cx="1551494" cy="534709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Original consortium"/>
          <p:cNvSpPr txBox="1"/>
          <p:nvPr/>
        </p:nvSpPr>
        <p:spPr>
          <a:xfrm>
            <a:off x="9803734" y="4975842"/>
            <a:ext cx="21025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Original consortium</a:t>
            </a:r>
          </a:p>
        </p:txBody>
      </p:sp>
      <p:sp>
        <p:nvSpPr>
          <p:cNvPr id="573" name="Rectangle"/>
          <p:cNvSpPr/>
          <p:nvPr/>
        </p:nvSpPr>
        <p:spPr>
          <a:xfrm>
            <a:off x="9688496" y="5042470"/>
            <a:ext cx="2333037" cy="1345048"/>
          </a:xfrm>
          <a:prstGeom prst="rect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580" name="Group"/>
          <p:cNvGrpSpPr/>
          <p:nvPr/>
        </p:nvGrpSpPr>
        <p:grpSpPr>
          <a:xfrm>
            <a:off x="31354" y="5747546"/>
            <a:ext cx="746603" cy="779407"/>
            <a:chOff x="0" y="0"/>
            <a:chExt cx="746602" cy="779406"/>
          </a:xfrm>
        </p:grpSpPr>
        <p:sp>
          <p:nvSpPr>
            <p:cNvPr id="574" name="Logo color"/>
            <p:cNvSpPr/>
            <p:nvPr/>
          </p:nvSpPr>
          <p:spPr>
            <a:xfrm>
              <a:off x="2579" y="465771"/>
              <a:ext cx="120369" cy="175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12700" cap="flat">
              <a:noFill/>
              <a:miter lim="400000"/>
            </a:ln>
            <a:effectLst/>
          </p:spPr>
          <p:txBody>
            <a:bodyPr wrap="square" lIns="46799" tIns="46799" rIns="46799" bIns="46799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575" name="logoill.pdf" descr="logoill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587" y="472777"/>
              <a:ext cx="169003" cy="161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mcstas-logo.pdf" descr="mcstas-logo.pd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0"/>
              <a:ext cx="746603" cy="438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PSI-Logo_trans.png" descr="PSI-Logo_trans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8104" y="515562"/>
              <a:ext cx="210361" cy="77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ku-logo.pdf" descr="ku-logo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773" y="464219"/>
              <a:ext cx="132059" cy="179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ESS_Logo_Frugal_Blue_cmyk.png" descr="ESS_Logo_Frugal_Blue_cmyk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1086" y="624805"/>
              <a:ext cx="287317" cy="15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3" name="Group"/>
          <p:cNvGrpSpPr/>
          <p:nvPr/>
        </p:nvGrpSpPr>
        <p:grpSpPr>
          <a:xfrm>
            <a:off x="77847" y="4858993"/>
            <a:ext cx="653617" cy="652604"/>
            <a:chOff x="0" y="0"/>
            <a:chExt cx="653615" cy="652603"/>
          </a:xfrm>
        </p:grpSpPr>
        <p:pic>
          <p:nvPicPr>
            <p:cNvPr id="581" name="image6.png" descr="image6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287" y="431775"/>
              <a:ext cx="464081" cy="22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653616" cy="444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roup"/>
          <p:cNvGrpSpPr/>
          <p:nvPr/>
        </p:nvGrpSpPr>
        <p:grpSpPr>
          <a:xfrm>
            <a:off x="6753752" y="2543355"/>
            <a:ext cx="5426333" cy="3929299"/>
            <a:chOff x="0" y="0"/>
            <a:chExt cx="5426331" cy="3929298"/>
          </a:xfrm>
        </p:grpSpPr>
        <p:pic>
          <p:nvPicPr>
            <p:cNvPr id="58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8913" y="159559"/>
              <a:ext cx="894833" cy="894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426332" cy="3929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8" name="All-stuff.png" descr="All-stuff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960" y="1395963"/>
            <a:ext cx="5214264" cy="5138144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McStas: simulation toolkit for neutron scattering instruments, virtual experiments"/>
          <p:cNvSpPr txBox="1">
            <a:spLocks noGrp="1"/>
          </p:cNvSpPr>
          <p:nvPr>
            <p:ph type="title"/>
          </p:nvPr>
        </p:nvSpPr>
        <p:spPr>
          <a:xfrm>
            <a:off x="2071929" y="-19106"/>
            <a:ext cx="9302675" cy="971704"/>
          </a:xfrm>
          <a:prstGeom prst="rect">
            <a:avLst/>
          </a:prstGeom>
        </p:spPr>
        <p:txBody>
          <a:bodyPr/>
          <a:lstStyle/>
          <a:p>
            <a:pPr defTabSz="905255">
              <a:defRPr sz="2970"/>
            </a:pPr>
            <a:r>
              <a:t>McStas: simulation toolkit for</a:t>
            </a:r>
            <a:br/>
            <a:r>
              <a:t>neutron scattering instruments, virtual experiments</a:t>
            </a:r>
          </a:p>
        </p:txBody>
      </p:sp>
      <p:sp>
        <p:nvSpPr>
          <p:cNvPr id="5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597" name="Group"/>
          <p:cNvGrpSpPr/>
          <p:nvPr/>
        </p:nvGrpSpPr>
        <p:grpSpPr>
          <a:xfrm>
            <a:off x="90050" y="5306571"/>
            <a:ext cx="1117005" cy="1166083"/>
            <a:chOff x="0" y="0"/>
            <a:chExt cx="1117004" cy="1166082"/>
          </a:xfrm>
        </p:grpSpPr>
        <p:sp>
          <p:nvSpPr>
            <p:cNvPr id="591" name="Logo color"/>
            <p:cNvSpPr/>
            <p:nvPr/>
          </p:nvSpPr>
          <p:spPr>
            <a:xfrm>
              <a:off x="3859" y="696848"/>
              <a:ext cx="180085" cy="26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97" y="18293"/>
                  </a:moveTo>
                  <a:cubicBezTo>
                    <a:pt x="10549" y="19881"/>
                    <a:pt x="11051" y="19881"/>
                    <a:pt x="17003" y="18293"/>
                  </a:cubicBezTo>
                  <a:cubicBezTo>
                    <a:pt x="17003" y="18293"/>
                    <a:pt x="17003" y="18293"/>
                    <a:pt x="21600" y="19949"/>
                  </a:cubicBezTo>
                  <a:cubicBezTo>
                    <a:pt x="21600" y="19949"/>
                    <a:pt x="21600" y="19949"/>
                    <a:pt x="17003" y="21600"/>
                  </a:cubicBezTo>
                  <a:cubicBezTo>
                    <a:pt x="11051" y="20016"/>
                    <a:pt x="10549" y="20016"/>
                    <a:pt x="4597" y="21600"/>
                  </a:cubicBezTo>
                  <a:cubicBezTo>
                    <a:pt x="4597" y="21600"/>
                    <a:pt x="4597" y="21600"/>
                    <a:pt x="0" y="19949"/>
                  </a:cubicBezTo>
                  <a:cubicBezTo>
                    <a:pt x="0" y="19949"/>
                    <a:pt x="0" y="19949"/>
                    <a:pt x="4597" y="18293"/>
                  </a:cubicBezTo>
                  <a:close/>
                  <a:moveTo>
                    <a:pt x="4597" y="14200"/>
                  </a:moveTo>
                  <a:cubicBezTo>
                    <a:pt x="10549" y="15790"/>
                    <a:pt x="11051" y="15790"/>
                    <a:pt x="17003" y="14200"/>
                  </a:cubicBezTo>
                  <a:cubicBezTo>
                    <a:pt x="17003" y="14200"/>
                    <a:pt x="17003" y="14200"/>
                    <a:pt x="21600" y="15858"/>
                  </a:cubicBezTo>
                  <a:cubicBezTo>
                    <a:pt x="21600" y="15858"/>
                    <a:pt x="21600" y="15858"/>
                    <a:pt x="17003" y="17512"/>
                  </a:cubicBezTo>
                  <a:cubicBezTo>
                    <a:pt x="11051" y="15925"/>
                    <a:pt x="10549" y="15925"/>
                    <a:pt x="4597" y="17512"/>
                  </a:cubicBezTo>
                  <a:cubicBezTo>
                    <a:pt x="4597" y="17512"/>
                    <a:pt x="4597" y="17512"/>
                    <a:pt x="0" y="15858"/>
                  </a:cubicBezTo>
                  <a:cubicBezTo>
                    <a:pt x="0" y="15858"/>
                    <a:pt x="0" y="15858"/>
                    <a:pt x="4597" y="14200"/>
                  </a:cubicBezTo>
                  <a:close/>
                  <a:moveTo>
                    <a:pt x="4597" y="10111"/>
                  </a:moveTo>
                  <a:cubicBezTo>
                    <a:pt x="10549" y="11702"/>
                    <a:pt x="11051" y="11702"/>
                    <a:pt x="17003" y="10111"/>
                  </a:cubicBezTo>
                  <a:cubicBezTo>
                    <a:pt x="17003" y="10111"/>
                    <a:pt x="17003" y="10111"/>
                    <a:pt x="21600" y="11769"/>
                  </a:cubicBezTo>
                  <a:cubicBezTo>
                    <a:pt x="21600" y="11769"/>
                    <a:pt x="21600" y="11769"/>
                    <a:pt x="17003" y="13423"/>
                  </a:cubicBezTo>
                  <a:cubicBezTo>
                    <a:pt x="11051" y="11837"/>
                    <a:pt x="10549" y="11837"/>
                    <a:pt x="4597" y="13423"/>
                  </a:cubicBezTo>
                  <a:cubicBezTo>
                    <a:pt x="4597" y="13423"/>
                    <a:pt x="4597" y="13423"/>
                    <a:pt x="0" y="11769"/>
                  </a:cubicBezTo>
                  <a:cubicBezTo>
                    <a:pt x="0" y="11769"/>
                    <a:pt x="0" y="11769"/>
                    <a:pt x="4597" y="10111"/>
                  </a:cubicBezTo>
                  <a:close/>
                  <a:moveTo>
                    <a:pt x="2971" y="918"/>
                  </a:moveTo>
                  <a:lnTo>
                    <a:pt x="2971" y="6926"/>
                  </a:lnTo>
                  <a:cubicBezTo>
                    <a:pt x="2971" y="6926"/>
                    <a:pt x="2971" y="6926"/>
                    <a:pt x="3980" y="6926"/>
                  </a:cubicBezTo>
                  <a:cubicBezTo>
                    <a:pt x="4430" y="6926"/>
                    <a:pt x="4695" y="6878"/>
                    <a:pt x="4903" y="6708"/>
                  </a:cubicBezTo>
                  <a:cubicBezTo>
                    <a:pt x="5220" y="6447"/>
                    <a:pt x="5249" y="5917"/>
                    <a:pt x="5249" y="4849"/>
                  </a:cubicBezTo>
                  <a:cubicBezTo>
                    <a:pt x="5249" y="4849"/>
                    <a:pt x="5249" y="4849"/>
                    <a:pt x="5249" y="2990"/>
                  </a:cubicBezTo>
                  <a:cubicBezTo>
                    <a:pt x="5249" y="1926"/>
                    <a:pt x="5220" y="1396"/>
                    <a:pt x="4903" y="1135"/>
                  </a:cubicBezTo>
                  <a:cubicBezTo>
                    <a:pt x="4695" y="965"/>
                    <a:pt x="4430" y="918"/>
                    <a:pt x="3980" y="918"/>
                  </a:cubicBezTo>
                  <a:cubicBezTo>
                    <a:pt x="3980" y="918"/>
                    <a:pt x="3980" y="918"/>
                    <a:pt x="2971" y="918"/>
                  </a:cubicBezTo>
                  <a:close/>
                  <a:moveTo>
                    <a:pt x="8068" y="0"/>
                  </a:moveTo>
                  <a:cubicBezTo>
                    <a:pt x="8068" y="0"/>
                    <a:pt x="8068" y="0"/>
                    <a:pt x="13456" y="0"/>
                  </a:cubicBezTo>
                  <a:cubicBezTo>
                    <a:pt x="13542" y="0"/>
                    <a:pt x="13594" y="16"/>
                    <a:pt x="13635" y="44"/>
                  </a:cubicBezTo>
                  <a:cubicBezTo>
                    <a:pt x="13669" y="67"/>
                    <a:pt x="13698" y="103"/>
                    <a:pt x="13698" y="162"/>
                  </a:cubicBezTo>
                  <a:cubicBezTo>
                    <a:pt x="13698" y="162"/>
                    <a:pt x="13698" y="162"/>
                    <a:pt x="13698" y="827"/>
                  </a:cubicBezTo>
                  <a:cubicBezTo>
                    <a:pt x="13698" y="886"/>
                    <a:pt x="13669" y="922"/>
                    <a:pt x="13635" y="945"/>
                  </a:cubicBezTo>
                  <a:cubicBezTo>
                    <a:pt x="13594" y="973"/>
                    <a:pt x="13542" y="989"/>
                    <a:pt x="13456" y="989"/>
                  </a:cubicBezTo>
                  <a:cubicBezTo>
                    <a:pt x="13456" y="989"/>
                    <a:pt x="13456" y="989"/>
                    <a:pt x="11731" y="989"/>
                  </a:cubicBezTo>
                  <a:cubicBezTo>
                    <a:pt x="11731" y="989"/>
                    <a:pt x="11731" y="989"/>
                    <a:pt x="11731" y="7681"/>
                  </a:cubicBezTo>
                  <a:cubicBezTo>
                    <a:pt x="11731" y="7740"/>
                    <a:pt x="11708" y="7776"/>
                    <a:pt x="11667" y="7800"/>
                  </a:cubicBezTo>
                  <a:cubicBezTo>
                    <a:pt x="11633" y="7827"/>
                    <a:pt x="11581" y="7843"/>
                    <a:pt x="11494" y="7843"/>
                  </a:cubicBezTo>
                  <a:cubicBezTo>
                    <a:pt x="11494" y="7843"/>
                    <a:pt x="11494" y="7843"/>
                    <a:pt x="10029" y="7843"/>
                  </a:cubicBezTo>
                  <a:cubicBezTo>
                    <a:pt x="9943" y="7843"/>
                    <a:pt x="9891" y="7827"/>
                    <a:pt x="9850" y="7800"/>
                  </a:cubicBezTo>
                  <a:cubicBezTo>
                    <a:pt x="9810" y="7776"/>
                    <a:pt x="9787" y="7740"/>
                    <a:pt x="9787" y="7681"/>
                  </a:cubicBezTo>
                  <a:cubicBezTo>
                    <a:pt x="9787" y="7681"/>
                    <a:pt x="9787" y="7681"/>
                    <a:pt x="9787" y="989"/>
                  </a:cubicBezTo>
                  <a:cubicBezTo>
                    <a:pt x="9787" y="989"/>
                    <a:pt x="9787" y="989"/>
                    <a:pt x="8068" y="989"/>
                  </a:cubicBezTo>
                  <a:cubicBezTo>
                    <a:pt x="7981" y="989"/>
                    <a:pt x="7929" y="973"/>
                    <a:pt x="7889" y="945"/>
                  </a:cubicBezTo>
                  <a:cubicBezTo>
                    <a:pt x="7849" y="922"/>
                    <a:pt x="7825" y="886"/>
                    <a:pt x="7825" y="827"/>
                  </a:cubicBezTo>
                  <a:cubicBezTo>
                    <a:pt x="7825" y="827"/>
                    <a:pt x="7825" y="827"/>
                    <a:pt x="7825" y="162"/>
                  </a:cubicBezTo>
                  <a:cubicBezTo>
                    <a:pt x="7825" y="103"/>
                    <a:pt x="7849" y="67"/>
                    <a:pt x="7889" y="44"/>
                  </a:cubicBezTo>
                  <a:cubicBezTo>
                    <a:pt x="7929" y="16"/>
                    <a:pt x="7981" y="0"/>
                    <a:pt x="8068" y="0"/>
                  </a:cubicBezTo>
                  <a:close/>
                  <a:moveTo>
                    <a:pt x="1390" y="0"/>
                  </a:moveTo>
                  <a:cubicBezTo>
                    <a:pt x="1390" y="0"/>
                    <a:pt x="1390" y="0"/>
                    <a:pt x="4257" y="0"/>
                  </a:cubicBezTo>
                  <a:cubicBezTo>
                    <a:pt x="5370" y="0"/>
                    <a:pt x="6051" y="174"/>
                    <a:pt x="6466" y="538"/>
                  </a:cubicBezTo>
                  <a:cubicBezTo>
                    <a:pt x="7072" y="1036"/>
                    <a:pt x="7089" y="1843"/>
                    <a:pt x="7089" y="3077"/>
                  </a:cubicBezTo>
                  <a:cubicBezTo>
                    <a:pt x="7089" y="3077"/>
                    <a:pt x="7089" y="3077"/>
                    <a:pt x="7089" y="4766"/>
                  </a:cubicBezTo>
                  <a:cubicBezTo>
                    <a:pt x="7089" y="6000"/>
                    <a:pt x="7072" y="6807"/>
                    <a:pt x="6466" y="7305"/>
                  </a:cubicBezTo>
                  <a:cubicBezTo>
                    <a:pt x="6051" y="7669"/>
                    <a:pt x="5370" y="7843"/>
                    <a:pt x="4257" y="7843"/>
                  </a:cubicBezTo>
                  <a:cubicBezTo>
                    <a:pt x="4257" y="7843"/>
                    <a:pt x="4257" y="7843"/>
                    <a:pt x="1390" y="7843"/>
                  </a:cubicBezTo>
                  <a:cubicBezTo>
                    <a:pt x="1304" y="7843"/>
                    <a:pt x="1252" y="7827"/>
                    <a:pt x="1217" y="7800"/>
                  </a:cubicBezTo>
                  <a:cubicBezTo>
                    <a:pt x="1177" y="7776"/>
                    <a:pt x="1154" y="7740"/>
                    <a:pt x="1154" y="7681"/>
                  </a:cubicBezTo>
                  <a:cubicBezTo>
                    <a:pt x="1154" y="7681"/>
                    <a:pt x="1154" y="7681"/>
                    <a:pt x="1154" y="162"/>
                  </a:cubicBezTo>
                  <a:cubicBezTo>
                    <a:pt x="1154" y="103"/>
                    <a:pt x="1177" y="67"/>
                    <a:pt x="1217" y="44"/>
                  </a:cubicBezTo>
                  <a:cubicBezTo>
                    <a:pt x="1252" y="16"/>
                    <a:pt x="1304" y="0"/>
                    <a:pt x="1390" y="0"/>
                  </a:cubicBezTo>
                  <a:close/>
                  <a:moveTo>
                    <a:pt x="14706" y="0"/>
                  </a:moveTo>
                  <a:cubicBezTo>
                    <a:pt x="14706" y="0"/>
                    <a:pt x="14706" y="0"/>
                    <a:pt x="16045" y="0"/>
                  </a:cubicBezTo>
                  <a:cubicBezTo>
                    <a:pt x="16131" y="0"/>
                    <a:pt x="16183" y="16"/>
                    <a:pt x="16224" y="44"/>
                  </a:cubicBezTo>
                  <a:cubicBezTo>
                    <a:pt x="16264" y="67"/>
                    <a:pt x="16287" y="103"/>
                    <a:pt x="16287" y="162"/>
                  </a:cubicBezTo>
                  <a:cubicBezTo>
                    <a:pt x="16287" y="162"/>
                    <a:pt x="16287" y="162"/>
                    <a:pt x="16287" y="5712"/>
                  </a:cubicBezTo>
                  <a:cubicBezTo>
                    <a:pt x="16287" y="6314"/>
                    <a:pt x="16368" y="6646"/>
                    <a:pt x="16627" y="6844"/>
                  </a:cubicBezTo>
                  <a:cubicBezTo>
                    <a:pt x="16818" y="6990"/>
                    <a:pt x="17072" y="7053"/>
                    <a:pt x="17406" y="7053"/>
                  </a:cubicBezTo>
                  <a:cubicBezTo>
                    <a:pt x="17776" y="7053"/>
                    <a:pt x="18041" y="6982"/>
                    <a:pt x="18226" y="6844"/>
                  </a:cubicBezTo>
                  <a:cubicBezTo>
                    <a:pt x="18503" y="6638"/>
                    <a:pt x="18566" y="6294"/>
                    <a:pt x="18566" y="5712"/>
                  </a:cubicBezTo>
                  <a:cubicBezTo>
                    <a:pt x="18566" y="5712"/>
                    <a:pt x="18566" y="5712"/>
                    <a:pt x="18566" y="162"/>
                  </a:cubicBezTo>
                  <a:cubicBezTo>
                    <a:pt x="18566" y="103"/>
                    <a:pt x="18589" y="67"/>
                    <a:pt x="18630" y="44"/>
                  </a:cubicBezTo>
                  <a:cubicBezTo>
                    <a:pt x="18664" y="16"/>
                    <a:pt x="18722" y="0"/>
                    <a:pt x="18803" y="0"/>
                  </a:cubicBezTo>
                  <a:cubicBezTo>
                    <a:pt x="18803" y="0"/>
                    <a:pt x="18803" y="0"/>
                    <a:pt x="20147" y="0"/>
                  </a:cubicBezTo>
                  <a:cubicBezTo>
                    <a:pt x="20234" y="0"/>
                    <a:pt x="20286" y="16"/>
                    <a:pt x="20320" y="44"/>
                  </a:cubicBezTo>
                  <a:cubicBezTo>
                    <a:pt x="20361" y="67"/>
                    <a:pt x="20384" y="103"/>
                    <a:pt x="20384" y="162"/>
                  </a:cubicBezTo>
                  <a:cubicBezTo>
                    <a:pt x="20384" y="162"/>
                    <a:pt x="20384" y="162"/>
                    <a:pt x="20384" y="5716"/>
                  </a:cubicBezTo>
                  <a:cubicBezTo>
                    <a:pt x="20384" y="6464"/>
                    <a:pt x="20257" y="6962"/>
                    <a:pt x="19732" y="7382"/>
                  </a:cubicBezTo>
                  <a:cubicBezTo>
                    <a:pt x="19287" y="7738"/>
                    <a:pt x="18560" y="7943"/>
                    <a:pt x="17430" y="7943"/>
                  </a:cubicBezTo>
                  <a:cubicBezTo>
                    <a:pt x="16316" y="7943"/>
                    <a:pt x="15583" y="7750"/>
                    <a:pt x="15093" y="7382"/>
                  </a:cubicBezTo>
                  <a:cubicBezTo>
                    <a:pt x="14625" y="7030"/>
                    <a:pt x="14469" y="6523"/>
                    <a:pt x="14469" y="5716"/>
                  </a:cubicBezTo>
                  <a:cubicBezTo>
                    <a:pt x="14469" y="5716"/>
                    <a:pt x="14469" y="5716"/>
                    <a:pt x="14469" y="162"/>
                  </a:cubicBezTo>
                  <a:cubicBezTo>
                    <a:pt x="14469" y="103"/>
                    <a:pt x="14493" y="67"/>
                    <a:pt x="14527" y="44"/>
                  </a:cubicBezTo>
                  <a:cubicBezTo>
                    <a:pt x="14568" y="16"/>
                    <a:pt x="14620" y="0"/>
                    <a:pt x="14706" y="0"/>
                  </a:cubicBezTo>
                  <a:close/>
                </a:path>
              </a:pathLst>
            </a:custGeom>
            <a:solidFill>
              <a:srgbClr val="990000"/>
            </a:solidFill>
            <a:ln w="3175" cap="flat">
              <a:noFill/>
              <a:miter lim="400000"/>
            </a:ln>
            <a:effectLst/>
          </p:spPr>
          <p:txBody>
            <a:bodyPr wrap="square" lIns="46751" tIns="46751" rIns="46751" bIns="46751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pic>
          <p:nvPicPr>
            <p:cNvPr id="592" name="logoill.pdf" descr="logoill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937" y="707329"/>
              <a:ext cx="252847" cy="241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3" name="mcstas-logo.pdf" descr="mcstas-logo.pd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1117005" cy="656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4" name="PSI-Logo_trans.png" descr="PSI-Logo_trans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075" y="771341"/>
              <a:ext cx="314726" cy="115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5" name="ku-logo.pdf" descr="ku-logo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1637" y="694527"/>
              <a:ext cx="197575" cy="268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6" name="ESS_Logo_Frugal_Blue_cmyk.png" descr="ESS_Logo_Frugal_Blue_cmyk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0770" y="934781"/>
              <a:ext cx="429859" cy="23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04" name="Group"/>
          <p:cNvGrpSpPr/>
          <p:nvPr/>
        </p:nvGrpSpPr>
        <p:grpSpPr>
          <a:xfrm>
            <a:off x="2362345" y="1040560"/>
            <a:ext cx="3588617" cy="2170423"/>
            <a:chOff x="-61741" y="0"/>
            <a:chExt cx="3588615" cy="2170421"/>
          </a:xfrm>
        </p:grpSpPr>
        <p:sp>
          <p:nvSpPr>
            <p:cNvPr id="598" name="Line"/>
            <p:cNvSpPr/>
            <p:nvPr/>
          </p:nvSpPr>
          <p:spPr>
            <a:xfrm>
              <a:off x="2722537" y="1074797"/>
              <a:ext cx="804338" cy="1"/>
            </a:xfrm>
            <a:prstGeom prst="line">
              <a:avLst/>
            </a:prstGeom>
            <a:noFill/>
            <a:ln w="12700" cap="flat">
              <a:solidFill>
                <a:srgbClr val="990000"/>
              </a:solidFill>
              <a:prstDash val="solid"/>
              <a:round/>
              <a:tailEnd type="triangle" w="med" len="med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672" tIns="45672" rIns="45672" bIns="45672" numCol="1" anchor="t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603" name="Group"/>
            <p:cNvGrpSpPr/>
            <p:nvPr/>
          </p:nvGrpSpPr>
          <p:grpSpPr>
            <a:xfrm>
              <a:off x="-61742" y="0"/>
              <a:ext cx="2838656" cy="2170422"/>
              <a:chOff x="-61741" y="0"/>
              <a:chExt cx="2838655" cy="2170421"/>
            </a:xfrm>
          </p:grpSpPr>
          <p:grpSp>
            <p:nvGrpSpPr>
              <p:cNvPr id="601" name="Group"/>
              <p:cNvGrpSpPr/>
              <p:nvPr/>
            </p:nvGrpSpPr>
            <p:grpSpPr>
              <a:xfrm>
                <a:off x="-61742" y="0"/>
                <a:ext cx="2838656" cy="2170422"/>
                <a:chOff x="0" y="-242446"/>
                <a:chExt cx="2838655" cy="2170421"/>
              </a:xfrm>
            </p:grpSpPr>
            <p:sp>
              <p:nvSpPr>
                <p:cNvPr id="599" name="Rounded Rectangle"/>
                <p:cNvSpPr/>
                <p:nvPr/>
              </p:nvSpPr>
              <p:spPr>
                <a:xfrm>
                  <a:off x="0" y="-242447"/>
                  <a:ext cx="2838656" cy="2170423"/>
                </a:xfrm>
                <a:prstGeom prst="roundRect">
                  <a:avLst>
                    <a:gd name="adj" fmla="val 11084"/>
                  </a:avLst>
                </a:prstGeom>
                <a:solidFill>
                  <a:srgbClr val="FFFFFF"/>
                </a:solidFill>
                <a:ln w="12700" cap="flat">
                  <a:solidFill>
                    <a:srgbClr val="990000"/>
                  </a:solidFill>
                  <a:prstDash val="solid"/>
                  <a:round/>
                </a:ln>
                <a:effectLst/>
              </p:spPr>
              <p:txBody>
                <a:bodyPr wrap="square" lIns="46751" tIns="46751" rIns="46751" bIns="46751" numCol="1" anchor="ctr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pic>
              <p:nvPicPr>
                <p:cNvPr id="600" name="Screenshot 2020-09-22 at 14.48.47.png" descr="Screenshot 2020-09-22 at 14.48.47.png"/>
                <p:cNvPicPr>
                  <a:picLocks noChangeAspect="1"/>
                </p:cNvPicPr>
                <p:nvPr/>
              </p:nvPicPr>
              <p:blipFill>
                <a:blip r:embed="rId12"/>
                <a:srcRect t="6281"/>
                <a:stretch>
                  <a:fillRect/>
                </a:stretch>
              </p:blipFill>
              <p:spPr>
                <a:xfrm>
                  <a:off x="266417" y="231904"/>
                  <a:ext cx="2305756" cy="1551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02" name="Sample-environments - Union subsystem"/>
              <p:cNvSpPr txBox="1"/>
              <p:nvPr/>
            </p:nvSpPr>
            <p:spPr>
              <a:xfrm>
                <a:off x="281756" y="30133"/>
                <a:ext cx="2384652" cy="450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Sample-environments - Union subsystem</a:t>
                </a:r>
              </a:p>
            </p:txBody>
          </p:sp>
        </p:grpSp>
      </p:grpSp>
      <p:grpSp>
        <p:nvGrpSpPr>
          <p:cNvPr id="624" name="Group"/>
          <p:cNvGrpSpPr/>
          <p:nvPr/>
        </p:nvGrpSpPr>
        <p:grpSpPr>
          <a:xfrm>
            <a:off x="-54671" y="1086228"/>
            <a:ext cx="2505238" cy="3279978"/>
            <a:chOff x="0" y="0"/>
            <a:chExt cx="2505237" cy="3279977"/>
          </a:xfrm>
        </p:grpSpPr>
        <p:sp>
          <p:nvSpPr>
            <p:cNvPr id="605" name="Rounded Rectangle"/>
            <p:cNvSpPr/>
            <p:nvPr/>
          </p:nvSpPr>
          <p:spPr>
            <a:xfrm>
              <a:off x="0" y="0"/>
              <a:ext cx="2505238" cy="3279978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solidFill>
                <a:srgbClr val="990000"/>
              </a:solidFill>
              <a:prstDash val="solid"/>
              <a:round/>
            </a:ln>
            <a:effectLst/>
          </p:spPr>
          <p:txBody>
            <a:bodyPr wrap="square" lIns="46751" tIns="46751" rIns="46751" bIns="46751" numCol="1" anchor="ctr">
              <a:noAutofit/>
            </a:bodyPr>
            <a:lstStyle/>
            <a:p>
              <a: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609" name="Group"/>
            <p:cNvGrpSpPr/>
            <p:nvPr/>
          </p:nvGrpSpPr>
          <p:grpSpPr>
            <a:xfrm>
              <a:off x="108342" y="1146324"/>
              <a:ext cx="2269123" cy="626785"/>
              <a:chOff x="0" y="0"/>
              <a:chExt cx="2269122" cy="626783"/>
            </a:xfrm>
          </p:grpSpPr>
          <p:pic>
            <p:nvPicPr>
              <p:cNvPr id="606" name="Unknown.png" descr="Unknown.png"/>
              <p:cNvPicPr>
                <a:picLocks noChangeAspect="1"/>
              </p:cNvPicPr>
              <p:nvPr/>
            </p:nvPicPr>
            <p:blipFill>
              <a:blip r:embed="rId13"/>
              <a:srcRect l="8072" r="8072"/>
              <a:stretch>
                <a:fillRect/>
              </a:stretch>
            </p:blipFill>
            <p:spPr>
              <a:xfrm>
                <a:off x="1156502" y="0"/>
                <a:ext cx="1112621" cy="6267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7" name="mcstas-logo.pdf" descr="mcstas-logo.pd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0" y="0"/>
                <a:ext cx="959725" cy="5639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8" name="+"/>
              <p:cNvSpPr txBox="1"/>
              <p:nvPr/>
            </p:nvSpPr>
            <p:spPr>
              <a:xfrm>
                <a:off x="949157" y="181722"/>
                <a:ext cx="155881" cy="2633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+</a:t>
                </a:r>
              </a:p>
            </p:txBody>
          </p:sp>
        </p:grpSp>
        <p:grpSp>
          <p:nvGrpSpPr>
            <p:cNvPr id="618" name="Group"/>
            <p:cNvGrpSpPr/>
            <p:nvPr/>
          </p:nvGrpSpPr>
          <p:grpSpPr>
            <a:xfrm>
              <a:off x="134545" y="1767028"/>
              <a:ext cx="2157883" cy="503896"/>
              <a:chOff x="0" y="0"/>
              <a:chExt cx="2157882" cy="503894"/>
            </a:xfrm>
          </p:grpSpPr>
          <p:sp>
            <p:nvSpPr>
              <p:cNvPr id="610" name="Rectangle"/>
              <p:cNvSpPr/>
              <p:nvPr/>
            </p:nvSpPr>
            <p:spPr>
              <a:xfrm>
                <a:off x="0" y="0"/>
                <a:ext cx="2157883" cy="5038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617" name="Group"/>
              <p:cNvGrpSpPr/>
              <p:nvPr/>
            </p:nvGrpSpPr>
            <p:grpSpPr>
              <a:xfrm>
                <a:off x="20348" y="63204"/>
                <a:ext cx="2117186" cy="377487"/>
                <a:chOff x="0" y="0"/>
                <a:chExt cx="2117184" cy="377485"/>
              </a:xfrm>
            </p:grpSpPr>
            <p:grpSp>
              <p:nvGrpSpPr>
                <p:cNvPr id="614" name="Group"/>
                <p:cNvGrpSpPr/>
                <p:nvPr/>
              </p:nvGrpSpPr>
              <p:grpSpPr>
                <a:xfrm>
                  <a:off x="0" y="0"/>
                  <a:ext cx="2117185" cy="377486"/>
                  <a:chOff x="0" y="0"/>
                  <a:chExt cx="2117184" cy="377485"/>
                </a:xfrm>
              </p:grpSpPr>
              <p:pic>
                <p:nvPicPr>
                  <p:cNvPr id="611" name="Screenshot 2019-11-18 at 10.37.08.png" descr="Screenshot 2019-11-18 at 10.37.08.png"/>
                  <p:cNvPicPr>
                    <a:picLocks noChangeAspect="1"/>
                  </p:cNvPicPr>
                  <p:nvPr/>
                </p:nvPicPr>
                <p:blipFill>
                  <a:blip r:embed="rId14"/>
                  <a:srcRect l="15847" t="22618" r="61661" b="72222"/>
                  <a:stretch>
                    <a:fillRect/>
                  </a:stretch>
                </p:blipFill>
                <p:spPr>
                  <a:xfrm>
                    <a:off x="0" y="0"/>
                    <a:ext cx="1827729" cy="37748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612" name="Screenshot 2019-11-18 at 10.37.08.png" descr="Screenshot 2019-11-18 at 10.37.08.png"/>
                  <p:cNvPicPr>
                    <a:picLocks noChangeAspect="1"/>
                  </p:cNvPicPr>
                  <p:nvPr/>
                </p:nvPicPr>
                <p:blipFill>
                  <a:blip r:embed="rId14"/>
                  <a:srcRect l="63620" t="22618" r="14670" b="72222"/>
                  <a:stretch>
                    <a:fillRect/>
                  </a:stretch>
                </p:blipFill>
                <p:spPr>
                  <a:xfrm>
                    <a:off x="352955" y="0"/>
                    <a:ext cx="1764230" cy="37748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613" name="Screenshot 2019-11-18 at 10.37.08.png" descr="Screenshot 2019-11-18 at 10.37.08.png"/>
                  <p:cNvPicPr>
                    <a:picLocks noChangeAspect="1"/>
                  </p:cNvPicPr>
                  <p:nvPr/>
                </p:nvPicPr>
                <p:blipFill>
                  <a:blip r:embed="rId14"/>
                  <a:srcRect l="73106" t="22618" r="16677" b="76044"/>
                  <a:stretch>
                    <a:fillRect/>
                  </a:stretch>
                </p:blipFill>
                <p:spPr>
                  <a:xfrm>
                    <a:off x="351818" y="0"/>
                    <a:ext cx="830221" cy="9781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615" name="Line"/>
                <p:cNvSpPr/>
                <p:nvPr/>
              </p:nvSpPr>
              <p:spPr>
                <a:xfrm>
                  <a:off x="271195" y="235743"/>
                  <a:ext cx="1732606" cy="1"/>
                </a:xfrm>
                <a:prstGeom prst="line">
                  <a:avLst/>
                </a:prstGeom>
                <a:noFill/>
                <a:ln w="12700" cap="flat">
                  <a:solidFill>
                    <a:srgbClr val="8FE8C1"/>
                  </a:solidFill>
                  <a:prstDash val="sysDot"/>
                  <a:miter lim="400000"/>
                </a:ln>
                <a:effectLst/>
              </p:spPr>
              <p:txBody>
                <a:bodyPr wrap="square" lIns="45672" tIns="45672" rIns="45672" bIns="45672" numCol="1" anchor="t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6" name="~600"/>
                <p:cNvSpPr txBox="1"/>
                <p:nvPr/>
              </p:nvSpPr>
              <p:spPr>
                <a:xfrm>
                  <a:off x="9638" y="178658"/>
                  <a:ext cx="237212" cy="11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>
                    <a:spcBef>
                      <a:spcPts val="900"/>
                    </a:spcBef>
                    <a:defRPr sz="6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~600</a:t>
                  </a:r>
                </a:p>
              </p:txBody>
            </p:sp>
          </p:grpSp>
        </p:grpSp>
        <p:sp>
          <p:nvSpPr>
            <p:cNvPr id="619" name="McStas 3.x acc. on NVIDIA GPUs  - 1-3 orders of magnitude speedup wrt. single core performance.  Talk to Peter for details"/>
            <p:cNvSpPr txBox="1"/>
            <p:nvPr/>
          </p:nvSpPr>
          <p:spPr>
            <a:xfrm>
              <a:off x="140247" y="2333069"/>
              <a:ext cx="2267906" cy="82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00"/>
                </a:spcBef>
                <a:defRPr sz="1000">
                  <a:latin typeface="Arial"/>
                  <a:ea typeface="Arial"/>
                  <a:cs typeface="Arial"/>
                  <a:sym typeface="Arial"/>
                </a:defRPr>
              </a:pPr>
              <a:r>
                <a:t>McStas 3.x acc. on NVIDIA GPUs</a:t>
              </a:r>
              <a:br/>
              <a:br/>
              <a:r>
                <a:t>- 1-3 orders of magnitude speedup</a:t>
              </a:r>
              <a:br/>
              <a:r>
                <a:t>wrt. single core performance.</a:t>
              </a:r>
              <a:br/>
              <a:br/>
              <a:r>
                <a:t>Talk to Peter for details</a:t>
              </a:r>
            </a:p>
          </p:txBody>
        </p:sp>
        <p:sp>
          <p:nvSpPr>
            <p:cNvPr id="620" name="Since 2020: McStas 3.x with support for MPI and multiple GPUs"/>
            <p:cNvSpPr txBox="1"/>
            <p:nvPr/>
          </p:nvSpPr>
          <p:spPr>
            <a:xfrm>
              <a:off x="171198" y="762029"/>
              <a:ext cx="2202033" cy="447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00"/>
                </a:spcBef>
                <a:defRPr sz="900">
                  <a:latin typeface="Arial"/>
                  <a:ea typeface="Arial"/>
                  <a:cs typeface="Arial"/>
                  <a:sym typeface="Arial"/>
                </a:defRPr>
              </a:pPr>
              <a:r>
                <a:t>Since 2020: McStas 3.x with support for MPI and multiple GPUs</a:t>
              </a:r>
              <a:br/>
              <a:endParaRPr/>
            </a:p>
          </p:txBody>
        </p:sp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4283" y="98645"/>
              <a:ext cx="648413" cy="637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+"/>
            <p:cNvSpPr txBox="1"/>
            <p:nvPr/>
          </p:nvSpPr>
          <p:spPr>
            <a:xfrm>
              <a:off x="1108571" y="158323"/>
              <a:ext cx="296353" cy="43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72" tIns="45672" rIns="45672" bIns="45672" numCol="1" anchor="t">
              <a:noAutofit/>
            </a:bodyPr>
            <a:lstStyle/>
            <a:p>
              <a:r>
                <a:t>+</a:t>
              </a:r>
            </a:p>
          </p:txBody>
        </p:sp>
        <p:pic>
          <p:nvPicPr>
            <p:cNvPr id="623" name="Screenshot 2023-10-04 at 15.53.46.png" descr="Screenshot 2023-10-04 at 15.53.46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20601" y="55579"/>
              <a:ext cx="652197" cy="723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8" name="Group 648"/>
          <p:cNvGrpSpPr/>
          <p:nvPr/>
        </p:nvGrpSpPr>
        <p:grpSpPr>
          <a:xfrm>
            <a:off x="4745895" y="1428386"/>
            <a:ext cx="7370151" cy="4907571"/>
            <a:chOff x="3357240" y="0"/>
            <a:chExt cx="7370149" cy="4907569"/>
          </a:xfrm>
        </p:grpSpPr>
        <p:grpSp>
          <p:nvGrpSpPr>
            <p:cNvPr id="630" name="Group"/>
            <p:cNvGrpSpPr/>
            <p:nvPr/>
          </p:nvGrpSpPr>
          <p:grpSpPr>
            <a:xfrm>
              <a:off x="5243523" y="0"/>
              <a:ext cx="5426332" cy="1268678"/>
              <a:chOff x="0" y="0"/>
              <a:chExt cx="5426331" cy="1268677"/>
            </a:xfrm>
          </p:grpSpPr>
          <p:sp>
            <p:nvSpPr>
              <p:cNvPr id="625" name="Rounded Rectangle"/>
              <p:cNvSpPr/>
              <p:nvPr/>
            </p:nvSpPr>
            <p:spPr>
              <a:xfrm>
                <a:off x="420300" y="0"/>
                <a:ext cx="5006032" cy="1268678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26" name="image.png" descr="image.png"/>
              <p:cNvPicPr>
                <a:picLocks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61517" y="480047"/>
                <a:ext cx="2095960" cy="758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7" name="Line"/>
              <p:cNvSpPr/>
              <p:nvPr/>
            </p:nvSpPr>
            <p:spPr>
              <a:xfrm flipH="1" flipV="1">
                <a:off x="0" y="634338"/>
                <a:ext cx="419174" cy="1"/>
              </a:xfrm>
              <a:prstGeom prst="line">
                <a:avLst/>
              </a:prstGeom>
              <a:noFill/>
              <a:ln w="12700" cap="flat">
                <a:solidFill>
                  <a:srgbClr val="990000"/>
                </a:solidFill>
                <a:prstDash val="solid"/>
                <a:round/>
                <a:tailEnd type="triangle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8" name="Detectors"/>
              <p:cNvSpPr txBox="1"/>
              <p:nvPr/>
            </p:nvSpPr>
            <p:spPr>
              <a:xfrm>
                <a:off x="582321" y="514337"/>
                <a:ext cx="1317031" cy="345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spcBef>
                    <a:spcPts val="9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Detectors</a:t>
                </a:r>
              </a:p>
            </p:txBody>
          </p:sp>
          <p:pic>
            <p:nvPicPr>
              <p:cNvPr id="629" name="droppedImage.pdf" descr="droppedImage.pdf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24942" y="562742"/>
                <a:ext cx="880558" cy="6784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7" name="Group 647"/>
            <p:cNvGrpSpPr/>
            <p:nvPr/>
          </p:nvGrpSpPr>
          <p:grpSpPr>
            <a:xfrm>
              <a:off x="3357240" y="2056659"/>
              <a:ext cx="7370151" cy="2850911"/>
              <a:chOff x="0" y="0"/>
              <a:chExt cx="7370149" cy="2850910"/>
            </a:xfrm>
          </p:grpSpPr>
          <p:sp>
            <p:nvSpPr>
              <p:cNvPr id="631" name="Rounded Rectangle"/>
              <p:cNvSpPr/>
              <p:nvPr/>
            </p:nvSpPr>
            <p:spPr>
              <a:xfrm>
                <a:off x="771686" y="546183"/>
                <a:ext cx="6598464" cy="2304727"/>
              </a:xfrm>
              <a:prstGeom prst="roundRect">
                <a:avLst>
                  <a:gd name="adj" fmla="val 16889"/>
                </a:avLst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32" name="Neutron optics"/>
              <p:cNvSpPr txBox="1"/>
              <p:nvPr/>
            </p:nvSpPr>
            <p:spPr>
              <a:xfrm>
                <a:off x="893021" y="1384232"/>
                <a:ext cx="1977976" cy="345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spcBef>
                    <a:spcPts val="900"/>
                  </a:spcBef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Neutron optics</a:t>
                </a:r>
              </a:p>
            </p:txBody>
          </p:sp>
          <p:pic>
            <p:nvPicPr>
              <p:cNvPr id="633" name="ILL_D17_parabolic_focusing_guide_DSC_1579.jpeg" descr="ILL_D17_parabolic_focusing_guide_DSC_1579.jpeg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15751" y="614124"/>
                <a:ext cx="1310105" cy="8695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4" name="Apr2011_radial_collimator.png" descr="Apr2011_radial_collimator.png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90733" y="612102"/>
                <a:ext cx="1464335" cy="772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5" name="r&amp;d2-2.jpeg" descr="r&amp;d2-2.jpeg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35445" y="1519165"/>
                <a:ext cx="1387657" cy="1040743"/>
              </a:xfrm>
              <a:prstGeom prst="rect">
                <a:avLst/>
              </a:prstGeom>
              <a:ln w="3175" cap="flat">
                <a:noFill/>
                <a:round/>
              </a:ln>
              <a:effectLst/>
            </p:spPr>
          </p:pic>
          <p:pic>
            <p:nvPicPr>
              <p:cNvPr id="636" name="37744f0177.png" descr="37744f0177.png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143001" y="1179960"/>
                <a:ext cx="807982" cy="901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7" name="Line"/>
              <p:cNvSpPr/>
              <p:nvPr/>
            </p:nvSpPr>
            <p:spPr>
              <a:xfrm flipH="1" flipV="1">
                <a:off x="-1" y="-1"/>
                <a:ext cx="799012" cy="799012"/>
              </a:xfrm>
              <a:prstGeom prst="line">
                <a:avLst/>
              </a:prstGeom>
              <a:noFill/>
              <a:ln w="12700" cap="flat">
                <a:solidFill>
                  <a:srgbClr val="990000"/>
                </a:solidFill>
                <a:prstDash val="solid"/>
                <a:round/>
                <a:tailEnd type="triangle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638" name="Velocity selector.mov" descr="Velocity selecto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43293" y="5001163"/>
            <a:ext cx="2014486" cy="1195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9" name="Group 649"/>
          <p:cNvGrpSpPr/>
          <p:nvPr/>
        </p:nvGrpSpPr>
        <p:grpSpPr>
          <a:xfrm>
            <a:off x="1388654" y="4282346"/>
            <a:ext cx="8186582" cy="2505121"/>
            <a:chOff x="0" y="2853960"/>
            <a:chExt cx="8186580" cy="2505120"/>
          </a:xfrm>
        </p:grpSpPr>
        <p:sp>
          <p:nvSpPr>
            <p:cNvPr id="640" name="Starts with a source of neutrons, be it a reactor- or spallation source"/>
            <p:cNvSpPr/>
            <p:nvPr/>
          </p:nvSpPr>
          <p:spPr>
            <a:xfrm>
              <a:off x="0" y="4085250"/>
              <a:ext cx="3702059" cy="946330"/>
            </a:xfrm>
            <a:prstGeom prst="roundRect">
              <a:avLst>
                <a:gd name="adj" fmla="val 19360"/>
              </a:avLst>
            </a:prstGeom>
            <a:solidFill>
              <a:srgbClr val="FFFFFF"/>
            </a:solidFill>
            <a:ln w="12700" cap="flat">
              <a:solidFill>
                <a:srgbClr val="99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51" tIns="46751" rIns="46751" bIns="46751" numCol="1" anchor="ctr">
              <a:noAutofit/>
            </a:bodyPr>
            <a:lstStyle>
              <a:lvl1pPr>
                <a:spcBef>
                  <a:spcPts val="9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Starts with a source of neutrons, be it a reactor- or spallation source</a:t>
              </a:r>
            </a:p>
          </p:txBody>
        </p:sp>
        <p:grpSp>
          <p:nvGrpSpPr>
            <p:cNvPr id="645" name="Group"/>
            <p:cNvGrpSpPr/>
            <p:nvPr/>
          </p:nvGrpSpPr>
          <p:grpSpPr>
            <a:xfrm>
              <a:off x="2899776" y="2853960"/>
              <a:ext cx="5286805" cy="2505121"/>
              <a:chOff x="0" y="0"/>
              <a:chExt cx="5286804" cy="2505120"/>
            </a:xfrm>
          </p:grpSpPr>
          <p:grpSp>
            <p:nvGrpSpPr>
              <p:cNvPr id="643" name="Group"/>
              <p:cNvGrpSpPr/>
              <p:nvPr/>
            </p:nvGrpSpPr>
            <p:grpSpPr>
              <a:xfrm>
                <a:off x="0" y="0"/>
                <a:ext cx="5286805" cy="2505121"/>
                <a:chOff x="0" y="0"/>
                <a:chExt cx="5286804" cy="2505120"/>
              </a:xfrm>
            </p:grpSpPr>
            <p:sp>
              <p:nvSpPr>
                <p:cNvPr id="641" name="Neutron moderators is where         starts"/>
                <p:cNvSpPr/>
                <p:nvPr/>
              </p:nvSpPr>
              <p:spPr>
                <a:xfrm>
                  <a:off x="1237091" y="2097623"/>
                  <a:ext cx="4049714" cy="407498"/>
                </a:xfrm>
                <a:prstGeom prst="roundRect">
                  <a:avLst>
                    <a:gd name="adj" fmla="val 45936"/>
                  </a:avLst>
                </a:prstGeom>
                <a:solidFill>
                  <a:srgbClr val="FFFFFF"/>
                </a:solidFill>
                <a:ln w="12700" cap="flat">
                  <a:solidFill>
                    <a:srgbClr val="990000"/>
                  </a:solidFill>
                  <a:prstDash val="solid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6751" tIns="46751" rIns="46751" bIns="46751" numCol="1" anchor="ctr">
                  <a:noAutofit/>
                </a:bodyPr>
                <a:lstStyle>
                  <a:lvl1pPr>
                    <a:spcBef>
                      <a:spcPts val="900"/>
                    </a:spcBef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 Neutron moderators is where         starts</a:t>
                  </a:r>
                </a:p>
              </p:txBody>
            </p:sp>
            <p:sp>
              <p:nvSpPr>
                <p:cNvPr id="642" name="Line"/>
                <p:cNvSpPr/>
                <p:nvPr/>
              </p:nvSpPr>
              <p:spPr>
                <a:xfrm flipH="1" flipV="1">
                  <a:off x="0" y="0"/>
                  <a:ext cx="1407025" cy="2104983"/>
                </a:xfrm>
                <a:prstGeom prst="line">
                  <a:avLst/>
                </a:prstGeom>
                <a:noFill/>
                <a:ln w="12700" cap="flat">
                  <a:solidFill>
                    <a:srgbClr val="990000"/>
                  </a:solidFill>
                  <a:prstDash val="solid"/>
                  <a:round/>
                  <a:tailEnd type="triangle" w="med" len="med"/>
                </a:ln>
                <a:effectLst>
                  <a:outerShdw blurRad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672" tIns="45672" rIns="45672" bIns="45672" numCol="1" anchor="t">
                  <a:noAutofit/>
                </a:bodyPr>
                <a:lstStyle/>
                <a:p>
                  <a:pPr>
                    <a:spcBef>
                      <a:spcPts val="900"/>
                    </a:spcBef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pic>
            <p:nvPicPr>
              <p:cNvPr id="644" name="mcstas-logo.pdf" descr="mcstas-logo.pd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4065236" y="2166246"/>
                <a:ext cx="419151" cy="2462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58" name="Group"/>
          <p:cNvGrpSpPr/>
          <p:nvPr/>
        </p:nvGrpSpPr>
        <p:grpSpPr>
          <a:xfrm>
            <a:off x="5538037" y="2064120"/>
            <a:ext cx="6561559" cy="2073254"/>
            <a:chOff x="0" y="0"/>
            <a:chExt cx="6561557" cy="2073252"/>
          </a:xfrm>
        </p:grpSpPr>
        <p:grpSp>
          <p:nvGrpSpPr>
            <p:cNvPr id="656" name="Group"/>
            <p:cNvGrpSpPr/>
            <p:nvPr/>
          </p:nvGrpSpPr>
          <p:grpSpPr>
            <a:xfrm>
              <a:off x="0" y="0"/>
              <a:ext cx="6557552" cy="2073253"/>
              <a:chOff x="0" y="0"/>
              <a:chExt cx="6557551" cy="2073252"/>
            </a:xfrm>
          </p:grpSpPr>
          <p:sp>
            <p:nvSpPr>
              <p:cNvPr id="650" name="Rounded Rectangle"/>
              <p:cNvSpPr/>
              <p:nvPr/>
            </p:nvSpPr>
            <p:spPr>
              <a:xfrm>
                <a:off x="0" y="671373"/>
                <a:ext cx="6557552" cy="1268679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51" name="Potassium_Humate_Shiny_Powder.png" descr="Potassium_Humate_Shiny_Powder.png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01073" y="1339295"/>
                <a:ext cx="807982" cy="4549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52" name="Line"/>
              <p:cNvSpPr/>
              <p:nvPr/>
            </p:nvSpPr>
            <p:spPr>
              <a:xfrm flipH="1" flipV="1">
                <a:off x="431705" y="0"/>
                <a:ext cx="249898" cy="671484"/>
              </a:xfrm>
              <a:prstGeom prst="line">
                <a:avLst/>
              </a:prstGeom>
              <a:noFill/>
              <a:ln w="12700" cap="flat">
                <a:solidFill>
                  <a:srgbClr val="990000"/>
                </a:solidFill>
                <a:prstDash val="solid"/>
                <a:round/>
                <a:tailEnd type="triangle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672" tIns="45672" rIns="45672" bIns="45672" numCol="1" anchor="t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3" name="Scientific model-samples"/>
              <p:cNvSpPr txBox="1"/>
              <p:nvPr/>
            </p:nvSpPr>
            <p:spPr>
              <a:xfrm>
                <a:off x="220346" y="1048660"/>
                <a:ext cx="3102745" cy="1024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>
                  <a:spcBef>
                    <a:spcPts val="900"/>
                  </a:spcBef>
                  <a:defRPr sz="2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Scientific model-samples</a:t>
                </a:r>
              </a:p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54" name="lsco.png" descr="lsco.png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78381" y="727748"/>
                <a:ext cx="813770" cy="10081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5" name="sans1_micelle.png" descr="sans1_micelle.png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01406" y="727748"/>
                <a:ext cx="607315" cy="6113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57" name="Screenshot 2019-03-19 at 15.32.14.png" descr="Screenshot 2019-03-19 at 15.32.14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283519" y="673887"/>
              <a:ext cx="1278039" cy="1290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88" fill="hold"/>
                                        <p:tgtEl>
                                          <p:spTgt spid="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638"/>
                </p:tgtEl>
              </p:cMediaNode>
            </p:video>
            <p:seq concurrent="1" prevAc="none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8"/>
                  </p:tgtEl>
                </p:cond>
              </p:nextCondLst>
            </p:seq>
          </p:childTnLst>
        </p:cTn>
      </p:par>
    </p:tnLst>
    <p:bldLst>
      <p:bldP spid="604" grpId="4" animBg="1" advAuto="0"/>
      <p:bldP spid="624" grpId="5" animBg="1" advAuto="0"/>
      <p:bldP spid="648" grpId="1" animBg="1" advAuto="0"/>
      <p:bldP spid="658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661" name="Benchmarked material cross-section database…"/>
          <p:cNvSpPr txBox="1"/>
          <p:nvPr/>
        </p:nvSpPr>
        <p:spPr>
          <a:xfrm>
            <a:off x="1940899" y="1731015"/>
            <a:ext cx="4591612" cy="762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251" tIns="22251" rIns="22251" bIns="22251" anchor="ctr">
            <a:spAutoFit/>
          </a:bodyPr>
          <a:lstStyle/>
          <a:p>
            <a:pPr marL="152400" indent="-152400" defTabSz="908814">
              <a:buSzPct val="123000"/>
              <a:buChar char="-"/>
              <a:defRPr sz="16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Benchmarked material cross-section database</a:t>
            </a:r>
          </a:p>
          <a:p>
            <a:pPr marL="152400" indent="-152400" defTabSz="908814">
              <a:buSzPct val="123000"/>
              <a:buChar char="-"/>
              <a:defRPr sz="16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Solutions for elastic and inelastic scattering</a:t>
            </a:r>
          </a:p>
          <a:p>
            <a:pPr marL="152400" indent="-152400" defTabSz="908814">
              <a:buSzPct val="123000"/>
              <a:buChar char="-"/>
              <a:defRPr sz="16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Uniform use (cfg strings) across client codes</a:t>
            </a:r>
          </a:p>
        </p:txBody>
      </p:sp>
      <p:sp>
        <p:nvSpPr>
          <p:cNvPr id="662" name="Monte Carlo Particle List file format…"/>
          <p:cNvSpPr txBox="1"/>
          <p:nvPr/>
        </p:nvSpPr>
        <p:spPr>
          <a:xfrm>
            <a:off x="7769248" y="4232087"/>
            <a:ext cx="3529892" cy="10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251" tIns="22251" rIns="22251" bIns="22251" anchor="ctr">
            <a:spAutoFit/>
          </a:bodyPr>
          <a:lstStyle/>
          <a:p>
            <a:pPr marL="152400" indent="-152400" defTabSz="908814">
              <a:buSzPct val="123000"/>
              <a:buChar char="-"/>
              <a:defRPr sz="16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Monte Carlo Particle List file format</a:t>
            </a:r>
          </a:p>
          <a:p>
            <a:pPr marL="152400" indent="-152400" defTabSz="908814">
              <a:buSzPct val="123000"/>
              <a:buChar char="-"/>
              <a:defRPr sz="16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Provides a well-defined interface </a:t>
            </a:r>
            <a:br/>
            <a:r>
              <a:t>between many Monte Carlo codes</a:t>
            </a:r>
          </a:p>
          <a:p>
            <a:pPr marL="152400" indent="-152400" defTabSz="908814">
              <a:buSzPct val="123000"/>
              <a:buChar char="-"/>
              <a:defRPr sz="16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Widely accepted standard format</a:t>
            </a:r>
          </a:p>
        </p:txBody>
      </p:sp>
      <p:grpSp>
        <p:nvGrpSpPr>
          <p:cNvPr id="679" name="Group"/>
          <p:cNvGrpSpPr/>
          <p:nvPr/>
        </p:nvGrpSpPr>
        <p:grpSpPr>
          <a:xfrm>
            <a:off x="264591" y="1338889"/>
            <a:ext cx="11930006" cy="5051847"/>
            <a:chOff x="0" y="0"/>
            <a:chExt cx="11930005" cy="5051845"/>
          </a:xfrm>
        </p:grpSpPr>
        <p:pic>
          <p:nvPicPr>
            <p:cNvPr id="663" name="pasted-movie.png" descr="pasted-movi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44801" y="1561426"/>
              <a:ext cx="3924808" cy="2375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pasted-movie.png" descr="pasted-mov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53" y="1569459"/>
              <a:ext cx="2970194" cy="2387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8487" y="0"/>
              <a:ext cx="3661519" cy="2129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2094" y="1927762"/>
              <a:ext cx="788559" cy="788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pasted-movie.png" descr="pasted-movi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368" y="483152"/>
              <a:ext cx="788558" cy="78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76" name="Group"/>
            <p:cNvGrpSpPr/>
            <p:nvPr/>
          </p:nvGrpSpPr>
          <p:grpSpPr>
            <a:xfrm>
              <a:off x="410297" y="4254467"/>
              <a:ext cx="6341790" cy="797379"/>
              <a:chOff x="0" y="0"/>
              <a:chExt cx="6341788" cy="797378"/>
            </a:xfrm>
          </p:grpSpPr>
          <p:sp>
            <p:nvSpPr>
              <p:cNvPr id="668" name="Rounded Rectangle"/>
              <p:cNvSpPr/>
              <p:nvPr/>
            </p:nvSpPr>
            <p:spPr>
              <a:xfrm>
                <a:off x="0" y="0"/>
                <a:ext cx="6341789" cy="745848"/>
              </a:xfrm>
              <a:prstGeom prst="roundRect">
                <a:avLst>
                  <a:gd name="adj" fmla="val 50000"/>
                </a:avLst>
              </a:prstGeom>
              <a:solidFill>
                <a:srgbClr val="D1E9F8"/>
              </a:solidFill>
              <a:ln w="12700" cap="flat">
                <a:solidFill>
                  <a:srgbClr val="44A9E3"/>
                </a:solidFill>
                <a:prstDash val="solid"/>
                <a:miter lim="400000"/>
              </a:ln>
              <a:effectLst/>
            </p:spPr>
            <p:txBody>
              <a:bodyPr wrap="square" lIns="22251" tIns="22251" rIns="22251" bIns="22251" numCol="1" anchor="ctr">
                <a:noAutofit/>
              </a:bodyPr>
              <a:lstStyle/>
              <a:p>
                <a:pPr algn="ctr" defTabSz="908814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674" name="Group"/>
              <p:cNvGrpSpPr/>
              <p:nvPr/>
            </p:nvGrpSpPr>
            <p:grpSpPr>
              <a:xfrm>
                <a:off x="1397254" y="76671"/>
                <a:ext cx="4507708" cy="720708"/>
                <a:chOff x="0" y="0"/>
                <a:chExt cx="4507706" cy="720707"/>
              </a:xfrm>
            </p:grpSpPr>
            <p:pic>
              <p:nvPicPr>
                <p:cNvPr id="669" name="Image" descr="Image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>
                  <a:off x="0" y="109690"/>
                  <a:ext cx="975830" cy="3659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70" name="Image" descr="Image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38575" y="0"/>
                  <a:ext cx="514498" cy="6292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71" name="Image" descr="Image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16290" y="16918"/>
                  <a:ext cx="480725" cy="4697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72" name="GNU Scientific Library (GSL)"/>
                <p:cNvSpPr txBox="1"/>
                <p:nvPr/>
              </p:nvSpPr>
              <p:spPr>
                <a:xfrm>
                  <a:off x="1825864" y="438633"/>
                  <a:ext cx="1261578" cy="2820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2251" tIns="22251" rIns="22251" bIns="22251" numCol="1" anchor="ctr">
                  <a:noAutofit/>
                </a:bodyPr>
                <a:lstStyle/>
                <a:p>
                  <a:pPr defTabSz="457200">
                    <a:defRPr sz="300" b="1">
                      <a:solidFill>
                        <a:srgbClr val="767676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t>GNU Scientific Library (GSL</a:t>
                  </a:r>
                  <a:r>
                    <a:rPr b="0">
                      <a:solidFill>
                        <a:srgbClr val="474747"/>
                      </a:solidFill>
                    </a:rPr>
                    <a:t>)</a:t>
                  </a:r>
                </a:p>
              </p:txBody>
            </p:sp>
            <p:pic>
              <p:nvPicPr>
                <p:cNvPr id="673" name="Image" descr="Image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61281" y="36571"/>
                  <a:ext cx="1546426" cy="4456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75" name="Other important libraries"/>
              <p:cNvSpPr txBox="1"/>
              <p:nvPr/>
            </p:nvSpPr>
            <p:spPr>
              <a:xfrm>
                <a:off x="266831" y="80872"/>
                <a:ext cx="1216647" cy="6078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2251" tIns="22251" rIns="22251" bIns="22251" numCol="1" anchor="ctr">
                <a:noAutofit/>
              </a:bodyPr>
              <a:lstStyle/>
              <a:p>
                <a:pPr defTabSz="2684430">
                  <a:lnSpc>
                    <a:spcPct val="90000"/>
                  </a:lnSpc>
                  <a:spcBef>
                    <a:spcPts val="4900"/>
                  </a:spcBef>
                  <a:defRPr sz="600">
                    <a:solidFill>
                      <a:srgbClr val="5ABCE9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Other important</a:t>
                </a:r>
                <a:br/>
                <a:r>
                  <a:t>libraries</a:t>
                </a:r>
              </a:p>
            </p:txBody>
          </p:sp>
        </p:grpSp>
        <p:pic>
          <p:nvPicPr>
            <p:cNvPr id="677" name="pasted-movie.png" descr="pasted-movie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124912"/>
              <a:ext cx="1445295" cy="357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pasted-movie.png" descr="pasted-movie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10176" y="1302536"/>
              <a:ext cx="1145358" cy="551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0" name="High McStas fidelity is achieved by interfaces to surrounding community codes, e.g."/>
          <p:cNvSpPr txBox="1">
            <a:spLocks noGrp="1"/>
          </p:cNvSpPr>
          <p:nvPr>
            <p:ph type="title"/>
          </p:nvPr>
        </p:nvSpPr>
        <p:spPr>
          <a:xfrm>
            <a:off x="2160678" y="124215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High McStas fidelity is achieved by interfaces</a:t>
            </a:r>
            <a:br/>
            <a:r>
              <a:t>to surrounding community codes, e.g. </a:t>
            </a:r>
          </a:p>
        </p:txBody>
      </p:sp>
      <p:pic>
        <p:nvPicPr>
          <p:cNvPr id="681" name="Image" descr="Image"/>
          <p:cNvPicPr>
            <a:picLocks noChangeAspect="1"/>
          </p:cNvPicPr>
          <p:nvPr/>
        </p:nvPicPr>
        <p:blipFill>
          <a:blip r:embed="rId13"/>
          <a:srcRect r="14"/>
          <a:stretch>
            <a:fillRect/>
          </a:stretch>
        </p:blipFill>
        <p:spPr>
          <a:xfrm>
            <a:off x="6840818" y="1538551"/>
            <a:ext cx="686896" cy="686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6" y="0"/>
                </a:moveTo>
                <a:cubicBezTo>
                  <a:pt x="8022" y="0"/>
                  <a:pt x="5231" y="1061"/>
                  <a:pt x="3107" y="3169"/>
                </a:cubicBezTo>
                <a:cubicBezTo>
                  <a:pt x="1181" y="5081"/>
                  <a:pt x="180" y="7532"/>
                  <a:pt x="0" y="10033"/>
                </a:cubicBezTo>
                <a:lnTo>
                  <a:pt x="0" y="11580"/>
                </a:lnTo>
                <a:cubicBezTo>
                  <a:pt x="181" y="14079"/>
                  <a:pt x="1183" y="16532"/>
                  <a:pt x="3107" y="18443"/>
                </a:cubicBezTo>
                <a:cubicBezTo>
                  <a:pt x="5231" y="20552"/>
                  <a:pt x="8022" y="21600"/>
                  <a:pt x="10806" y="21600"/>
                </a:cubicBezTo>
                <a:cubicBezTo>
                  <a:pt x="13590" y="21600"/>
                  <a:pt x="16369" y="20552"/>
                  <a:pt x="18493" y="18443"/>
                </a:cubicBezTo>
                <a:cubicBezTo>
                  <a:pt x="20385" y="16564"/>
                  <a:pt x="21394" y="14160"/>
                  <a:pt x="21600" y="11705"/>
                </a:cubicBezTo>
                <a:lnTo>
                  <a:pt x="21600" y="9895"/>
                </a:lnTo>
                <a:cubicBezTo>
                  <a:pt x="21392" y="7442"/>
                  <a:pt x="20383" y="5047"/>
                  <a:pt x="18493" y="3169"/>
                </a:cubicBezTo>
                <a:cubicBezTo>
                  <a:pt x="16369" y="1061"/>
                  <a:pt x="13590" y="0"/>
                  <a:pt x="1080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682" name="Thomas Kittelmann thomas.kittelmann@ess.eu"/>
          <p:cNvSpPr txBox="1"/>
          <p:nvPr/>
        </p:nvSpPr>
        <p:spPr>
          <a:xfrm>
            <a:off x="6828062" y="2286429"/>
            <a:ext cx="712311" cy="21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251" tIns="22251" rIns="22251" bIns="22251" anchor="ctr"/>
          <a:lstStyle/>
          <a:p>
            <a:pPr defTabSz="2684430">
              <a:lnSpc>
                <a:spcPct val="90000"/>
              </a:lnSpc>
              <a:spcBef>
                <a:spcPts val="4900"/>
              </a:spcBef>
              <a:defRPr sz="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Thomas Kittelmann</a:t>
            </a:r>
            <a:br/>
            <a:r>
              <a:t>thomas.kittelmann@ess.eu</a:t>
            </a:r>
            <a:br/>
            <a:endParaRPr/>
          </a:p>
        </p:txBody>
      </p:sp>
      <p:sp>
        <p:nvSpPr>
          <p:cNvPr id="683" name="See                           presentation from   Thomas Kittelmann right before break!"/>
          <p:cNvSpPr txBox="1"/>
          <p:nvPr/>
        </p:nvSpPr>
        <p:spPr>
          <a:xfrm>
            <a:off x="7204933" y="5275579"/>
            <a:ext cx="54407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70000"/>
              </a:lnSpc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See                           presentation from </a:t>
            </a:r>
            <a:br/>
            <a:br/>
            <a:r>
              <a:t>Thomas Kittelmann right before break!</a:t>
            </a:r>
          </a:p>
        </p:txBody>
      </p:sp>
      <p:pic>
        <p:nvPicPr>
          <p:cNvPr id="684" name="pasted-movie.png" descr="pasted-movi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071" y="5306459"/>
            <a:ext cx="1445296" cy="357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1582" y="1007877"/>
            <a:ext cx="419175" cy="419174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conda-forge ensures coherence and interoperability"/>
          <p:cNvSpPr txBox="1"/>
          <p:nvPr/>
        </p:nvSpPr>
        <p:spPr>
          <a:xfrm>
            <a:off x="2596219" y="1077509"/>
            <a:ext cx="5200805" cy="279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251" tIns="22251" rIns="22251" bIns="22251" anchor="ctr">
            <a:spAutoFit/>
          </a:bodyPr>
          <a:lstStyle>
            <a:lvl1pPr marL="152400" indent="-152400" defTabSz="908814">
              <a:buSzPct val="123000"/>
              <a:buChar char="-"/>
              <a:defRPr sz="1600" i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conda-forge ensures coherence and interoperability 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Reliability - cross comparisons"/>
          <p:cNvSpPr txBox="1">
            <a:spLocks noGrp="1"/>
          </p:cNvSpPr>
          <p:nvPr>
            <p:ph type="title"/>
          </p:nvPr>
        </p:nvSpPr>
        <p:spPr>
          <a:xfrm>
            <a:off x="1781150" y="-461158"/>
            <a:ext cx="9312375" cy="972717"/>
          </a:xfrm>
          <a:prstGeom prst="rect">
            <a:avLst/>
          </a:prstGeom>
        </p:spPr>
        <p:txBody>
          <a:bodyPr/>
          <a:lstStyle/>
          <a:p>
            <a:r>
              <a:t>Reliability - cross comparisons</a:t>
            </a:r>
          </a:p>
        </p:txBody>
      </p:sp>
      <p:sp>
        <p:nvSpPr>
          <p:cNvPr id="689" name="Much effort has gone into this…"/>
          <p:cNvSpPr txBox="1">
            <a:spLocks noGrp="1"/>
          </p:cNvSpPr>
          <p:nvPr>
            <p:ph type="body" idx="1"/>
          </p:nvPr>
        </p:nvSpPr>
        <p:spPr>
          <a:xfrm>
            <a:off x="1590848" y="678771"/>
            <a:ext cx="9312375" cy="4545579"/>
          </a:xfrm>
          <a:prstGeom prst="rect">
            <a:avLst/>
          </a:prstGeom>
        </p:spPr>
        <p:txBody>
          <a:bodyPr/>
          <a:lstStyle/>
          <a:p>
            <a:pPr marL="69239" indent="-69239">
              <a:defRPr sz="1200"/>
            </a:pPr>
            <a:r>
              <a:t>Much effort has gone into this</a:t>
            </a:r>
          </a:p>
          <a:p>
            <a:pPr marL="69239" indent="-69239">
              <a:defRPr sz="1200"/>
            </a:pPr>
            <a:r>
              <a:t>Here: simulations vs. exp. at powder diffract. DMC, PSI</a:t>
            </a:r>
          </a:p>
          <a:p>
            <a:pPr marL="69239" indent="-69239">
              <a:defRPr sz="1200"/>
            </a:pPr>
            <a:r>
              <a:t>The bottom line is</a:t>
            </a:r>
          </a:p>
          <a:p>
            <a:pPr marL="69239" indent="-69239">
              <a:defRPr sz="1200"/>
            </a:pPr>
            <a:r>
              <a:t>McStas agree very well with other packages (NISP, Vitess, SIMRES, MCViNE)</a:t>
            </a:r>
          </a:p>
          <a:p>
            <a:pPr marL="69239" indent="-69239">
              <a:defRPr sz="1200"/>
            </a:pPr>
            <a:r>
              <a:t>Experimental line shapes are within 5%</a:t>
            </a:r>
          </a:p>
          <a:p>
            <a:pPr marL="69239" indent="-69239">
              <a:defRPr sz="1200"/>
            </a:pPr>
            <a:r>
              <a:t>Absolute intensities are within 10% </a:t>
            </a:r>
          </a:p>
          <a:p>
            <a:pPr marL="69239" indent="-69239">
              <a:defRPr sz="1200"/>
            </a:pPr>
            <a:r>
              <a:t>Common understanding: McStas and similar codes are reliable</a:t>
            </a:r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69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1811" y="4758924"/>
            <a:ext cx="2356590" cy="1495042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P. Willendrup et al., Physica B, 386, (2006), 1032."/>
          <p:cNvSpPr txBox="1"/>
          <p:nvPr/>
        </p:nvSpPr>
        <p:spPr>
          <a:xfrm>
            <a:off x="556025" y="6283526"/>
            <a:ext cx="2752645" cy="2063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27562" marR="27562" defTabSz="321468">
              <a:spcBef>
                <a:spcPts val="900"/>
              </a:spcBef>
              <a:buClr>
                <a:srgbClr val="000000"/>
              </a:buClr>
              <a:buFont typeface="Arial"/>
              <a:tabLst>
                <a:tab pos="12700" algn="l"/>
                <a:tab pos="241300" algn="l"/>
                <a:tab pos="469900" algn="l"/>
                <a:tab pos="711200" algn="l"/>
                <a:tab pos="927100" algn="l"/>
                <a:tab pos="1168400" algn="l"/>
                <a:tab pos="1384300" algn="l"/>
                <a:tab pos="1612900" algn="l"/>
                <a:tab pos="1841500" algn="l"/>
                <a:tab pos="2082800" algn="l"/>
                <a:tab pos="2298700" algn="l"/>
                <a:tab pos="2527300" algn="l"/>
                <a:tab pos="2755900" algn="l"/>
                <a:tab pos="2984500" algn="l"/>
                <a:tab pos="3213100" algn="l"/>
                <a:tab pos="3441700" algn="l"/>
                <a:tab pos="3670300" algn="l"/>
                <a:tab pos="3898900" algn="l"/>
                <a:tab pos="4140200" algn="l"/>
                <a:tab pos="4356100" algn="l"/>
                <a:tab pos="4597400" algn="l"/>
              </a:tabLst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P. Willendrup et al., Physica B, 386, (2006), 1032.</a:t>
            </a:r>
          </a:p>
        </p:txBody>
      </p:sp>
      <p:pic>
        <p:nvPicPr>
          <p:cNvPr id="69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58" y="2461450"/>
            <a:ext cx="2356590" cy="1982528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E. Farhi, P. Willendrup, from IN22 benchmark exp."/>
          <p:cNvSpPr txBox="1"/>
          <p:nvPr/>
        </p:nvSpPr>
        <p:spPr>
          <a:xfrm>
            <a:off x="641161" y="4498263"/>
            <a:ext cx="2582372" cy="2063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marL="27562" marR="27562" defTabSz="321468">
              <a:spcBef>
                <a:spcPts val="900"/>
              </a:spcBef>
              <a:buClr>
                <a:srgbClr val="000000"/>
              </a:buClr>
              <a:buFont typeface="Arial"/>
              <a:tabLst>
                <a:tab pos="12700" algn="l"/>
                <a:tab pos="241300" algn="l"/>
                <a:tab pos="469900" algn="l"/>
                <a:tab pos="711200" algn="l"/>
                <a:tab pos="927100" algn="l"/>
                <a:tab pos="1168400" algn="l"/>
                <a:tab pos="1384300" algn="l"/>
                <a:tab pos="1612900" algn="l"/>
                <a:tab pos="1841500" algn="l"/>
                <a:tab pos="2082800" algn="l"/>
                <a:tab pos="2298700" algn="l"/>
                <a:tab pos="2527300" algn="l"/>
                <a:tab pos="2755900" algn="l"/>
                <a:tab pos="2984500" algn="l"/>
                <a:tab pos="3213100" algn="l"/>
                <a:tab pos="3441700" algn="l"/>
                <a:tab pos="3670300" algn="l"/>
                <a:tab pos="3898900" algn="l"/>
                <a:tab pos="4140200" algn="l"/>
                <a:tab pos="4356100" algn="l"/>
                <a:tab pos="4597400" algn="l"/>
              </a:tabLst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E. Farhi, P. Willendrup, from IN22 benchmark exp.</a:t>
            </a:r>
          </a:p>
        </p:txBody>
      </p:sp>
      <p:pic>
        <p:nvPicPr>
          <p:cNvPr id="695" name="Screenshot 2024-10-03 at 21.00.15.png" descr="Screenshot 2024-10-03 at 21.00.15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271" y="2574976"/>
            <a:ext cx="3543572" cy="179473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696" name="https://doi.org/10.1016/j.nima.2024.169291"/>
          <p:cNvSpPr txBox="1"/>
          <p:nvPr/>
        </p:nvSpPr>
        <p:spPr>
          <a:xfrm>
            <a:off x="4722048" y="4406826"/>
            <a:ext cx="218601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900"/>
              </a:spcBef>
              <a:defRPr sz="900"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2F3EEA"/>
                </a:solidFill>
                <a:uFill>
                  <a:solidFill>
                    <a:srgbClr val="2F3EEA"/>
                  </a:solidFill>
                </a:uFill>
                <a:hlinkClick r:id="rId4"/>
              </a:rPr>
              <a:t>https://doi.org/10.1016/j.nima.2024.169291</a:t>
            </a:r>
          </a:p>
        </p:txBody>
      </p:sp>
      <p:grpSp>
        <p:nvGrpSpPr>
          <p:cNvPr id="699" name="Group 6"/>
          <p:cNvGrpSpPr/>
          <p:nvPr/>
        </p:nvGrpSpPr>
        <p:grpSpPr>
          <a:xfrm>
            <a:off x="4267462" y="4577737"/>
            <a:ext cx="3095191" cy="2245974"/>
            <a:chOff x="0" y="0"/>
            <a:chExt cx="3095190" cy="2245972"/>
          </a:xfrm>
        </p:grpSpPr>
        <p:pic>
          <p:nvPicPr>
            <p:cNvPr id="697" name="Picture 11" descr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77300"/>
              <a:ext cx="2922440" cy="1968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8" name="TextBox 20"/>
            <p:cNvSpPr txBox="1"/>
            <p:nvPr/>
          </p:nvSpPr>
          <p:spPr>
            <a:xfrm>
              <a:off x="108043" y="0"/>
              <a:ext cx="2987148" cy="27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200">
                  <a:solidFill>
                    <a:srgbClr val="666666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t>Gold foil intensity measurements</a:t>
              </a:r>
            </a:p>
          </p:txBody>
        </p:sp>
      </p:grpSp>
      <p:grpSp>
        <p:nvGrpSpPr>
          <p:cNvPr id="710" name="Group"/>
          <p:cNvGrpSpPr/>
          <p:nvPr/>
        </p:nvGrpSpPr>
        <p:grpSpPr>
          <a:xfrm>
            <a:off x="8047325" y="411879"/>
            <a:ext cx="5782866" cy="5862742"/>
            <a:chOff x="0" y="0"/>
            <a:chExt cx="5782864" cy="5862740"/>
          </a:xfrm>
        </p:grpSpPr>
        <p:grpSp>
          <p:nvGrpSpPr>
            <p:cNvPr id="704" name="Group 15"/>
            <p:cNvGrpSpPr/>
            <p:nvPr/>
          </p:nvGrpSpPr>
          <p:grpSpPr>
            <a:xfrm>
              <a:off x="0" y="0"/>
              <a:ext cx="3962449" cy="2916290"/>
              <a:chOff x="0" y="0"/>
              <a:chExt cx="3962448" cy="2916289"/>
            </a:xfrm>
          </p:grpSpPr>
          <p:pic>
            <p:nvPicPr>
              <p:cNvPr id="700" name="Picture 8" descr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359342"/>
                <a:ext cx="3835421" cy="2556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1" name="TextBox 12"/>
              <p:cNvSpPr txBox="1"/>
              <p:nvPr/>
            </p:nvSpPr>
            <p:spPr>
              <a:xfrm>
                <a:off x="477841" y="0"/>
                <a:ext cx="2879739" cy="5950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r>
                  <a:t>KANDI-II 2.47 Å wavelength</a:t>
                </a:r>
              </a:p>
            </p:txBody>
          </p:sp>
          <p:sp>
            <p:nvSpPr>
              <p:cNvPr id="702" name="TextBox 13"/>
              <p:cNvSpPr txBox="1"/>
              <p:nvPr/>
            </p:nvSpPr>
            <p:spPr>
              <a:xfrm>
                <a:off x="1082710" y="470554"/>
                <a:ext cx="2879739" cy="281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r>
                  <a:t>Si</a:t>
                </a:r>
              </a:p>
            </p:txBody>
          </p:sp>
          <p:sp>
            <p:nvSpPr>
              <p:cNvPr id="703" name="TextBox 14"/>
              <p:cNvSpPr txBox="1"/>
              <p:nvPr/>
            </p:nvSpPr>
            <p:spPr>
              <a:xfrm>
                <a:off x="913842" y="1701846"/>
                <a:ext cx="2879738" cy="3121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r>
                  <a:t>Gr</a:t>
                </a:r>
                <a:r>
                  <a:rPr baseline="-25000"/>
                  <a:t>2</a:t>
                </a:r>
                <a:r>
                  <a:t>GaC</a:t>
                </a:r>
              </a:p>
            </p:txBody>
          </p:sp>
        </p:grpSp>
        <p:grpSp>
          <p:nvGrpSpPr>
            <p:cNvPr id="709" name="Group 19"/>
            <p:cNvGrpSpPr/>
            <p:nvPr/>
          </p:nvGrpSpPr>
          <p:grpSpPr>
            <a:xfrm>
              <a:off x="0" y="2961329"/>
              <a:ext cx="5782865" cy="2901412"/>
              <a:chOff x="0" y="0"/>
              <a:chExt cx="5782865" cy="2901411"/>
            </a:xfrm>
          </p:grpSpPr>
          <p:pic>
            <p:nvPicPr>
              <p:cNvPr id="705" name="Picture 10" descr="Pictur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344464"/>
                <a:ext cx="3835421" cy="25569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6" name="TextBox 16"/>
              <p:cNvSpPr txBox="1"/>
              <p:nvPr/>
            </p:nvSpPr>
            <p:spPr>
              <a:xfrm>
                <a:off x="477841" y="0"/>
                <a:ext cx="3404678" cy="3393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r>
                  <a:t>KARL Si sample</a:t>
                </a:r>
              </a:p>
            </p:txBody>
          </p:sp>
          <p:sp>
            <p:nvSpPr>
              <p:cNvPr id="707" name="TextBox 17"/>
              <p:cNvSpPr txBox="1"/>
              <p:nvPr/>
            </p:nvSpPr>
            <p:spPr>
              <a:xfrm>
                <a:off x="2378188" y="460411"/>
                <a:ext cx="3404678" cy="281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r>
                  <a:t>PG 2.421 Å</a:t>
                </a:r>
              </a:p>
            </p:txBody>
          </p:sp>
          <p:sp>
            <p:nvSpPr>
              <p:cNvPr id="708" name="TextBox 18"/>
              <p:cNvSpPr txBox="1"/>
              <p:nvPr/>
            </p:nvSpPr>
            <p:spPr>
              <a:xfrm>
                <a:off x="2376605" y="1694628"/>
                <a:ext cx="3404678" cy="281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400">
                    <a:solidFill>
                      <a:srgbClr val="6666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lvl1pPr>
              </a:lstStyle>
              <a:p>
                <a:r>
                  <a:t>Cu 0.98 Å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creenshot 2023-05-18 at 10.36.19.png" descr="Screenshot 2023-05-18 at 10.36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45" y="936555"/>
            <a:ext cx="5954869" cy="5825869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714" name="McStas: simulation toolkit for neutron scattering instruments, V.E."/>
          <p:cNvSpPr txBox="1">
            <a:spLocks noGrp="1"/>
          </p:cNvSpPr>
          <p:nvPr>
            <p:ph type="title"/>
          </p:nvPr>
        </p:nvSpPr>
        <p:spPr>
          <a:xfrm>
            <a:off x="1792330" y="-52658"/>
            <a:ext cx="9302675" cy="971704"/>
          </a:xfrm>
          <a:prstGeom prst="rect">
            <a:avLst/>
          </a:prstGeom>
        </p:spPr>
        <p:txBody>
          <a:bodyPr/>
          <a:lstStyle/>
          <a:p>
            <a:r>
              <a:t>McStas: simulation toolkit for</a:t>
            </a:r>
            <a:br/>
            <a:r>
              <a:t>neutron scattering instruments, V.E.</a:t>
            </a:r>
          </a:p>
        </p:txBody>
      </p:sp>
      <p:sp>
        <p:nvSpPr>
          <p:cNvPr id="715" name="Work in GUI or fav. editor using DSL or …"/>
          <p:cNvSpPr/>
          <p:nvPr/>
        </p:nvSpPr>
        <p:spPr>
          <a:xfrm>
            <a:off x="82160" y="5451232"/>
            <a:ext cx="2353832" cy="948154"/>
          </a:xfrm>
          <a:prstGeom prst="roundRect">
            <a:avLst>
              <a:gd name="adj" fmla="val 20071"/>
            </a:avLst>
          </a:prstGeom>
          <a:solidFill>
            <a:srgbClr val="FFFFFF"/>
          </a:solidFill>
          <a:ln w="12700">
            <a:solidFill>
              <a:srgbClr val="99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51" tIns="46751" rIns="46751" bIns="46751" anchor="ctr"/>
          <a:lstStyle/>
          <a:p>
            <a: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Work in GUI or fav. editor using </a:t>
            </a:r>
            <a:r>
              <a:rPr b="1"/>
              <a:t>DSL</a:t>
            </a:r>
            <a:r>
              <a:t> or …</a:t>
            </a:r>
          </a:p>
        </p:txBody>
      </p:sp>
      <p:pic>
        <p:nvPicPr>
          <p:cNvPr id="716" name="pasted-movie.png" descr="pasted-movie.png"/>
          <p:cNvPicPr>
            <a:picLocks noChangeAspect="1"/>
          </p:cNvPicPr>
          <p:nvPr/>
        </p:nvPicPr>
        <p:blipFill>
          <a:blip r:embed="rId3"/>
          <a:srcRect t="7460" r="12" b="25568"/>
          <a:stretch>
            <a:fillRect/>
          </a:stretch>
        </p:blipFill>
        <p:spPr>
          <a:xfrm>
            <a:off x="106496" y="1074559"/>
            <a:ext cx="604442" cy="607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4" extrusionOk="0">
                <a:moveTo>
                  <a:pt x="10807" y="0"/>
                </a:moveTo>
                <a:cubicBezTo>
                  <a:pt x="8043" y="0"/>
                  <a:pt x="5272" y="1004"/>
                  <a:pt x="3163" y="3015"/>
                </a:cubicBezTo>
                <a:cubicBezTo>
                  <a:pt x="1054" y="5026"/>
                  <a:pt x="0" y="7660"/>
                  <a:pt x="0" y="10296"/>
                </a:cubicBezTo>
                <a:cubicBezTo>
                  <a:pt x="0" y="12932"/>
                  <a:pt x="1054" y="15566"/>
                  <a:pt x="3163" y="17578"/>
                </a:cubicBezTo>
                <a:cubicBezTo>
                  <a:pt x="7381" y="21600"/>
                  <a:pt x="14219" y="21600"/>
                  <a:pt x="18437" y="17578"/>
                </a:cubicBezTo>
                <a:cubicBezTo>
                  <a:pt x="20546" y="15566"/>
                  <a:pt x="21600" y="12932"/>
                  <a:pt x="21600" y="10296"/>
                </a:cubicBezTo>
                <a:cubicBezTo>
                  <a:pt x="21600" y="7660"/>
                  <a:pt x="20546" y="5026"/>
                  <a:pt x="18437" y="3015"/>
                </a:cubicBezTo>
                <a:cubicBezTo>
                  <a:pt x="16328" y="1004"/>
                  <a:pt x="13571" y="0"/>
                  <a:pt x="10807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721" name="Group"/>
          <p:cNvGrpSpPr/>
          <p:nvPr/>
        </p:nvGrpSpPr>
        <p:grpSpPr>
          <a:xfrm>
            <a:off x="6433401" y="783516"/>
            <a:ext cx="5678878" cy="6131947"/>
            <a:chOff x="0" y="0"/>
            <a:chExt cx="5678877" cy="6131945"/>
          </a:xfrm>
        </p:grpSpPr>
        <p:grpSp>
          <p:nvGrpSpPr>
            <p:cNvPr id="719" name="Group"/>
            <p:cNvGrpSpPr/>
            <p:nvPr/>
          </p:nvGrpSpPr>
          <p:grpSpPr>
            <a:xfrm>
              <a:off x="0" y="0"/>
              <a:ext cx="5556251" cy="6131946"/>
              <a:chOff x="0" y="0"/>
              <a:chExt cx="5556250" cy="6131945"/>
            </a:xfrm>
          </p:grpSpPr>
          <p:pic>
            <p:nvPicPr>
              <p:cNvPr id="717" name="Screenshot 2023-05-18 at 10.36.19.png" descr="Screenshot 2023-05-18 at 10.36.19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96061"/>
                <a:ext cx="5556251" cy="54358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8" name="… in .py / Jupyter notebooks using McStasscript"/>
              <p:cNvSpPr/>
              <p:nvPr/>
            </p:nvSpPr>
            <p:spPr>
              <a:xfrm>
                <a:off x="1885115" y="0"/>
                <a:ext cx="2827236" cy="948153"/>
              </a:xfrm>
              <a:prstGeom prst="roundRect">
                <a:avLst>
                  <a:gd name="adj" fmla="val 20071"/>
                </a:avLst>
              </a:prstGeom>
              <a:solidFill>
                <a:srgbClr val="FFFFFF"/>
              </a:solidFill>
              <a:ln w="12700" cap="flat">
                <a:solidFill>
                  <a:srgbClr val="99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51" tIns="46751" rIns="46751" bIns="46751" numCol="1" anchor="ctr">
                <a:noAutofit/>
              </a:bodyPr>
              <a:lstStyle/>
              <a:p>
                <a:pPr>
                  <a:spcBef>
                    <a:spcPts val="900"/>
                  </a:spcBef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… in .py / Jupyter notebooks</a:t>
                </a:r>
                <a:br/>
                <a:r>
                  <a:t>using McStasscript</a:t>
                </a:r>
              </a:p>
            </p:txBody>
          </p:sp>
        </p:grpSp>
        <p:pic>
          <p:nvPicPr>
            <p:cNvPr id="720" name="unknown.png" descr="unknown.png"/>
            <p:cNvPicPr>
              <a:picLocks noChangeAspect="1"/>
            </p:cNvPicPr>
            <p:nvPr/>
          </p:nvPicPr>
          <p:blipFill>
            <a:blip r:embed="rId5"/>
            <a:srcRect l="10622" t="12" r="10591" b="21485"/>
            <a:stretch>
              <a:fillRect/>
            </a:stretch>
          </p:blipFill>
          <p:spPr>
            <a:xfrm>
              <a:off x="5069393" y="169122"/>
              <a:ext cx="609485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40" y="0"/>
                  </a:moveTo>
                  <a:cubicBezTo>
                    <a:pt x="7322" y="0"/>
                    <a:pt x="4803" y="1004"/>
                    <a:pt x="2882" y="3015"/>
                  </a:cubicBezTo>
                  <a:cubicBezTo>
                    <a:pt x="-960" y="7037"/>
                    <a:pt x="-960" y="13555"/>
                    <a:pt x="2882" y="17578"/>
                  </a:cubicBezTo>
                  <a:cubicBezTo>
                    <a:pt x="6724" y="21600"/>
                    <a:pt x="12956" y="21600"/>
                    <a:pt x="16798" y="17578"/>
                  </a:cubicBezTo>
                  <a:cubicBezTo>
                    <a:pt x="20640" y="13555"/>
                    <a:pt x="20640" y="7037"/>
                    <a:pt x="16798" y="3015"/>
                  </a:cubicBezTo>
                  <a:cubicBezTo>
                    <a:pt x="14877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FULL"/>
          <p:cNvSpPr/>
          <p:nvPr/>
        </p:nvSpPr>
        <p:spPr>
          <a:xfrm>
            <a:off x="3623073" y="833072"/>
            <a:ext cx="1890363" cy="31102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 algn="r" defTabSz="412750">
              <a:defRPr sz="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FULL</a:t>
            </a:r>
          </a:p>
        </p:txBody>
      </p:sp>
      <p:pic>
        <p:nvPicPr>
          <p:cNvPr id="7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214" y="842532"/>
            <a:ext cx="292102" cy="29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012" y="842532"/>
            <a:ext cx="292102" cy="292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4" name="Group"/>
          <p:cNvGrpSpPr/>
          <p:nvPr/>
        </p:nvGrpSpPr>
        <p:grpSpPr>
          <a:xfrm>
            <a:off x="1043791" y="257619"/>
            <a:ext cx="11131994" cy="6533906"/>
            <a:chOff x="0" y="0"/>
            <a:chExt cx="11131992" cy="6533905"/>
          </a:xfrm>
        </p:grpSpPr>
        <p:pic>
          <p:nvPicPr>
            <p:cNvPr id="726" name="pasted-movie.png" descr="pasted-movie.png"/>
            <p:cNvPicPr>
              <a:picLocks noChangeAspect="1"/>
            </p:cNvPicPr>
            <p:nvPr/>
          </p:nvPicPr>
          <p:blipFill>
            <a:blip r:embed="rId3"/>
            <a:srcRect l="9684" t="5330" r="9684" b="3499"/>
            <a:stretch>
              <a:fillRect/>
            </a:stretch>
          </p:blipFill>
          <p:spPr>
            <a:xfrm>
              <a:off x="149879" y="0"/>
              <a:ext cx="9830435" cy="6252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McStasToX"/>
            <p:cNvSpPr txBox="1"/>
            <p:nvPr/>
          </p:nvSpPr>
          <p:spPr>
            <a:xfrm>
              <a:off x="3340289" y="3375900"/>
              <a:ext cx="1180288" cy="311607"/>
            </a:xfrm>
            <a:prstGeom prst="rect">
              <a:avLst/>
            </a:prstGeom>
            <a:gradFill flip="none" rotWithShape="1">
              <a:gsLst>
                <a:gs pos="0">
                  <a:srgbClr val="717171"/>
                </a:gs>
                <a:gs pos="100000">
                  <a:srgbClr val="DFDFDF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1219169">
                <a:lnSpc>
                  <a:spcPct val="90000"/>
                </a:lnSpc>
                <a:spcBef>
                  <a:spcPts val="2200"/>
                </a:spcBef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McStasToX</a:t>
              </a:r>
            </a:p>
          </p:txBody>
        </p:sp>
        <p:sp>
          <p:nvSpPr>
            <p:cNvPr id="728" name="ESS DMSC Modelling Group  “McCode++”"/>
            <p:cNvSpPr txBox="1"/>
            <p:nvPr/>
          </p:nvSpPr>
          <p:spPr>
            <a:xfrm>
              <a:off x="0" y="1024094"/>
              <a:ext cx="4590545" cy="751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1828800">
                <a:defRPr sz="22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ESS DMSC Modelling Group</a:t>
              </a:r>
              <a:br/>
              <a:r>
                <a:t> “McCode++”</a:t>
              </a:r>
            </a:p>
          </p:txBody>
        </p:sp>
        <p:grpSp>
          <p:nvGrpSpPr>
            <p:cNvPr id="731" name="Group"/>
            <p:cNvGrpSpPr/>
            <p:nvPr/>
          </p:nvGrpSpPr>
          <p:grpSpPr>
            <a:xfrm>
              <a:off x="6541448" y="5666229"/>
              <a:ext cx="4590545" cy="867677"/>
              <a:chOff x="0" y="0"/>
              <a:chExt cx="4590544" cy="867675"/>
            </a:xfrm>
          </p:grpSpPr>
          <p:sp>
            <p:nvSpPr>
              <p:cNvPr id="729" name="( + .deb Linux packages for most,  mccode.org and                           )"/>
              <p:cNvSpPr txBox="1"/>
              <p:nvPr/>
            </p:nvSpPr>
            <p:spPr>
              <a:xfrm>
                <a:off x="0" y="0"/>
                <a:ext cx="4590545" cy="75184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defTabSz="1828800">
                  <a:defRPr sz="2200" b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( + .deb Linux packages for most, </a:t>
                </a:r>
                <a:br/>
                <a:r>
                  <a:t>mccode.org and                           )</a:t>
                </a:r>
              </a:p>
            </p:txBody>
          </p:sp>
          <p:pic>
            <p:nvPicPr>
              <p:cNvPr id="730" name="Screenshot 2024-09-21 at 12.47.43.png" descr="Screenshot 2024-09-21 at 12.47.43.png"/>
              <p:cNvPicPr>
                <a:picLocks noChangeAspect="1"/>
              </p:cNvPicPr>
              <p:nvPr/>
            </p:nvPicPr>
            <p:blipFill>
              <a:blip r:embed="rId4"/>
              <a:srcRect l="22099" t="35635" r="64260" b="55571"/>
              <a:stretch>
                <a:fillRect/>
              </a:stretch>
            </p:blipFill>
            <p:spPr>
              <a:xfrm>
                <a:off x="2963107" y="311919"/>
                <a:ext cx="1191193" cy="5557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2" name="Rectangle"/>
            <p:cNvSpPr/>
            <p:nvPr/>
          </p:nvSpPr>
          <p:spPr>
            <a:xfrm>
              <a:off x="175408" y="4832425"/>
              <a:ext cx="2937504" cy="150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33" name="pasted-movie.png" descr="pasted-movie.png"/>
            <p:cNvPicPr>
              <a:picLocks noChangeAspect="1"/>
            </p:cNvPicPr>
            <p:nvPr/>
          </p:nvPicPr>
          <p:blipFill>
            <a:blip r:embed="rId5"/>
            <a:srcRect t="76508" r="97838"/>
            <a:stretch>
              <a:fillRect/>
            </a:stretch>
          </p:blipFill>
          <p:spPr>
            <a:xfrm>
              <a:off x="2910665" y="4789881"/>
              <a:ext cx="212528" cy="1469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8" name="Group"/>
          <p:cNvGrpSpPr/>
          <p:nvPr/>
        </p:nvGrpSpPr>
        <p:grpSpPr>
          <a:xfrm>
            <a:off x="404356" y="5483852"/>
            <a:ext cx="3880791" cy="907064"/>
            <a:chOff x="0" y="0"/>
            <a:chExt cx="3880789" cy="907062"/>
          </a:xfrm>
        </p:grpSpPr>
        <p:pic>
          <p:nvPicPr>
            <p:cNvPr id="735" name="pasted-movie.png" descr="pasted-movie.png"/>
            <p:cNvPicPr>
              <a:picLocks noChangeAspect="1"/>
            </p:cNvPicPr>
            <p:nvPr/>
          </p:nvPicPr>
          <p:blipFill>
            <a:blip r:embed="rId6"/>
            <a:srcRect t="7460" r="12" b="25568"/>
            <a:stretch>
              <a:fillRect/>
            </a:stretch>
          </p:blipFill>
          <p:spPr>
            <a:xfrm>
              <a:off x="21599" y="8447"/>
              <a:ext cx="604442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7" y="0"/>
                  </a:moveTo>
                  <a:cubicBezTo>
                    <a:pt x="8043" y="0"/>
                    <a:pt x="5272" y="1004"/>
                    <a:pt x="3163" y="3015"/>
                  </a:cubicBezTo>
                  <a:cubicBezTo>
                    <a:pt x="1054" y="5026"/>
                    <a:pt x="0" y="7660"/>
                    <a:pt x="0" y="10296"/>
                  </a:cubicBezTo>
                  <a:cubicBezTo>
                    <a:pt x="0" y="12932"/>
                    <a:pt x="1054" y="15566"/>
                    <a:pt x="3163" y="17578"/>
                  </a:cubicBezTo>
                  <a:cubicBezTo>
                    <a:pt x="7381" y="21600"/>
                    <a:pt x="14219" y="21600"/>
                    <a:pt x="18437" y="17578"/>
                  </a:cubicBezTo>
                  <a:cubicBezTo>
                    <a:pt x="20546" y="15566"/>
                    <a:pt x="21600" y="12932"/>
                    <a:pt x="21600" y="10296"/>
                  </a:cubicBezTo>
                  <a:cubicBezTo>
                    <a:pt x="21600" y="7660"/>
                    <a:pt x="20546" y="5026"/>
                    <a:pt x="18437" y="3015"/>
                  </a:cubicBezTo>
                  <a:cubicBezTo>
                    <a:pt x="16328" y="1004"/>
                    <a:pt x="13571" y="0"/>
                    <a:pt x="108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36" name="unknown.png" descr="unknown.png"/>
            <p:cNvPicPr>
              <a:picLocks noChangeAspect="1"/>
            </p:cNvPicPr>
            <p:nvPr/>
          </p:nvPicPr>
          <p:blipFill>
            <a:blip r:embed="rId7"/>
            <a:srcRect l="10622" t="12" r="10591" b="21485"/>
            <a:stretch>
              <a:fillRect/>
            </a:stretch>
          </p:blipFill>
          <p:spPr>
            <a:xfrm>
              <a:off x="665714" y="8447"/>
              <a:ext cx="609485" cy="607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40" y="0"/>
                  </a:moveTo>
                  <a:cubicBezTo>
                    <a:pt x="7322" y="0"/>
                    <a:pt x="4803" y="1004"/>
                    <a:pt x="2882" y="3015"/>
                  </a:cubicBezTo>
                  <a:cubicBezTo>
                    <a:pt x="-960" y="7037"/>
                    <a:pt x="-960" y="13555"/>
                    <a:pt x="2882" y="17578"/>
                  </a:cubicBezTo>
                  <a:cubicBezTo>
                    <a:pt x="6724" y="21600"/>
                    <a:pt x="12956" y="21600"/>
                    <a:pt x="16798" y="17578"/>
                  </a:cubicBezTo>
                  <a:cubicBezTo>
                    <a:pt x="20640" y="13555"/>
                    <a:pt x="20640" y="7037"/>
                    <a:pt x="16798" y="3015"/>
                  </a:cubicBezTo>
                  <a:cubicBezTo>
                    <a:pt x="14877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37" name="Image" descr="Image"/>
            <p:cNvPicPr>
              <a:picLocks noChangeAspect="1"/>
            </p:cNvPicPr>
            <p:nvPr/>
          </p:nvPicPr>
          <p:blipFill>
            <a:blip r:embed="rId8"/>
            <a:srcRect l="31" r="4"/>
            <a:stretch>
              <a:fillRect/>
            </a:stretch>
          </p:blipFill>
          <p:spPr>
            <a:xfrm>
              <a:off x="1374419" y="8390"/>
              <a:ext cx="607220" cy="60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15" y="0"/>
                    <a:pt x="5231" y="1052"/>
                    <a:pt x="3106" y="3160"/>
                  </a:cubicBezTo>
                  <a:cubicBezTo>
                    <a:pt x="1210" y="5041"/>
                    <a:pt x="204" y="7446"/>
                    <a:pt x="0" y="9904"/>
                  </a:cubicBezTo>
                  <a:lnTo>
                    <a:pt x="0" y="11682"/>
                  </a:lnTo>
                  <a:cubicBezTo>
                    <a:pt x="204" y="14140"/>
                    <a:pt x="1210" y="16545"/>
                    <a:pt x="3106" y="18426"/>
                  </a:cubicBezTo>
                  <a:cubicBezTo>
                    <a:pt x="5231" y="20534"/>
                    <a:pt x="8015" y="21600"/>
                    <a:pt x="10800" y="21600"/>
                  </a:cubicBezTo>
                  <a:cubicBezTo>
                    <a:pt x="13585" y="21600"/>
                    <a:pt x="16369" y="20534"/>
                    <a:pt x="18494" y="18426"/>
                  </a:cubicBezTo>
                  <a:cubicBezTo>
                    <a:pt x="20408" y="16527"/>
                    <a:pt x="21410" y="14094"/>
                    <a:pt x="21600" y="11611"/>
                  </a:cubicBezTo>
                  <a:lnTo>
                    <a:pt x="21600" y="9975"/>
                  </a:lnTo>
                  <a:cubicBezTo>
                    <a:pt x="21410" y="7492"/>
                    <a:pt x="20408" y="5059"/>
                    <a:pt x="18494" y="3160"/>
                  </a:cubicBezTo>
                  <a:cubicBezTo>
                    <a:pt x="16369" y="1052"/>
                    <a:pt x="1358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740" name="Group"/>
            <p:cNvGrpSpPr/>
            <p:nvPr/>
          </p:nvGrpSpPr>
          <p:grpSpPr>
            <a:xfrm>
              <a:off x="2065837" y="8390"/>
              <a:ext cx="607438" cy="607438"/>
              <a:chOff x="0" y="0"/>
              <a:chExt cx="607436" cy="607436"/>
            </a:xfrm>
          </p:grpSpPr>
          <p:sp>
            <p:nvSpPr>
              <p:cNvPr id="738" name="Circle"/>
              <p:cNvSpPr/>
              <p:nvPr/>
            </p:nvSpPr>
            <p:spPr>
              <a:xfrm>
                <a:off x="0" y="0"/>
                <a:ext cx="607438" cy="607437"/>
              </a:xfrm>
              <a:prstGeom prst="ellipse">
                <a:avLst/>
              </a:prstGeom>
              <a:solidFill>
                <a:srgbClr val="848585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2251" tIns="22251" rIns="22251" bIns="22251" numCol="1" anchor="ctr">
                <a:noAutofit/>
              </a:bodyPr>
              <a:lstStyle/>
              <a:p>
                <a:pPr algn="ctr" defTabSz="908814">
                  <a:defRPr sz="3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739" name="Image" descr="Image"/>
              <p:cNvPicPr>
                <a:picLocks/>
              </p:cNvPicPr>
              <p:nvPr/>
            </p:nvPicPr>
            <p:blipFill>
              <a:blip r:embed="rId9"/>
              <a:srcRect r="31"/>
              <a:stretch>
                <a:fillRect/>
              </a:stretch>
            </p:blipFill>
            <p:spPr>
              <a:xfrm>
                <a:off x="7937" y="1004"/>
                <a:ext cx="591345" cy="60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961" y="0"/>
                      <a:pt x="5123" y="1048"/>
                      <a:pt x="2957" y="3156"/>
                    </a:cubicBezTo>
                    <a:cubicBezTo>
                      <a:pt x="1410" y="4663"/>
                      <a:pt x="442" y="6514"/>
                      <a:pt x="0" y="8450"/>
                    </a:cubicBezTo>
                    <a:lnTo>
                      <a:pt x="0" y="13136"/>
                    </a:lnTo>
                    <a:cubicBezTo>
                      <a:pt x="442" y="15072"/>
                      <a:pt x="1409" y="16923"/>
                      <a:pt x="2957" y="18429"/>
                    </a:cubicBezTo>
                    <a:cubicBezTo>
                      <a:pt x="5123" y="20538"/>
                      <a:pt x="7961" y="21600"/>
                      <a:pt x="10800" y="21600"/>
                    </a:cubicBezTo>
                    <a:cubicBezTo>
                      <a:pt x="13639" y="21600"/>
                      <a:pt x="16477" y="20538"/>
                      <a:pt x="18643" y="18429"/>
                    </a:cubicBezTo>
                    <a:cubicBezTo>
                      <a:pt x="20191" y="16923"/>
                      <a:pt x="21158" y="15072"/>
                      <a:pt x="21600" y="13136"/>
                    </a:cubicBezTo>
                    <a:lnTo>
                      <a:pt x="21600" y="8450"/>
                    </a:lnTo>
                    <a:cubicBezTo>
                      <a:pt x="21158" y="6514"/>
                      <a:pt x="20190" y="4663"/>
                      <a:pt x="18643" y="3156"/>
                    </a:cubicBezTo>
                    <a:cubicBezTo>
                      <a:pt x="16477" y="1048"/>
                      <a:pt x="13639" y="0"/>
                      <a:pt x="1080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</p:grpSp>
        <p:pic>
          <p:nvPicPr>
            <p:cNvPr id="741" name="Image" descr="Image"/>
            <p:cNvPicPr>
              <a:picLocks noChangeAspect="1"/>
            </p:cNvPicPr>
            <p:nvPr/>
          </p:nvPicPr>
          <p:blipFill>
            <a:blip r:embed="rId10"/>
            <a:srcRect t="1385" b="1411"/>
            <a:stretch>
              <a:fillRect/>
            </a:stretch>
          </p:blipFill>
          <p:spPr>
            <a:xfrm>
              <a:off x="2904783" y="0"/>
              <a:ext cx="624749" cy="607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793" y="0"/>
                  </a:moveTo>
                  <a:cubicBezTo>
                    <a:pt x="8015" y="0"/>
                    <a:pt x="5246" y="1004"/>
                    <a:pt x="3127" y="3015"/>
                  </a:cubicBezTo>
                  <a:cubicBezTo>
                    <a:pt x="1160" y="4881"/>
                    <a:pt x="141" y="7288"/>
                    <a:pt x="0" y="9731"/>
                  </a:cubicBezTo>
                  <a:lnTo>
                    <a:pt x="0" y="10862"/>
                  </a:lnTo>
                  <a:cubicBezTo>
                    <a:pt x="141" y="13305"/>
                    <a:pt x="1160" y="15711"/>
                    <a:pt x="3127" y="17578"/>
                  </a:cubicBezTo>
                  <a:cubicBezTo>
                    <a:pt x="7366" y="21600"/>
                    <a:pt x="14234" y="21600"/>
                    <a:pt x="18473" y="17578"/>
                  </a:cubicBezTo>
                  <a:cubicBezTo>
                    <a:pt x="20451" y="15701"/>
                    <a:pt x="21468" y="13278"/>
                    <a:pt x="21600" y="10821"/>
                  </a:cubicBezTo>
                  <a:lnTo>
                    <a:pt x="21600" y="9771"/>
                  </a:lnTo>
                  <a:cubicBezTo>
                    <a:pt x="21468" y="7314"/>
                    <a:pt x="20451" y="4892"/>
                    <a:pt x="18473" y="3015"/>
                  </a:cubicBezTo>
                  <a:cubicBezTo>
                    <a:pt x="16354" y="1004"/>
                    <a:pt x="13571" y="0"/>
                    <a:pt x="1079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742" name="Peter Kjær Willendrup peter.willendrup@ess.eu"/>
            <p:cNvSpPr txBox="1"/>
            <p:nvPr/>
          </p:nvSpPr>
          <p:spPr>
            <a:xfrm>
              <a:off x="0" y="692405"/>
              <a:ext cx="647717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Peter Kjær Willendrup</a:t>
              </a:r>
              <a:br/>
              <a:r>
                <a:t>peter.willendrup@ess.eu</a:t>
              </a:r>
              <a:br/>
              <a:endParaRPr/>
            </a:p>
          </p:txBody>
        </p:sp>
        <p:sp>
          <p:nvSpPr>
            <p:cNvPr id="743" name="Mads Bertelsen mads.bertelsen@ess.eu"/>
            <p:cNvSpPr txBox="1"/>
            <p:nvPr/>
          </p:nvSpPr>
          <p:spPr>
            <a:xfrm>
              <a:off x="652202" y="692405"/>
              <a:ext cx="636390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Mads Bertelsen</a:t>
              </a:r>
              <a:br/>
              <a:r>
                <a:t>mads.bertelsen@ess.eu</a:t>
              </a:r>
              <a:br/>
              <a:endParaRPr/>
            </a:p>
          </p:txBody>
        </p:sp>
        <p:sp>
          <p:nvSpPr>
            <p:cNvPr id="744" name="Thomas Kittelmann thomas.kittelmann@ess.eu"/>
            <p:cNvSpPr txBox="1"/>
            <p:nvPr/>
          </p:nvSpPr>
          <p:spPr>
            <a:xfrm>
              <a:off x="1314677" y="692405"/>
              <a:ext cx="712311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Thomas Kittelmann</a:t>
              </a:r>
              <a:br/>
              <a:r>
                <a:t>thomas.kittelmann@ess.eu</a:t>
              </a:r>
              <a:br/>
              <a:endParaRPr/>
            </a:p>
          </p:txBody>
        </p:sp>
        <p:sp>
          <p:nvSpPr>
            <p:cNvPr id="745" name="Damian Martin Rodriguez damian.rodriguez@ess.eu"/>
            <p:cNvSpPr txBox="1"/>
            <p:nvPr/>
          </p:nvSpPr>
          <p:spPr>
            <a:xfrm>
              <a:off x="2006139" y="692405"/>
              <a:ext cx="685116" cy="214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Damian Martin Rodriguez</a:t>
              </a:r>
              <a:br/>
              <a:r>
                <a:t>damian.rodriguez@ess.eu</a:t>
              </a:r>
              <a:br/>
              <a:endParaRPr/>
            </a:p>
          </p:txBody>
        </p:sp>
        <p:sp>
          <p:nvSpPr>
            <p:cNvPr id="746" name="Gregory Tucker gregory.tucker@ess.eu"/>
            <p:cNvSpPr txBox="1"/>
            <p:nvPr/>
          </p:nvSpPr>
          <p:spPr>
            <a:xfrm>
              <a:off x="2853706" y="713473"/>
              <a:ext cx="609309" cy="155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/>
            <a:p>
              <a:pPr defTabSz="2684430">
                <a:lnSpc>
                  <a:spcPct val="90000"/>
                </a:lnSpc>
                <a:spcBef>
                  <a:spcPts val="4900"/>
                </a:spcBef>
                <a:defRPr sz="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Gregory Tucker</a:t>
              </a:r>
              <a:br/>
              <a:r>
                <a:t>gregory.tucker@ess.eu</a:t>
              </a:r>
            </a:p>
          </p:txBody>
        </p:sp>
        <p:sp>
          <p:nvSpPr>
            <p:cNvPr id="747" name="( +                     )"/>
            <p:cNvSpPr txBox="1"/>
            <p:nvPr/>
          </p:nvSpPr>
          <p:spPr>
            <a:xfrm>
              <a:off x="2636618" y="209816"/>
              <a:ext cx="1244172" cy="187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251" tIns="22251" rIns="22251" bIns="22251" numCol="1" anchor="ctr">
              <a:noAutofit/>
            </a:bodyPr>
            <a:lstStyle>
              <a:lvl1pPr defTabSz="2684430">
                <a:lnSpc>
                  <a:spcPct val="90000"/>
                </a:lnSpc>
                <a:spcBef>
                  <a:spcPts val="4900"/>
                </a:spcBef>
                <a:defRPr sz="1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( +                     )</a:t>
              </a:r>
            </a:p>
          </p:txBody>
        </p:sp>
      </p:grpSp>
      <p:pic>
        <p:nvPicPr>
          <p:cNvPr id="749" name="pasted-movie.png" descr="pasted-movi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3630" y="6267835"/>
            <a:ext cx="514872" cy="51487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750" name="UserProfile.Offices.Workarea_{{DocumentLanguage}}text"/>
          <p:cNvSpPr txBox="1"/>
          <p:nvPr/>
        </p:nvSpPr>
        <p:spPr>
          <a:xfrm>
            <a:off x="4185825" y="5136958"/>
            <a:ext cx="1595736" cy="133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7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conda-forge also for deployment on</a:t>
            </a:r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r>
              <a:t>and the esss.dk / DMSC cluster    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2453</Words>
  <Application>Microsoft Macintosh PowerPoint</Application>
  <PresentationFormat>Widescreen</PresentationFormat>
  <Paragraphs>339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Helvetica</vt:lpstr>
      <vt:lpstr>Helvetica Light</vt:lpstr>
      <vt:lpstr>Helvetica Neue</vt:lpstr>
      <vt:lpstr>Segoe UI</vt:lpstr>
      <vt:lpstr>Segoe UI Light</vt:lpstr>
      <vt:lpstr>Segoe UI Semibold</vt:lpstr>
      <vt:lpstr>Verdana</vt:lpstr>
      <vt:lpstr>Wingdings</vt:lpstr>
      <vt:lpstr>Office-tema</vt:lpstr>
      <vt:lpstr>An overview of new developments in McStas</vt:lpstr>
      <vt:lpstr>Agenda</vt:lpstr>
      <vt:lpstr>McStas Introduction</vt:lpstr>
      <vt:lpstr>PowerPoint Presentation</vt:lpstr>
      <vt:lpstr>McStas: simulation toolkit for neutron scattering instruments, virtual experiments</vt:lpstr>
      <vt:lpstr>High McStas fidelity is achieved by interfaces to surrounding community codes, e.g. </vt:lpstr>
      <vt:lpstr>Reliability - cross comparisons</vt:lpstr>
      <vt:lpstr>McStas: simulation toolkit for neutron scattering instruments, V.E.</vt:lpstr>
      <vt:lpstr>PowerPoint Presentation</vt:lpstr>
      <vt:lpstr>MC-raytracing instrument modelling is by now standard for instrument design (@ILL, @PSI, @ANSTO, @SAFARI @SNS, @ISIS, @J-PARC, @CSNS, @ESS…)</vt:lpstr>
      <vt:lpstr>How will the source perform during ramp-up?</vt:lpstr>
      <vt:lpstr>CAD / geometry validation help - 1</vt:lpstr>
      <vt:lpstr>CAD / geometry validation help - 2</vt:lpstr>
      <vt:lpstr>“Richer NeXus format”</vt:lpstr>
      <vt:lpstr>Easier access to data interpretation - 1</vt:lpstr>
      <vt:lpstr>Easier access to data interpretation - 2</vt:lpstr>
      <vt:lpstr>New stuff in the series 3.5.x and 3.6.x</vt:lpstr>
      <vt:lpstr>New stuff in the series 3.5.x and 3.6.x</vt:lpstr>
      <vt:lpstr>Better Quality Assurance of incoming McStas contributions</vt:lpstr>
      <vt:lpstr>Interface physics demo</vt:lpstr>
      <vt:lpstr>Conclusion</vt:lpstr>
      <vt:lpstr>Backup Slides</vt:lpstr>
      <vt:lpstr>Main McStas Funding sources</vt:lpstr>
      <vt:lpstr>What constitutes a high-quality component contribution?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Peter Willendrup</cp:lastModifiedBy>
  <cp:revision>1</cp:revision>
  <dcterms:modified xsi:type="dcterms:W3CDTF">2026-04-12T13:32:22Z</dcterms:modified>
</cp:coreProperties>
</file>