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0"/>
  </p:notesMasterIdLst>
  <p:handoutMasterIdLst>
    <p:handoutMasterId r:id="rId21"/>
  </p:handoutMasterIdLst>
  <p:sldIdLst>
    <p:sldId id="1443" r:id="rId2"/>
    <p:sldId id="1598" r:id="rId3"/>
    <p:sldId id="361" r:id="rId4"/>
    <p:sldId id="1610" r:id="rId5"/>
    <p:sldId id="1609" r:id="rId6"/>
    <p:sldId id="1594" r:id="rId7"/>
    <p:sldId id="1595" r:id="rId8"/>
    <p:sldId id="1596" r:id="rId9"/>
    <p:sldId id="1604" r:id="rId10"/>
    <p:sldId id="1608" r:id="rId11"/>
    <p:sldId id="1605" r:id="rId12"/>
    <p:sldId id="1606" r:id="rId13"/>
    <p:sldId id="1614" r:id="rId14"/>
    <p:sldId id="1600" r:id="rId15"/>
    <p:sldId id="1601" r:id="rId16"/>
    <p:sldId id="1612" r:id="rId17"/>
    <p:sldId id="1603" r:id="rId18"/>
    <p:sldId id="1602" r:id="rId19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708" userDrawn="1">
          <p15:clr>
            <a:srgbClr val="A4A3A4"/>
          </p15:clr>
        </p15:guide>
        <p15:guide id="4" orient="horz" pos="900" userDrawn="1">
          <p15:clr>
            <a:srgbClr val="A4A3A4"/>
          </p15:clr>
        </p15:guide>
        <p15:guide id="5" pos="144" userDrawn="1">
          <p15:clr>
            <a:srgbClr val="A4A3A4"/>
          </p15:clr>
        </p15:guide>
        <p15:guide id="6" orient="horz" pos="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5235CC-C45C-3E36-7D5E-0F0720D2A0A9}" name="Furlanetto, Mike" initials="FM" userId="S::203247@win.lanl.gov::a92b768a-742f-4799-a391-3ca5e42389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p-Geiger, Raeanna Racine" initials="SRR" lastIdx="1" clrIdx="0">
    <p:extLst>
      <p:ext uri="{19B8F6BF-5375-455C-9EA6-DF929625EA0E}">
        <p15:presenceInfo xmlns:p15="http://schemas.microsoft.com/office/powerpoint/2012/main" userId="S-1-5-21-1229272821-838170752-1417001333-153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6"/>
    <a:srgbClr val="C6168D"/>
    <a:srgbClr val="D4AC02"/>
    <a:srgbClr val="F0D915"/>
    <a:srgbClr val="FFCC00"/>
    <a:srgbClr val="FF66FF"/>
    <a:srgbClr val="09198D"/>
    <a:srgbClr val="00854A"/>
    <a:srgbClr val="F5821F"/>
    <a:srgbClr val="005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5" autoAdjust="0"/>
    <p:restoredTop sz="96405"/>
  </p:normalViewPr>
  <p:slideViewPr>
    <p:cSldViewPr snapToGrid="0" snapToObjects="1">
      <p:cViewPr varScale="1">
        <p:scale>
          <a:sx n="173" d="100"/>
          <a:sy n="173" d="100"/>
        </p:scale>
        <p:origin x="200" y="224"/>
      </p:cViewPr>
      <p:guideLst>
        <p:guide orient="horz" pos="1524"/>
        <p:guide pos="2880"/>
        <p:guide orient="horz" pos="708"/>
        <p:guide orient="horz" pos="900"/>
        <p:guide pos="144"/>
        <p:guide orient="horz" pos="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2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cstorage.lanl.gov\120272\My%20Documents\AOT\Reliability%20Numbers\Scheduled%20Delivered%202024%20v2%20no%20go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Scheduled and Delivered</a:t>
            </a:r>
            <a:r>
              <a:rPr lang="en-US" sz="1100" baseline="0"/>
              <a:t> Beam Hours</a:t>
            </a:r>
            <a:endParaRPr lang="en-US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002548781727742"/>
          <c:y val="0.16644602677387374"/>
          <c:w val="0.75549883370038295"/>
          <c:h val="0.61490207849304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Originally Scheduled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Sheet1!$B$4:$B$13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Sheet1!$C$4:$C$13</c:f>
              <c:numCache>
                <c:formatCode>General</c:formatCode>
                <c:ptCount val="10"/>
                <c:pt idx="4">
                  <c:v>14600</c:v>
                </c:pt>
                <c:pt idx="5">
                  <c:v>14600</c:v>
                </c:pt>
                <c:pt idx="7">
                  <c:v>14088</c:v>
                </c:pt>
                <c:pt idx="8">
                  <c:v>14976</c:v>
                </c:pt>
                <c:pt idx="9">
                  <c:v>3936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D-4AC9-8BE9-081B202C14CF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Scheduled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Sheet1!$B$4:$B$13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Sheet1!$D$4:$D$13</c:f>
              <c:numCache>
                <c:formatCode>General</c:formatCode>
                <c:ptCount val="10"/>
                <c:pt idx="0">
                  <c:v>7963.7166666666662</c:v>
                </c:pt>
                <c:pt idx="1">
                  <c:v>11200.233333333334</c:v>
                </c:pt>
                <c:pt idx="2">
                  <c:v>12923.383333333333</c:v>
                </c:pt>
                <c:pt idx="3">
                  <c:v>14724.616666666667</c:v>
                </c:pt>
                <c:pt idx="4">
                  <c:v>8415</c:v>
                </c:pt>
                <c:pt idx="5">
                  <c:v>8252.2000000000007</c:v>
                </c:pt>
                <c:pt idx="6">
                  <c:v>12473.566666666668</c:v>
                </c:pt>
                <c:pt idx="7">
                  <c:v>8665.25</c:v>
                </c:pt>
                <c:pt idx="8">
                  <c:v>2143.8000000000002</c:v>
                </c:pt>
                <c:pt idx="9">
                  <c:v>2591.1666666666665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CD-4AC9-8BE9-081B202C14CF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Delivered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Sheet1!$B$4:$B$13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Sheet1!$E$4:$E$13</c:f>
              <c:numCache>
                <c:formatCode>General</c:formatCode>
                <c:ptCount val="10"/>
                <c:pt idx="0">
                  <c:v>6378.1833333333334</c:v>
                </c:pt>
                <c:pt idx="1">
                  <c:v>9587.4166666666661</c:v>
                </c:pt>
                <c:pt idx="2">
                  <c:v>10074.6</c:v>
                </c:pt>
                <c:pt idx="3">
                  <c:v>12299.483333333334</c:v>
                </c:pt>
                <c:pt idx="4">
                  <c:v>7477</c:v>
                </c:pt>
                <c:pt idx="5">
                  <c:v>7048.25</c:v>
                </c:pt>
                <c:pt idx="6">
                  <c:v>8622.9833333333336</c:v>
                </c:pt>
                <c:pt idx="7">
                  <c:v>7130.7666666666664</c:v>
                </c:pt>
                <c:pt idx="8">
                  <c:v>1501.1166666666666</c:v>
                </c:pt>
                <c:pt idx="9">
                  <c:v>1779.7166666666667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CD-4AC9-8BE9-081B202C1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352512"/>
        <c:axId val="2122640079"/>
      </c:barChart>
      <c:catAx>
        <c:axId val="92352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Year</a:t>
                </a:r>
              </a:p>
            </c:rich>
          </c:tx>
          <c:layout>
            <c:manualLayout>
              <c:xMode val="edge"/>
              <c:yMode val="edge"/>
              <c:x val="0.54712482219236691"/>
              <c:y val="0.83663538301332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640079"/>
        <c:crosses val="autoZero"/>
        <c:auto val="1"/>
        <c:lblAlgn val="ctr"/>
        <c:lblOffset val="100"/>
        <c:noMultiLvlLbl val="0"/>
      </c:catAx>
      <c:valAx>
        <c:axId val="212264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352512"/>
        <c:crosses val="autoZero"/>
        <c:crossBetween val="between"/>
      </c:valAx>
      <c:spPr>
        <a:noFill/>
        <a:ln w="12700"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0.19873019931236199"/>
          <c:y val="0.89722761400698037"/>
          <c:w val="0.74044231530463467"/>
          <c:h val="8.81483559865059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4C33F20-97B7-48EE-893E-332C675CF023}" type="datetime1">
              <a:rPr lang="en-US" smtClean="0"/>
              <a:t>4/10/26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CFAE71-A250-4707-A92E-F20745E8E9F5}" type="datetime1">
              <a:rPr lang="en-US" smtClean="0"/>
              <a:t>4/10/26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103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27E11-F118-42A5-8084-BF92EEF4D7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7D0B92-5163-374B-9A2A-758D208E7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20065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38555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1137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67517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4/10/26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BFF676-7A9A-E040-9AC6-E94B1CE6E6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7C9C03-F303-5B4C-AF22-77D7F1067741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2568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09551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457200" indent="-22701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88975" indent="-231775">
              <a:buFont typeface="System Font Regular"/>
              <a:buChar char="–"/>
              <a:defRPr>
                <a:solidFill>
                  <a:schemeClr val="bg1"/>
                </a:solidFill>
              </a:defRPr>
            </a:lvl3pPr>
            <a:lvl4pPr marL="914400" indent="-227013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7651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0744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616351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240915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131652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1907702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4324"/>
            <a:ext cx="9144000" cy="36731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22502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288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2848866"/>
            <a:ext cx="3543300" cy="546217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11448" indent="0">
              <a:buNone/>
              <a:defRPr sz="2160" b="1">
                <a:solidFill>
                  <a:schemeClr val="tx1"/>
                </a:solidFill>
              </a:defRPr>
            </a:lvl2pPr>
            <a:lvl3pPr marL="822894" indent="0">
              <a:buNone/>
              <a:defRPr sz="2160" b="1">
                <a:solidFill>
                  <a:schemeClr val="tx1"/>
                </a:solidFill>
              </a:defRPr>
            </a:lvl3pPr>
            <a:lvl4pPr marL="1234342" indent="0">
              <a:buNone/>
              <a:defRPr sz="2160" b="1">
                <a:solidFill>
                  <a:schemeClr val="tx1"/>
                </a:solidFill>
              </a:defRPr>
            </a:lvl4pPr>
            <a:lvl5pPr marL="1645789" indent="0">
              <a:buNone/>
              <a:defRPr sz="216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395670"/>
            <a:ext cx="3543300" cy="564444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62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224325"/>
            <a:ext cx="7772400" cy="816681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160">
                <a:solidFill>
                  <a:schemeClr val="tx1"/>
                </a:solidFill>
              </a:defRPr>
            </a:lvl1pPr>
            <a:lvl2pPr marL="411448" indent="0" algn="r">
              <a:buNone/>
              <a:defRPr sz="3240"/>
            </a:lvl2pPr>
            <a:lvl3pPr marL="822894" indent="0" algn="r">
              <a:buNone/>
              <a:defRPr sz="3240"/>
            </a:lvl3pPr>
            <a:lvl4pPr marL="1234342" indent="0" algn="r">
              <a:buNone/>
              <a:defRPr sz="3240"/>
            </a:lvl4pPr>
            <a:lvl5pPr marL="1645789" indent="0" algn="r">
              <a:buNone/>
              <a:defRPr sz="324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9" y="4897442"/>
            <a:ext cx="1947333" cy="23706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72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572000" y="4490238"/>
            <a:ext cx="4572000" cy="416443"/>
            <a:chOff x="4572000" y="5026384"/>
            <a:chExt cx="4572000" cy="46271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9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273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4/10/26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8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8ED1D8-83AD-6749-9080-3FD272A4D45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4325"/>
            <a:ext cx="8229600" cy="667512"/>
          </a:xfr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7C3974-9E9A-C544-8342-A6E9E4278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671" y="3044321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A17FDC44-F950-DC48-8454-BFDF785BD1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97816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5C591F30-F1E1-A54E-BF1F-D276C13935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11063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D2B23C9D-7C26-3345-9BB0-EE80A4882A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419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F5EC857-A3DE-E947-93D5-788BE6B813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6589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2A641F97-C668-3F4A-BC45-90265B3AF4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03643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71" y="4709551"/>
            <a:ext cx="256079" cy="256079"/>
          </a:xfrm>
          <a:prstGeom prst="rect">
            <a:avLst/>
          </a:prstGeom>
        </p:spPr>
      </p:pic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92533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4/10/26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0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TOC or Agenda">
    <p:bg>
      <p:bgPr>
        <a:solidFill>
          <a:srgbClr val="091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4700"/>
            <a:ext cx="8229600" cy="667512"/>
          </a:xfr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DB4E90-94E0-C342-BEA8-78F1F15C884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950500"/>
            <a:ext cx="8229600" cy="3397611"/>
          </a:xfrm>
        </p:spPr>
        <p:txBody>
          <a:bodyPr lIns="0" tIns="0" rIns="0" bIns="0"/>
          <a:lstStyle>
            <a:lvl1pPr marL="285750" marR="0" indent="-284163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+mj-lt"/>
              <a:buAutoNum type="arabicPeriod"/>
              <a:tabLst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3736">
              <a:lnSpc>
                <a:spcPct val="150000"/>
              </a:lnSpc>
              <a:spcBef>
                <a:spcPts val="600"/>
              </a:spcBef>
              <a:buSzPct val="85000"/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3736">
              <a:lnSpc>
                <a:spcPct val="150000"/>
              </a:lnSpc>
              <a:spcBef>
                <a:spcPts val="600"/>
              </a:spcBef>
              <a:buSzPct val="85000"/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4/10/26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75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72072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47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950500"/>
            <a:ext cx="8229600" cy="356374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689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0997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448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09551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457200" indent="-22701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88975" indent="-231775">
              <a:buFont typeface="System Font Regular"/>
              <a:buChar char="–"/>
              <a:defRPr>
                <a:solidFill>
                  <a:schemeClr val="bg1"/>
                </a:solidFill>
              </a:defRPr>
            </a:lvl3pPr>
            <a:lvl4pPr marL="914400" indent="-227013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23988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4678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47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50500"/>
            <a:ext cx="8229600" cy="365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53830-993A-EA40-9154-58ECEB8F479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42" y="4818118"/>
            <a:ext cx="919519" cy="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701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919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gif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AA25-5B37-434B-9A50-EDC3D8B55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610" y="1378439"/>
            <a:ext cx="4217428" cy="1169551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Operational Status of LANSCE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947F3-53BA-864C-BA08-7ED14FDC3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36" y="2696856"/>
            <a:ext cx="3830320" cy="6706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Eron </a:t>
            </a:r>
            <a:r>
              <a:rPr lang="en-US" dirty="0" err="1"/>
              <a:t>Kerstiens</a:t>
            </a:r>
            <a:endParaRPr lang="en-US" dirty="0"/>
          </a:p>
          <a:p>
            <a:r>
              <a:rPr lang="en-US" dirty="0"/>
              <a:t>Accelerator Operations &amp; Technology Division</a:t>
            </a:r>
          </a:p>
          <a:p>
            <a:r>
              <a:rPr lang="en-US" dirty="0"/>
              <a:t>Operations Group Leader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8B9BC-067D-A448-8B68-46EAFA744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436" y="3854910"/>
            <a:ext cx="2714105" cy="319799"/>
          </a:xfrm>
        </p:spPr>
        <p:txBody>
          <a:bodyPr/>
          <a:lstStyle/>
          <a:p>
            <a:r>
              <a:rPr lang="en-US" dirty="0"/>
              <a:t>April 13, 2026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DB5A03-99C5-0940-9A32-9954F89F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D33AA-F0A3-5348-861C-F6439A3C6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4267CD-0855-1843-8875-A47A74F6CBF1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4DC30-D517-43DA-9B62-DF0D9F4AC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688" y="1588957"/>
            <a:ext cx="4291614" cy="3216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8C4DFE-D934-E742-A337-DECC4E955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053" y="1"/>
            <a:ext cx="1122947" cy="108343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1D666E-A6B8-D779-60C3-5B1FB418BCFF}"/>
              </a:ext>
            </a:extLst>
          </p:cNvPr>
          <p:cNvSpPr txBox="1">
            <a:spLocks/>
          </p:cNvSpPr>
          <p:nvPr/>
        </p:nvSpPr>
        <p:spPr>
          <a:xfrm>
            <a:off x="466435" y="4540108"/>
            <a:ext cx="2714105" cy="3197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1775" indent="-2317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LA-UR-26-22890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2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89072-8C26-55E1-E10F-90472D579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New Target Moderator Reflector System (TMRS) MKIV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2A8C-D349-44B1-AB0E-A3607DDE6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4766999" cy="3563748"/>
          </a:xfrm>
        </p:spPr>
        <p:txBody>
          <a:bodyPr/>
          <a:lstStyle/>
          <a:p>
            <a:r>
              <a:rPr lang="en-US" dirty="0"/>
              <a:t>Installed in 2022.</a:t>
            </a:r>
          </a:p>
          <a:p>
            <a:r>
              <a:rPr lang="en-US" dirty="0"/>
              <a:t>Incorporated a third unmoderated tungsten target with direct line of sight to 3 flight paths to allow nuclear science studies using keV neutrons (FP-12, FP-13, FP14).</a:t>
            </a:r>
          </a:p>
          <a:p>
            <a:pPr lvl="1"/>
            <a:r>
              <a:rPr lang="en-US" dirty="0"/>
              <a:t>Tungsten targets are clad with .010” tantalum</a:t>
            </a:r>
          </a:p>
          <a:p>
            <a:pPr lvl="1"/>
            <a:r>
              <a:rPr lang="en-US" dirty="0"/>
              <a:t>Added a secondary water moderator for two flight paths that can be blown down to provide either high intensity (moderator filled with water) or high resolution (moderator blown down with helium).  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D7AAB55-9DBE-9C2C-E05A-6FE47C74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138" y="3646643"/>
            <a:ext cx="1475478" cy="1434888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5875DBD2-5642-8EAE-2F9C-3D5BFE3D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01" y="1158049"/>
            <a:ext cx="1305806" cy="1741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FB44A-E200-E9CB-A500-64D9BE71B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670" y="1158049"/>
            <a:ext cx="1365007" cy="1267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23C15-5F81-FE08-B430-82F301A869C5}"/>
              </a:ext>
            </a:extLst>
          </p:cNvPr>
          <p:cNvSpPr txBox="1"/>
          <p:nvPr/>
        </p:nvSpPr>
        <p:spPr>
          <a:xfrm>
            <a:off x="7338855" y="825690"/>
            <a:ext cx="1502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Upper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CF83C-3A9C-20DE-DC1A-977BB5BE752F}"/>
              </a:ext>
            </a:extLst>
          </p:cNvPr>
          <p:cNvSpPr txBox="1"/>
          <p:nvPr/>
        </p:nvSpPr>
        <p:spPr>
          <a:xfrm>
            <a:off x="5774199" y="825690"/>
            <a:ext cx="814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TMRS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FD2E2-8365-1DA3-A534-1AFF9B146111}"/>
              </a:ext>
            </a:extLst>
          </p:cNvPr>
          <p:cNvSpPr txBox="1"/>
          <p:nvPr/>
        </p:nvSpPr>
        <p:spPr>
          <a:xfrm>
            <a:off x="2276842" y="4227987"/>
            <a:ext cx="140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High Intensity to High Resolution Mode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EF8B1-E712-1CEA-FA20-F067FE6A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002" y="3271185"/>
            <a:ext cx="1305806" cy="1818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29ECCD-562B-C1FF-48EB-060D8C4CE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611" y="3292721"/>
            <a:ext cx="1086639" cy="1467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79D756-F288-5488-10B9-D8452B84E904}"/>
              </a:ext>
            </a:extLst>
          </p:cNvPr>
          <p:cNvSpPr txBox="1"/>
          <p:nvPr/>
        </p:nvSpPr>
        <p:spPr>
          <a:xfrm>
            <a:off x="8242009" y="3231037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Upper Target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DE1A3-DABB-66DE-2AB5-BF0E27A795F4}"/>
              </a:ext>
            </a:extLst>
          </p:cNvPr>
          <p:cNvSpPr txBox="1"/>
          <p:nvPr/>
        </p:nvSpPr>
        <p:spPr>
          <a:xfrm>
            <a:off x="5774199" y="2984816"/>
            <a:ext cx="814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TMRS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1BCD-AAC7-A2A9-9E3F-38853216E648}"/>
              </a:ext>
            </a:extLst>
          </p:cNvPr>
          <p:cNvSpPr txBox="1"/>
          <p:nvPr/>
        </p:nvSpPr>
        <p:spPr>
          <a:xfrm>
            <a:off x="8279578" y="3775192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Middle Target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CAAAF-EF4E-B048-ED84-585E40CCC7AA}"/>
              </a:ext>
            </a:extLst>
          </p:cNvPr>
          <p:cNvSpPr txBox="1"/>
          <p:nvPr/>
        </p:nvSpPr>
        <p:spPr>
          <a:xfrm>
            <a:off x="8291718" y="4227987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Lower Target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BB5E95-0438-8393-5420-215CD2575385}"/>
              </a:ext>
            </a:extLst>
          </p:cNvPr>
          <p:cNvCxnSpPr>
            <a:cxnSpLocks/>
          </p:cNvCxnSpPr>
          <p:nvPr/>
        </p:nvCxnSpPr>
        <p:spPr>
          <a:xfrm flipH="1">
            <a:off x="7735531" y="3409507"/>
            <a:ext cx="628748" cy="237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0330A6-446E-FA50-0018-01D330E73612}"/>
              </a:ext>
            </a:extLst>
          </p:cNvPr>
          <p:cNvCxnSpPr>
            <a:cxnSpLocks/>
          </p:cNvCxnSpPr>
          <p:nvPr/>
        </p:nvCxnSpPr>
        <p:spPr>
          <a:xfrm flipH="1">
            <a:off x="7675110" y="3913901"/>
            <a:ext cx="689169" cy="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BC4514-09BB-0CB1-F59D-8FFE4826F3F6}"/>
              </a:ext>
            </a:extLst>
          </p:cNvPr>
          <p:cNvCxnSpPr>
            <a:cxnSpLocks/>
          </p:cNvCxnSpPr>
          <p:nvPr/>
        </p:nvCxnSpPr>
        <p:spPr>
          <a:xfrm flipH="1">
            <a:off x="7675110" y="4365625"/>
            <a:ext cx="689169" cy="97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46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87987-9F7A-1E5F-D87E-3DBC69DB22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Ultra Cold Neutron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F9B71-7B1E-5A03-403D-B0AD068E51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4419600" cy="2040793"/>
          </a:xfrm>
        </p:spPr>
        <p:txBody>
          <a:bodyPr/>
          <a:lstStyle/>
          <a:p>
            <a:r>
              <a:rPr lang="en-US" dirty="0"/>
              <a:t>Solid deuterium-based UCN source.</a:t>
            </a:r>
          </a:p>
          <a:p>
            <a:r>
              <a:rPr lang="en-US" dirty="0"/>
              <a:t>Unique probe for nuclear physics, possible defense program uses.</a:t>
            </a:r>
          </a:p>
          <a:p>
            <a:r>
              <a:rPr lang="en-US" dirty="0"/>
              <a:t>Most precise measurement of the neutron lifetime to date (877.83 seconds).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B7E41-19F0-B5A5-C58A-23F0C2E6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182" y="810330"/>
            <a:ext cx="2374495" cy="2527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6A6D75-80E6-C1F2-A7A0-290BF3B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6" y="3071010"/>
            <a:ext cx="2102214" cy="1402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5F1AE-CCFC-489D-DBC9-792D168A4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909" y="3079260"/>
            <a:ext cx="2180650" cy="1394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F8EBA6-FA70-1CE1-813D-6C3996946E62}"/>
              </a:ext>
            </a:extLst>
          </p:cNvPr>
          <p:cNvSpPr txBox="1"/>
          <p:nvPr/>
        </p:nvSpPr>
        <p:spPr>
          <a:xfrm>
            <a:off x="3782391" y="4473357"/>
            <a:ext cx="29536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detector b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eing</a:t>
            </a:r>
            <a:r>
              <a:rPr lang="en-US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lowered into the trap to count surviving ultracold neutrons; the camera flash is producing the glow.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BD6EF-3435-8F5E-390D-AC01EE7685F0}"/>
              </a:ext>
            </a:extLst>
          </p:cNvPr>
          <p:cNvSpPr txBox="1"/>
          <p:nvPr/>
        </p:nvSpPr>
        <p:spPr>
          <a:xfrm>
            <a:off x="322467" y="4473357"/>
            <a:ext cx="3058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view of the bowl-shaped array of permanent magnets as a robotic arm does magnetic field mapping.</a:t>
            </a:r>
          </a:p>
        </p:txBody>
      </p:sp>
    </p:spTree>
    <p:extLst>
      <p:ext uri="{BB962C8B-B14F-4D97-AF65-F5344CB8AC3E}">
        <p14:creationId xmlns:p14="http://schemas.microsoft.com/office/powerpoint/2010/main" val="115285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8CC8C6-7DE8-3F8B-3FAA-5732536D71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Proton Radiography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D38B-D237-B8C4-7D4A-FAF8ACFE03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8514413" cy="2812031"/>
          </a:xfrm>
        </p:spPr>
        <p:txBody>
          <a:bodyPr/>
          <a:lstStyle/>
          <a:p>
            <a:r>
              <a:rPr lang="en-US" dirty="0"/>
              <a:t>A National User Facility Program</a:t>
            </a:r>
          </a:p>
          <a:p>
            <a:pPr lvl="1"/>
            <a:r>
              <a:rPr lang="en-US" dirty="0"/>
              <a:t>For both classified and unclassified experiments.</a:t>
            </a:r>
          </a:p>
          <a:p>
            <a:r>
              <a:rPr lang="en-US" dirty="0"/>
              <a:t>Used to diagnose high explosive properties and special nuclear material properties during dynamic events.</a:t>
            </a:r>
          </a:p>
          <a:p>
            <a:r>
              <a:rPr lang="en-US" dirty="0"/>
              <a:t>An image can be produced every 100-200 nanoseconds, 20-40 images per experiment.</a:t>
            </a:r>
          </a:p>
          <a:p>
            <a:pPr lvl="1"/>
            <a:r>
              <a:rPr lang="en-US" dirty="0"/>
              <a:t>These images are stitched together to make motion pictures. </a:t>
            </a:r>
          </a:p>
          <a:p>
            <a:r>
              <a:rPr lang="en-US" dirty="0"/>
              <a:t>2025 marked a return to plutonium-based experiments.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8875C-CE56-9300-B168-888BB9DB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64" y="3692843"/>
            <a:ext cx="3676915" cy="1277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05A06-2201-C6F6-022C-8D807164E42C}"/>
              </a:ext>
            </a:extLst>
          </p:cNvPr>
          <p:cNvSpPr txBox="1"/>
          <p:nvPr/>
        </p:nvSpPr>
        <p:spPr>
          <a:xfrm>
            <a:off x="5751159" y="3889542"/>
            <a:ext cx="2877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pRad</a:t>
            </a:r>
            <a:r>
              <a:rPr lang="en-US" sz="1000" b="1" dirty="0"/>
              <a:t> makes fast movies through dense materials. Here, a metal coupon is shocked from below, where there is a divot in the interface. These six frames span 1.4 microseconds. The divot initiates an instability that evolves into a jet from the front interface, as the metal spalls — or breaks apart.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098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010706-AB8C-F19B-5451-619C38823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876" y="70329"/>
            <a:ext cx="8229600" cy="669156"/>
          </a:xfrm>
        </p:spPr>
        <p:txBody>
          <a:bodyPr/>
          <a:lstStyle/>
          <a:p>
            <a:r>
              <a:rPr lang="en-US" dirty="0"/>
              <a:t>Our ability to maintain our nominal operations schedule has been degrading recently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3DEFC-2F2C-7FF8-5659-6A1BD0AC37A6}"/>
              </a:ext>
            </a:extLst>
          </p:cNvPr>
          <p:cNvSpPr txBox="1"/>
          <p:nvPr/>
        </p:nvSpPr>
        <p:spPr>
          <a:xfrm>
            <a:off x="2967538" y="2527093"/>
            <a:ext cx="176638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u="sng" dirty="0"/>
              <a:t>Key:</a:t>
            </a:r>
            <a:br>
              <a:rPr lang="en-US" sz="1200" dirty="0"/>
            </a:br>
            <a:r>
              <a:rPr lang="en-US" sz="1200" dirty="0">
                <a:solidFill>
                  <a:srgbClr val="FF0000"/>
                </a:solidFill>
              </a:rPr>
              <a:t>Maintenance</a:t>
            </a:r>
          </a:p>
          <a:p>
            <a:pPr algn="l"/>
            <a:r>
              <a:rPr lang="en-US" sz="1200" dirty="0">
                <a:solidFill>
                  <a:srgbClr val="FFC000"/>
                </a:solidFill>
              </a:rPr>
              <a:t>Startup</a:t>
            </a:r>
          </a:p>
          <a:p>
            <a:pPr algn="l"/>
            <a:r>
              <a:rPr lang="en-US" sz="1200" dirty="0">
                <a:solidFill>
                  <a:srgbClr val="00854A"/>
                </a:solidFill>
              </a:rPr>
              <a:t>Experimental operations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943F4-9CCD-2C64-3816-8482CD61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8" y="3015890"/>
            <a:ext cx="2682882" cy="183103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40925C2-363C-B6EA-EA56-52DA13312DDB}"/>
              </a:ext>
            </a:extLst>
          </p:cNvPr>
          <p:cNvSpPr/>
          <p:nvPr/>
        </p:nvSpPr>
        <p:spPr>
          <a:xfrm rot="5400000">
            <a:off x="1246320" y="2861108"/>
            <a:ext cx="695077" cy="309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D988C-5EDF-88B2-E3E4-DD7FAB2A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8" y="852693"/>
            <a:ext cx="2727696" cy="18579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2983F-BB4F-546A-9B57-D83CEF319635}"/>
              </a:ext>
            </a:extLst>
          </p:cNvPr>
          <p:cNvSpPr txBox="1"/>
          <p:nvPr/>
        </p:nvSpPr>
        <p:spPr>
          <a:xfrm>
            <a:off x="2935300" y="1389499"/>
            <a:ext cx="1001111" cy="9387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Originally planned and approved 2023 Block Schedule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64273-2ABA-A4B2-720B-4D6C46E616C9}"/>
              </a:ext>
            </a:extLst>
          </p:cNvPr>
          <p:cNvSpPr txBox="1"/>
          <p:nvPr/>
        </p:nvSpPr>
        <p:spPr>
          <a:xfrm>
            <a:off x="2977001" y="3731618"/>
            <a:ext cx="956273" cy="7694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Final implemented 2023 Block Schedule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7DA135-B5BB-26D3-33F3-9C25041E808A}"/>
              </a:ext>
            </a:extLst>
          </p:cNvPr>
          <p:cNvGraphicFramePr>
            <a:graphicFrameLocks/>
          </p:cNvGraphicFramePr>
          <p:nvPr/>
        </p:nvGraphicFramePr>
        <p:xfrm>
          <a:off x="4949508" y="574377"/>
          <a:ext cx="4052132" cy="260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DB6F58-55B7-8414-2939-9C75CA4A6EAF}"/>
              </a:ext>
            </a:extLst>
          </p:cNvPr>
          <p:cNvSpPr txBox="1"/>
          <p:nvPr/>
        </p:nvSpPr>
        <p:spPr>
          <a:xfrm>
            <a:off x="5053584" y="3265488"/>
            <a:ext cx="1938528" cy="276999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2019: DTL Tank 3 weld crack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CCEFC-86C0-567F-1F13-E0B7DAD500C4}"/>
              </a:ext>
            </a:extLst>
          </p:cNvPr>
          <p:cNvSpPr txBox="1"/>
          <p:nvPr/>
        </p:nvSpPr>
        <p:spPr>
          <a:xfrm>
            <a:off x="5053584" y="3623778"/>
            <a:ext cx="1010279" cy="276999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2020: COVID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ED7EF-766B-FDD9-4780-165A829B1BF0}"/>
              </a:ext>
            </a:extLst>
          </p:cNvPr>
          <p:cNvSpPr txBox="1"/>
          <p:nvPr/>
        </p:nvSpPr>
        <p:spPr>
          <a:xfrm>
            <a:off x="5058023" y="4014814"/>
            <a:ext cx="1766380" cy="307777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2021: SUS-J</a:t>
            </a:r>
            <a:r>
              <a:rPr lang="en-US" sz="1400" dirty="0"/>
              <a:t>|</a:t>
            </a:r>
            <a:r>
              <a:rPr lang="en-US" sz="1200" dirty="0"/>
              <a:t>IPF Window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AA8CC-FA2D-9448-92CB-4A9C44E1415F}"/>
              </a:ext>
            </a:extLst>
          </p:cNvPr>
          <p:cNvSpPr txBox="1"/>
          <p:nvPr/>
        </p:nvSpPr>
        <p:spPr>
          <a:xfrm>
            <a:off x="5058023" y="4448400"/>
            <a:ext cx="1766380" cy="307777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2022: MKIV </a:t>
            </a:r>
            <a:r>
              <a:rPr lang="en-US" sz="1200" dirty="0" err="1"/>
              <a:t>Target</a:t>
            </a:r>
            <a:r>
              <a:rPr lang="en-US" sz="1400" dirty="0" err="1"/>
              <a:t>|</a:t>
            </a:r>
            <a:r>
              <a:rPr lang="en-US" sz="1200" dirty="0" err="1"/>
              <a:t>HPRF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6B0DB-8292-E541-81A8-73B3834E0E0F}"/>
              </a:ext>
            </a:extLst>
          </p:cNvPr>
          <p:cNvSpPr txBox="1"/>
          <p:nvPr/>
        </p:nvSpPr>
        <p:spPr>
          <a:xfrm>
            <a:off x="7152018" y="3266472"/>
            <a:ext cx="1831996" cy="492443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2023: H+ C-W</a:t>
            </a:r>
            <a:r>
              <a:rPr lang="en-US" sz="1400" dirty="0"/>
              <a:t>|</a:t>
            </a:r>
            <a:r>
              <a:rPr lang="en-US" sz="1200" dirty="0"/>
              <a:t>HPRF</a:t>
            </a:r>
            <a:r>
              <a:rPr lang="en-US" sz="1400" dirty="0"/>
              <a:t>|</a:t>
            </a:r>
            <a:r>
              <a:rPr lang="en-US" sz="1200" dirty="0"/>
              <a:t>UCN Beam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25D94-B4ED-F91B-5FD4-10B15FE4048A}"/>
              </a:ext>
            </a:extLst>
          </p:cNvPr>
          <p:cNvSpPr txBox="1"/>
          <p:nvPr/>
        </p:nvSpPr>
        <p:spPr>
          <a:xfrm>
            <a:off x="7152018" y="3838293"/>
            <a:ext cx="1831996" cy="461665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2024: 805 MHz klystron shortage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4B011A2-54A3-0F2D-3B93-F336677D6719}"/>
              </a:ext>
            </a:extLst>
          </p:cNvPr>
          <p:cNvSpPr/>
          <p:nvPr/>
        </p:nvSpPr>
        <p:spPr>
          <a:xfrm>
            <a:off x="1367644" y="1113013"/>
            <a:ext cx="1609357" cy="1511141"/>
          </a:xfrm>
          <a:custGeom>
            <a:avLst/>
            <a:gdLst>
              <a:gd name="connsiteX0" fmla="*/ 69270 w 1689648"/>
              <a:gd name="connsiteY0" fmla="*/ 1033478 h 1616561"/>
              <a:gd name="connsiteX1" fmla="*/ 80156 w 1689648"/>
              <a:gd name="connsiteY1" fmla="*/ 1550550 h 1616561"/>
              <a:gd name="connsiteX2" fmla="*/ 994556 w 1689648"/>
              <a:gd name="connsiteY2" fmla="*/ 1555993 h 1616561"/>
              <a:gd name="connsiteX3" fmla="*/ 1571499 w 1689648"/>
              <a:gd name="connsiteY3" fmla="*/ 1060693 h 1616561"/>
              <a:gd name="connsiteX4" fmla="*/ 1566056 w 1689648"/>
              <a:gd name="connsiteY4" fmla="*/ 119078 h 1616561"/>
              <a:gd name="connsiteX5" fmla="*/ 265213 w 1689648"/>
              <a:gd name="connsiteY5" fmla="*/ 108193 h 1616561"/>
              <a:gd name="connsiteX6" fmla="*/ 281542 w 1689648"/>
              <a:gd name="connsiteY6" fmla="*/ 984493 h 1616561"/>
              <a:gd name="connsiteX7" fmla="*/ 69270 w 1689648"/>
              <a:gd name="connsiteY7" fmla="*/ 1033478 h 161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9648" h="1616561">
                <a:moveTo>
                  <a:pt x="69270" y="1033478"/>
                </a:moveTo>
                <a:cubicBezTo>
                  <a:pt x="35706" y="1127821"/>
                  <a:pt x="-74058" y="1463464"/>
                  <a:pt x="80156" y="1550550"/>
                </a:cubicBezTo>
                <a:cubicBezTo>
                  <a:pt x="234370" y="1637636"/>
                  <a:pt x="745999" y="1637636"/>
                  <a:pt x="994556" y="1555993"/>
                </a:cubicBezTo>
                <a:cubicBezTo>
                  <a:pt x="1243113" y="1474350"/>
                  <a:pt x="1476249" y="1300179"/>
                  <a:pt x="1571499" y="1060693"/>
                </a:cubicBezTo>
                <a:cubicBezTo>
                  <a:pt x="1666749" y="821207"/>
                  <a:pt x="1783770" y="277828"/>
                  <a:pt x="1566056" y="119078"/>
                </a:cubicBezTo>
                <a:cubicBezTo>
                  <a:pt x="1348342" y="-39672"/>
                  <a:pt x="479299" y="-36043"/>
                  <a:pt x="265213" y="108193"/>
                </a:cubicBezTo>
                <a:cubicBezTo>
                  <a:pt x="51127" y="252429"/>
                  <a:pt x="312385" y="834814"/>
                  <a:pt x="281542" y="984493"/>
                </a:cubicBezTo>
                <a:cubicBezTo>
                  <a:pt x="250699" y="1134172"/>
                  <a:pt x="102834" y="939135"/>
                  <a:pt x="69270" y="103347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5F7B1-7F2A-6F5B-FD05-FB2C94B53DF9}"/>
              </a:ext>
            </a:extLst>
          </p:cNvPr>
          <p:cNvSpPr/>
          <p:nvPr/>
        </p:nvSpPr>
        <p:spPr>
          <a:xfrm>
            <a:off x="1989659" y="3274168"/>
            <a:ext cx="964351" cy="1555724"/>
          </a:xfrm>
          <a:custGeom>
            <a:avLst/>
            <a:gdLst>
              <a:gd name="connsiteX0" fmla="*/ 24198 w 964351"/>
              <a:gd name="connsiteY0" fmla="*/ 1122501 h 1576336"/>
              <a:gd name="connsiteX1" fmla="*/ 78627 w 964351"/>
              <a:gd name="connsiteY1" fmla="*/ 1514387 h 1576336"/>
              <a:gd name="connsiteX2" fmla="*/ 661012 w 964351"/>
              <a:gd name="connsiteY2" fmla="*/ 1536158 h 1576336"/>
              <a:gd name="connsiteX3" fmla="*/ 666455 w 964351"/>
              <a:gd name="connsiteY3" fmla="*/ 1127944 h 1576336"/>
              <a:gd name="connsiteX4" fmla="*/ 905941 w 964351"/>
              <a:gd name="connsiteY4" fmla="*/ 1024530 h 1576336"/>
              <a:gd name="connsiteX5" fmla="*/ 911384 w 964351"/>
              <a:gd name="connsiteY5" fmla="*/ 137344 h 1576336"/>
              <a:gd name="connsiteX6" fmla="*/ 307227 w 964351"/>
              <a:gd name="connsiteY6" fmla="*/ 93801 h 1576336"/>
              <a:gd name="connsiteX7" fmla="*/ 252798 w 964351"/>
              <a:gd name="connsiteY7" fmla="*/ 1024530 h 1576336"/>
              <a:gd name="connsiteX8" fmla="*/ 24198 w 964351"/>
              <a:gd name="connsiteY8" fmla="*/ 1122501 h 157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351" h="1576336">
                <a:moveTo>
                  <a:pt x="24198" y="1122501"/>
                </a:moveTo>
                <a:cubicBezTo>
                  <a:pt x="-4831" y="1204144"/>
                  <a:pt x="-27509" y="1445444"/>
                  <a:pt x="78627" y="1514387"/>
                </a:cubicBezTo>
                <a:cubicBezTo>
                  <a:pt x="184763" y="1583330"/>
                  <a:pt x="563041" y="1600565"/>
                  <a:pt x="661012" y="1536158"/>
                </a:cubicBezTo>
                <a:cubicBezTo>
                  <a:pt x="758983" y="1471751"/>
                  <a:pt x="625634" y="1213215"/>
                  <a:pt x="666455" y="1127944"/>
                </a:cubicBezTo>
                <a:cubicBezTo>
                  <a:pt x="707276" y="1042673"/>
                  <a:pt x="865120" y="1189630"/>
                  <a:pt x="905941" y="1024530"/>
                </a:cubicBezTo>
                <a:cubicBezTo>
                  <a:pt x="946762" y="859430"/>
                  <a:pt x="1011170" y="292465"/>
                  <a:pt x="911384" y="137344"/>
                </a:cubicBezTo>
                <a:cubicBezTo>
                  <a:pt x="811598" y="-17778"/>
                  <a:pt x="416991" y="-54063"/>
                  <a:pt x="307227" y="93801"/>
                </a:cubicBezTo>
                <a:cubicBezTo>
                  <a:pt x="197463" y="241665"/>
                  <a:pt x="293620" y="855801"/>
                  <a:pt x="252798" y="1024530"/>
                </a:cubicBezTo>
                <a:cubicBezTo>
                  <a:pt x="211977" y="1193259"/>
                  <a:pt x="53227" y="1040858"/>
                  <a:pt x="24198" y="112250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90B11-73F4-76B3-6C01-150E0943A232}"/>
              </a:ext>
            </a:extLst>
          </p:cNvPr>
          <p:cNvSpPr txBox="1"/>
          <p:nvPr/>
        </p:nvSpPr>
        <p:spPr>
          <a:xfrm>
            <a:off x="7152018" y="4385264"/>
            <a:ext cx="1831996" cy="461665"/>
          </a:xfrm>
          <a:prstGeom prst="rect">
            <a:avLst/>
          </a:prstGeom>
          <a:noFill/>
          <a:ln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2025: Difficulties bringing 805 MHz system back up</a:t>
            </a:r>
          </a:p>
        </p:txBody>
      </p:sp>
    </p:spTree>
    <p:extLst>
      <p:ext uri="{BB962C8B-B14F-4D97-AF65-F5344CB8AC3E}">
        <p14:creationId xmlns:p14="http://schemas.microsoft.com/office/powerpoint/2010/main" val="418041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B1A733-2F10-EA36-E0BA-C9223BFEFE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201 MHz RF Systems - DTL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A8062-BEFC-D768-13E6-6369A72FF4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All four 201 MHz RF systems were replaced between 2014-2021.</a:t>
            </a:r>
          </a:p>
          <a:p>
            <a:pPr lvl="1"/>
            <a:r>
              <a:rPr lang="en-US" dirty="0"/>
              <a:t>High reliability</a:t>
            </a:r>
          </a:p>
          <a:p>
            <a:r>
              <a:rPr lang="en-US" dirty="0"/>
              <a:t>The drift tube linac (DTL) has 15 vacuum grates that are welded into the inside of the tank.  One braze failed and resulted in about 2 months of downtime to repair.</a:t>
            </a:r>
          </a:p>
          <a:p>
            <a:pPr lvl="1"/>
            <a:r>
              <a:rPr lang="en-US" dirty="0"/>
              <a:t>Required climbing into tank to copper weld – high hazard job</a:t>
            </a:r>
          </a:p>
          <a:p>
            <a:r>
              <a:rPr lang="en-US" dirty="0"/>
              <a:t>Recurring drift tube water leaks requiring repeated leak sealing.</a:t>
            </a:r>
          </a:p>
          <a:p>
            <a:r>
              <a:rPr lang="en-US" dirty="0"/>
              <a:t>DTL will be replaced in ~ 2032.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611F2-408D-2670-ED53-BF2AD9B0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0" y="3408799"/>
            <a:ext cx="1975929" cy="1317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C4256-80B2-F652-6BDB-5507A836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18" y="3465486"/>
            <a:ext cx="2241061" cy="1260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9915E-1A2D-4794-0C9C-B833013E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14" y="3465486"/>
            <a:ext cx="2246329" cy="12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1D6E6F-7AD8-7429-713D-855D106F29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Coupled Cavity Linac and 805 MHz RF System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A9394-B612-5AFC-EFE6-AE34853E43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 coupled cavity accelerator structure remains reliable. </a:t>
            </a:r>
          </a:p>
          <a:p>
            <a:r>
              <a:rPr lang="en-US" dirty="0"/>
              <a:t>High failure rate and lack of spare klystrons continues to be an issue.</a:t>
            </a:r>
          </a:p>
          <a:p>
            <a:pPr lvl="1"/>
            <a:r>
              <a:rPr lang="en-US" dirty="0"/>
              <a:t>3-5 klystrons fail per run cycle - 2023 we depleted our spare inventory.</a:t>
            </a:r>
          </a:p>
          <a:p>
            <a:pPr lvl="1"/>
            <a:r>
              <a:rPr lang="en-US" dirty="0"/>
              <a:t>We didn’t operate at 800 MeV in 2024.  We only operated at 100 MeV to IPF to conserve klystrons for high priority experiments in 2025.</a:t>
            </a:r>
          </a:p>
          <a:p>
            <a:pPr lvl="1"/>
            <a:r>
              <a:rPr lang="en-US" dirty="0"/>
              <a:t>It took about 2 years for our klystron vendor to ramp up production and provide a reliable stream of klystrons. </a:t>
            </a:r>
          </a:p>
          <a:p>
            <a:pPr lvl="1"/>
            <a:r>
              <a:rPr lang="en-US" dirty="0"/>
              <a:t>We will start the 2026 run cycle with 3 spare klystrons.     </a:t>
            </a:r>
          </a:p>
        </p:txBody>
      </p:sp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4CBA4F9F-5C40-D0EF-D9CC-1BAC863DB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889" y="3374125"/>
            <a:ext cx="1769883" cy="1327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22407C-6E04-2D91-03AA-0705203F3B63}"/>
              </a:ext>
            </a:extLst>
          </p:cNvPr>
          <p:cNvSpPr txBox="1"/>
          <p:nvPr/>
        </p:nvSpPr>
        <p:spPr>
          <a:xfrm>
            <a:off x="1460408" y="4878800"/>
            <a:ext cx="1648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 klystron awaiting testing</a:t>
            </a:r>
          </a:p>
        </p:txBody>
      </p:sp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89168F06-7647-E424-0E26-909B2502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69" y="3262100"/>
            <a:ext cx="1963795" cy="1434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851E0-8968-8F73-4D56-2DB1F8A789C3}"/>
              </a:ext>
            </a:extLst>
          </p:cNvPr>
          <p:cNvSpPr txBox="1"/>
          <p:nvPr/>
        </p:nvSpPr>
        <p:spPr>
          <a:xfrm>
            <a:off x="3850296" y="467874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Analysis shows newer batches of klystrons sometimes fail earlier than older ones, with a notable number failing before accumulating typical service hours.</a:t>
            </a:r>
          </a:p>
        </p:txBody>
      </p:sp>
    </p:spTree>
    <p:extLst>
      <p:ext uri="{BB962C8B-B14F-4D97-AF65-F5344CB8AC3E}">
        <p14:creationId xmlns:p14="http://schemas.microsoft.com/office/powerpoint/2010/main" val="377968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ACAE-8FAC-FD55-23EC-160298C05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5CF848-13B0-2EB9-D352-26142F6696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39" y="264700"/>
            <a:ext cx="9021692" cy="669156"/>
          </a:xfrm>
        </p:spPr>
        <p:txBody>
          <a:bodyPr/>
          <a:lstStyle/>
          <a:p>
            <a:r>
              <a:rPr lang="en-US" sz="2300" dirty="0"/>
              <a:t>H+ Column Issues – Crazing, Arcing, Cleaning </a:t>
            </a:r>
          </a:p>
        </p:txBody>
      </p:sp>
      <p:pic>
        <p:nvPicPr>
          <p:cNvPr id="5" name="Picture 4" descr="A close-up of a washing machine&#10;&#10;AI-generated content may be incorrect.">
            <a:extLst>
              <a:ext uri="{FF2B5EF4-FFF2-40B4-BE49-F238E27FC236}">
                <a16:creationId xmlns:a16="http://schemas.microsoft.com/office/drawing/2014/main" id="{79C86EF9-4FF8-2DA1-A607-AEE5B22C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6" y="1092531"/>
            <a:ext cx="2173947" cy="28985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D26D2-233E-80B7-9E73-96B5E27A676D}"/>
              </a:ext>
            </a:extLst>
          </p:cNvPr>
          <p:cNvCxnSpPr>
            <a:cxnSpLocks/>
          </p:cNvCxnSpPr>
          <p:nvPr/>
        </p:nvCxnSpPr>
        <p:spPr>
          <a:xfrm flipH="1" flipV="1">
            <a:off x="1233040" y="2916565"/>
            <a:ext cx="497241" cy="113440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7DF78FC4-26F4-706F-8D78-A1036D3DE781}"/>
              </a:ext>
            </a:extLst>
          </p:cNvPr>
          <p:cNvSpPr txBox="1"/>
          <p:nvPr/>
        </p:nvSpPr>
        <p:spPr>
          <a:xfrm>
            <a:off x="81539" y="4050969"/>
            <a:ext cx="259786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Surface cracks on the inner surface of the LANSCE H+ High Voltage Jacket. The repair requires repolishing and takes multiple weeks.</a:t>
            </a:r>
          </a:p>
        </p:txBody>
      </p:sp>
      <p:pic>
        <p:nvPicPr>
          <p:cNvPr id="10" name="Picture 9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1CDBD7A2-335A-0C3B-5335-A6EA3C1F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65" y="920470"/>
            <a:ext cx="1743776" cy="2242367"/>
          </a:xfrm>
          <a:prstGeom prst="rect">
            <a:avLst/>
          </a:prstGeom>
        </p:spPr>
      </p:pic>
      <p:pic>
        <p:nvPicPr>
          <p:cNvPr id="12" name="Picture 11" descr="A machine with a light shining through it&#10;&#10;AI-generated content may be incorrect.">
            <a:extLst>
              <a:ext uri="{FF2B5EF4-FFF2-40B4-BE49-F238E27FC236}">
                <a16:creationId xmlns:a16="http://schemas.microsoft.com/office/drawing/2014/main" id="{6079D8D9-7A21-EC78-5A03-F3ED1B82F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224" y="933857"/>
            <a:ext cx="1433918" cy="2219498"/>
          </a:xfrm>
          <a:prstGeom prst="rect">
            <a:avLst/>
          </a:prstGeom>
        </p:spPr>
      </p:pic>
      <p:pic>
        <p:nvPicPr>
          <p:cNvPr id="14" name="Picture 13" descr="A metal bars with a metal coil&#10;&#10;AI-generated content may be incorrect.">
            <a:extLst>
              <a:ext uri="{FF2B5EF4-FFF2-40B4-BE49-F238E27FC236}">
                <a16:creationId xmlns:a16="http://schemas.microsoft.com/office/drawing/2014/main" id="{7B728DA1-BFEE-B957-F280-16E1A6330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408" y="993698"/>
            <a:ext cx="1743776" cy="2159656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F99EC7E5-45FD-640C-CCFB-2DA25304C46F}"/>
              </a:ext>
            </a:extLst>
          </p:cNvPr>
          <p:cNvSpPr txBox="1"/>
          <p:nvPr/>
        </p:nvSpPr>
        <p:spPr>
          <a:xfrm>
            <a:off x="2789900" y="3213196"/>
            <a:ext cx="26380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Flashes of light are not good!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E777266B-4DBF-4239-3D07-859F63E16F21}"/>
              </a:ext>
            </a:extLst>
          </p:cNvPr>
          <p:cNvSpPr txBox="1"/>
          <p:nvPr/>
        </p:nvSpPr>
        <p:spPr>
          <a:xfrm>
            <a:off x="6168940" y="3213196"/>
            <a:ext cx="23597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Arc marks on ceramic column.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34820-355A-D95A-C6FF-F043BB6F55FC}"/>
              </a:ext>
            </a:extLst>
          </p:cNvPr>
          <p:cNvSpPr txBox="1"/>
          <p:nvPr/>
        </p:nvSpPr>
        <p:spPr>
          <a:xfrm>
            <a:off x="3296093" y="3799367"/>
            <a:ext cx="517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the 2026 outage, the column was removed for the 3</a:t>
            </a:r>
            <a:r>
              <a:rPr lang="en-US" baseline="30000" dirty="0"/>
              <a:t>rd</a:t>
            </a:r>
            <a:r>
              <a:rPr lang="en-US" dirty="0"/>
              <a:t> time in two years for a deep polishing.  We’re hoping that this resolves the problem!</a:t>
            </a:r>
          </a:p>
        </p:txBody>
      </p:sp>
    </p:spTree>
    <p:extLst>
      <p:ext uri="{BB962C8B-B14F-4D97-AF65-F5344CB8AC3E}">
        <p14:creationId xmlns:p14="http://schemas.microsoft.com/office/powerpoint/2010/main" val="299655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218613-3C8C-FCEE-4E5D-C562FB5BB6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Operating and maintaining a 50+ year old accelerator keeps us busy and provides some challenges 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9FD5C-7218-C12B-17E9-6B112E9639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91504"/>
            <a:ext cx="8229600" cy="3563748"/>
          </a:xfrm>
        </p:spPr>
        <p:txBody>
          <a:bodyPr/>
          <a:lstStyle/>
          <a:p>
            <a:r>
              <a:rPr lang="en-US" dirty="0"/>
              <a:t>Our ability to maintain our nominal operating schedule has degraded over the past several years.</a:t>
            </a:r>
          </a:p>
          <a:p>
            <a:r>
              <a:rPr lang="en-US" dirty="0"/>
              <a:t>Components and systems continuously being replaced and upgraded.</a:t>
            </a:r>
          </a:p>
          <a:p>
            <a:pPr lvl="1"/>
            <a:r>
              <a:rPr lang="en-US" dirty="0"/>
              <a:t>Upgrades don’t always go as planned.</a:t>
            </a:r>
          </a:p>
          <a:p>
            <a:r>
              <a:rPr lang="en-US" dirty="0"/>
              <a:t>New and inexperienced employees</a:t>
            </a:r>
          </a:p>
          <a:p>
            <a:pPr lvl="1"/>
            <a:r>
              <a:rPr lang="en-US" dirty="0"/>
              <a:t>High turnover rates.</a:t>
            </a:r>
          </a:p>
          <a:p>
            <a:pPr lvl="1"/>
            <a:r>
              <a:rPr lang="en-US" dirty="0"/>
              <a:t>Perpetual training.</a:t>
            </a:r>
          </a:p>
          <a:p>
            <a:pPr lvl="1"/>
            <a:r>
              <a:rPr lang="en-US" dirty="0"/>
              <a:t>But more people allow us flexibility to to make process improvements.</a:t>
            </a:r>
          </a:p>
          <a:p>
            <a:r>
              <a:rPr lang="en-US" dirty="0"/>
              <a:t>Years of underfunding – but finally improving!</a:t>
            </a:r>
          </a:p>
          <a:p>
            <a:pPr lvl="1"/>
            <a:r>
              <a:rPr lang="en-US" dirty="0"/>
              <a:t>Now we have the money and are ramping up staffing – we just need some time to execute.</a:t>
            </a:r>
          </a:p>
        </p:txBody>
      </p:sp>
    </p:spTree>
    <p:extLst>
      <p:ext uri="{BB962C8B-B14F-4D97-AF65-F5344CB8AC3E}">
        <p14:creationId xmlns:p14="http://schemas.microsoft.com/office/powerpoint/2010/main" val="191802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EB199D-F4DB-8016-04CD-4AF9C4A1A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76" y="986983"/>
            <a:ext cx="5883639" cy="722480"/>
          </a:xfrm>
        </p:spPr>
        <p:txBody>
          <a:bodyPr/>
          <a:lstStyle/>
          <a:p>
            <a:r>
              <a:rPr lang="en-US" sz="1800" dirty="0"/>
              <a:t>LANSCE’s integrated </a:t>
            </a:r>
            <a:r>
              <a:rPr lang="en-US" sz="1800" dirty="0">
                <a:solidFill>
                  <a:srgbClr val="00B050"/>
                </a:solidFill>
              </a:rPr>
              <a:t>Sustainment Strategy</a:t>
            </a:r>
            <a:r>
              <a:rPr lang="en-US" sz="1800" dirty="0"/>
              <a:t> is built </a:t>
            </a:r>
          </a:p>
          <a:p>
            <a:r>
              <a:rPr lang="en-US" sz="1800" dirty="0"/>
              <a:t>on five interconnected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93157-0850-4409-8E87-1DE3AF3B6A2D}"/>
              </a:ext>
            </a:extLst>
          </p:cNvPr>
          <p:cNvSpPr txBox="1"/>
          <p:nvPr/>
        </p:nvSpPr>
        <p:spPr>
          <a:xfrm>
            <a:off x="64511" y="3805009"/>
            <a:ext cx="610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50"/>
                </a:solidFill>
              </a:rPr>
              <a:t>Together, these plans create an integrated framework that ensures accelerator </a:t>
            </a:r>
            <a:r>
              <a:rPr lang="en-US" sz="1400" b="1" i="1" dirty="0">
                <a:solidFill>
                  <a:srgbClr val="C00000"/>
                </a:solidFill>
              </a:rPr>
              <a:t>reliability</a:t>
            </a:r>
            <a:r>
              <a:rPr lang="en-US" sz="1400" i="1" dirty="0">
                <a:solidFill>
                  <a:srgbClr val="00B050"/>
                </a:solidFill>
              </a:rPr>
              <a:t>, 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</a:rPr>
              <a:t>manages risk</a:t>
            </a:r>
            <a:r>
              <a:rPr lang="en-US" sz="1400" i="1" dirty="0">
                <a:solidFill>
                  <a:srgbClr val="00B050"/>
                </a:solidFill>
              </a:rPr>
              <a:t>, </a:t>
            </a:r>
            <a:r>
              <a:rPr lang="en-US" sz="1400" b="1" i="1" dirty="0">
                <a:solidFill>
                  <a:srgbClr val="7030A0"/>
                </a:solidFill>
              </a:rPr>
              <a:t>upholds engineering standards</a:t>
            </a:r>
            <a:r>
              <a:rPr lang="en-US" sz="1400" i="1" dirty="0">
                <a:solidFill>
                  <a:srgbClr val="00B050"/>
                </a:solidFill>
              </a:rPr>
              <a:t>, </a:t>
            </a:r>
            <a:r>
              <a:rPr lang="en-US" sz="1400" b="1" i="1" dirty="0">
                <a:solidFill>
                  <a:srgbClr val="0070C0"/>
                </a:solidFill>
              </a:rPr>
              <a:t>develops a skilled workforce</a:t>
            </a:r>
            <a:r>
              <a:rPr lang="en-US" sz="1400" i="1" dirty="0">
                <a:solidFill>
                  <a:srgbClr val="00B050"/>
                </a:solidFill>
              </a:rPr>
              <a:t>, and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delivers the performance insights </a:t>
            </a:r>
            <a:r>
              <a:rPr lang="en-US" sz="1400" i="1" dirty="0">
                <a:solidFill>
                  <a:srgbClr val="00B050"/>
                </a:solidFill>
              </a:rPr>
              <a:t>needed to sustain and plan for safe, efficient, and </a:t>
            </a:r>
            <a:r>
              <a:rPr lang="en-US" sz="1400" b="1" i="1" u="sng" dirty="0">
                <a:solidFill>
                  <a:srgbClr val="00B050"/>
                </a:solidFill>
              </a:rPr>
              <a:t>mission-ready operations for decades to come</a:t>
            </a:r>
            <a:r>
              <a:rPr lang="en-US" sz="1400" i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66AC0C-671F-4375-F5EA-996C47D775F0}"/>
              </a:ext>
            </a:extLst>
          </p:cNvPr>
          <p:cNvSpPr txBox="1"/>
          <p:nvPr/>
        </p:nvSpPr>
        <p:spPr>
          <a:xfrm>
            <a:off x="371856" y="1631942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Plan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Plan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of Engineering Plan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&amp; Qualification Plan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&amp; Analysis Plan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12251F-7074-7D87-F468-ED8FB1CD11F8}"/>
              </a:ext>
            </a:extLst>
          </p:cNvPr>
          <p:cNvGrpSpPr/>
          <p:nvPr/>
        </p:nvGrpSpPr>
        <p:grpSpPr>
          <a:xfrm>
            <a:off x="5942658" y="1190343"/>
            <a:ext cx="2596895" cy="2760544"/>
            <a:chOff x="1237720" y="2791548"/>
            <a:chExt cx="2300287" cy="2300287"/>
          </a:xfrm>
        </p:grpSpPr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A993ADE3-429D-2986-E8D3-3EFC6F08B29E}"/>
                </a:ext>
              </a:extLst>
            </p:cNvPr>
            <p:cNvSpPr/>
            <p:nvPr/>
          </p:nvSpPr>
          <p:spPr>
            <a:xfrm>
              <a:off x="1237720" y="2791548"/>
              <a:ext cx="2300287" cy="2300287"/>
            </a:xfrm>
            <a:prstGeom prst="flowChart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626AE6E8-8ABC-5932-4370-E118AB82D74B}"/>
                </a:ext>
              </a:extLst>
            </p:cNvPr>
            <p:cNvSpPr/>
            <p:nvPr/>
          </p:nvSpPr>
          <p:spPr>
            <a:xfrm>
              <a:off x="1375470" y="2923105"/>
              <a:ext cx="2030980" cy="203098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F8E85A-785F-58FC-5BD2-5F7786D80648}"/>
              </a:ext>
            </a:extLst>
          </p:cNvPr>
          <p:cNvGrpSpPr/>
          <p:nvPr/>
        </p:nvGrpSpPr>
        <p:grpSpPr>
          <a:xfrm>
            <a:off x="6655596" y="1887196"/>
            <a:ext cx="1316204" cy="1366839"/>
            <a:chOff x="1018414" y="-85306"/>
            <a:chExt cx="1617289" cy="1617289"/>
          </a:xfrm>
          <a:solidFill>
            <a:srgbClr val="FFC000"/>
          </a:solidFill>
        </p:grpSpPr>
        <p:sp>
          <p:nvSpPr>
            <p:cNvPr id="45" name="Shape 44">
              <a:extLst>
                <a:ext uri="{FF2B5EF4-FFF2-40B4-BE49-F238E27FC236}">
                  <a16:creationId xmlns:a16="http://schemas.microsoft.com/office/drawing/2014/main" id="{63AD1374-6E48-AF16-12B4-2214DD1B271D}"/>
                </a:ext>
              </a:extLst>
            </p:cNvPr>
            <p:cNvSpPr/>
            <p:nvPr/>
          </p:nvSpPr>
          <p:spPr>
            <a:xfrm rot="20700000">
              <a:off x="1018414" y="-85306"/>
              <a:ext cx="1617289" cy="1617289"/>
            </a:xfrm>
            <a:prstGeom prst="gear6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dirty="0"/>
            </a:p>
          </p:txBody>
        </p:sp>
        <p:sp>
          <p:nvSpPr>
            <p:cNvPr id="46" name="Shape 4">
              <a:extLst>
                <a:ext uri="{FF2B5EF4-FFF2-40B4-BE49-F238E27FC236}">
                  <a16:creationId xmlns:a16="http://schemas.microsoft.com/office/drawing/2014/main" id="{66BA5D05-6689-A217-5766-E2AF40FF4331}"/>
                </a:ext>
              </a:extLst>
            </p:cNvPr>
            <p:cNvSpPr txBox="1"/>
            <p:nvPr/>
          </p:nvSpPr>
          <p:spPr>
            <a:xfrm>
              <a:off x="1267050" y="316148"/>
              <a:ext cx="1150862" cy="98132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10 Year Strategic Plan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 </a:t>
              </a:r>
              <a:endParaRPr lang="en-US" sz="1200" kern="12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652627-5BE4-722B-F91C-54FA79C4241A}"/>
              </a:ext>
            </a:extLst>
          </p:cNvPr>
          <p:cNvGrpSpPr/>
          <p:nvPr/>
        </p:nvGrpSpPr>
        <p:grpSpPr>
          <a:xfrm>
            <a:off x="7711975" y="2741991"/>
            <a:ext cx="1358116" cy="1278455"/>
            <a:chOff x="3030674" y="-144707"/>
            <a:chExt cx="1327837" cy="1327837"/>
          </a:xfrm>
        </p:grpSpPr>
        <p:sp>
          <p:nvSpPr>
            <p:cNvPr id="53" name="Shape 52">
              <a:extLst>
                <a:ext uri="{FF2B5EF4-FFF2-40B4-BE49-F238E27FC236}">
                  <a16:creationId xmlns:a16="http://schemas.microsoft.com/office/drawing/2014/main" id="{DD829E53-CBC4-D8FC-F8D4-77A9B558FDAE}"/>
                </a:ext>
              </a:extLst>
            </p:cNvPr>
            <p:cNvSpPr/>
            <p:nvPr/>
          </p:nvSpPr>
          <p:spPr>
            <a:xfrm rot="20700000">
              <a:off x="3030674" y="-144707"/>
              <a:ext cx="1327837" cy="1327837"/>
            </a:xfrm>
            <a:prstGeom prst="gear6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54" name="Shape 4">
              <a:extLst>
                <a:ext uri="{FF2B5EF4-FFF2-40B4-BE49-F238E27FC236}">
                  <a16:creationId xmlns:a16="http://schemas.microsoft.com/office/drawing/2014/main" id="{4D4C8A8E-1451-2EC3-1465-FB81393E6071}"/>
                </a:ext>
              </a:extLst>
            </p:cNvPr>
            <p:cNvSpPr txBox="1"/>
            <p:nvPr/>
          </p:nvSpPr>
          <p:spPr>
            <a:xfrm>
              <a:off x="3242898" y="236568"/>
              <a:ext cx="878725" cy="745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Conduct of Engineering 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 </a:t>
              </a:r>
              <a:endParaRPr lang="en-US" sz="1200" kern="12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163F1-153D-7355-AF36-7EC6B0ED1F08}"/>
              </a:ext>
            </a:extLst>
          </p:cNvPr>
          <p:cNvGrpSpPr/>
          <p:nvPr/>
        </p:nvGrpSpPr>
        <p:grpSpPr>
          <a:xfrm>
            <a:off x="6068431" y="2985229"/>
            <a:ext cx="1271833" cy="1139334"/>
            <a:chOff x="-142472" y="194342"/>
            <a:chExt cx="1327837" cy="1327837"/>
          </a:xfrm>
        </p:grpSpPr>
        <p:sp>
          <p:nvSpPr>
            <p:cNvPr id="58" name="Shape 57">
              <a:extLst>
                <a:ext uri="{FF2B5EF4-FFF2-40B4-BE49-F238E27FC236}">
                  <a16:creationId xmlns:a16="http://schemas.microsoft.com/office/drawing/2014/main" id="{35795525-AF2F-4AC5-3B52-B78D97B78B44}"/>
                </a:ext>
              </a:extLst>
            </p:cNvPr>
            <p:cNvSpPr/>
            <p:nvPr/>
          </p:nvSpPr>
          <p:spPr>
            <a:xfrm rot="20700000">
              <a:off x="-142472" y="194342"/>
              <a:ext cx="1327837" cy="1327837"/>
            </a:xfrm>
            <a:prstGeom prst="gear6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59" name="Shape 4">
              <a:extLst>
                <a:ext uri="{FF2B5EF4-FFF2-40B4-BE49-F238E27FC236}">
                  <a16:creationId xmlns:a16="http://schemas.microsoft.com/office/drawing/2014/main" id="{B4A1F475-FF86-1D58-A566-6C993A6ECA48}"/>
                </a:ext>
              </a:extLst>
            </p:cNvPr>
            <p:cNvSpPr txBox="1"/>
            <p:nvPr/>
          </p:nvSpPr>
          <p:spPr>
            <a:xfrm>
              <a:off x="76454" y="465110"/>
              <a:ext cx="920001" cy="745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Training &amp; Qualification </a:t>
              </a:r>
              <a:endParaRPr lang="en-US" sz="1200" kern="12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CAA03C-ECF8-CEF1-A220-C76B7746E804}"/>
              </a:ext>
            </a:extLst>
          </p:cNvPr>
          <p:cNvGrpSpPr/>
          <p:nvPr/>
        </p:nvGrpSpPr>
        <p:grpSpPr>
          <a:xfrm>
            <a:off x="5586107" y="1354540"/>
            <a:ext cx="1268022" cy="1325546"/>
            <a:chOff x="1211418" y="149212"/>
            <a:chExt cx="1327837" cy="1327837"/>
          </a:xfrm>
        </p:grpSpPr>
        <p:sp>
          <p:nvSpPr>
            <p:cNvPr id="63" name="Shape 62">
              <a:extLst>
                <a:ext uri="{FF2B5EF4-FFF2-40B4-BE49-F238E27FC236}">
                  <a16:creationId xmlns:a16="http://schemas.microsoft.com/office/drawing/2014/main" id="{26A32449-46B6-D280-4588-84F93593F6A8}"/>
                </a:ext>
              </a:extLst>
            </p:cNvPr>
            <p:cNvSpPr/>
            <p:nvPr/>
          </p:nvSpPr>
          <p:spPr>
            <a:xfrm rot="20700000">
              <a:off x="1211418" y="149212"/>
              <a:ext cx="1327837" cy="1327837"/>
            </a:xfrm>
            <a:prstGeom prst="gear6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dirty="0"/>
            </a:p>
          </p:txBody>
        </p:sp>
        <p:sp>
          <p:nvSpPr>
            <p:cNvPr id="64" name="Shape 4">
              <a:extLst>
                <a:ext uri="{FF2B5EF4-FFF2-40B4-BE49-F238E27FC236}">
                  <a16:creationId xmlns:a16="http://schemas.microsoft.com/office/drawing/2014/main" id="{5BF8F492-DB3B-5EBA-208E-D1B99E32AC50}"/>
                </a:ext>
              </a:extLst>
            </p:cNvPr>
            <p:cNvSpPr txBox="1"/>
            <p:nvPr/>
          </p:nvSpPr>
          <p:spPr>
            <a:xfrm>
              <a:off x="1409880" y="391330"/>
              <a:ext cx="920001" cy="745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Data Collection       &amp; Analysis  </a:t>
              </a:r>
              <a:endParaRPr lang="en-US" sz="1200" kern="12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BE76ED-920C-EDCF-D8C0-DED6B3A0B1A7}"/>
              </a:ext>
            </a:extLst>
          </p:cNvPr>
          <p:cNvGrpSpPr/>
          <p:nvPr/>
        </p:nvGrpSpPr>
        <p:grpSpPr>
          <a:xfrm>
            <a:off x="6637714" y="673937"/>
            <a:ext cx="1271392" cy="1294344"/>
            <a:chOff x="1211418" y="149212"/>
            <a:chExt cx="1327837" cy="132783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8" name="Shape 67">
              <a:extLst>
                <a:ext uri="{FF2B5EF4-FFF2-40B4-BE49-F238E27FC236}">
                  <a16:creationId xmlns:a16="http://schemas.microsoft.com/office/drawing/2014/main" id="{D65A3A3A-D7BD-C849-CCA3-674DF99869A4}"/>
                </a:ext>
              </a:extLst>
            </p:cNvPr>
            <p:cNvSpPr/>
            <p:nvPr/>
          </p:nvSpPr>
          <p:spPr>
            <a:xfrm rot="20700000">
              <a:off x="1211418" y="149212"/>
              <a:ext cx="1327837" cy="1327837"/>
            </a:xfrm>
            <a:prstGeom prst="gear6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889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dirty="0"/>
            </a:p>
          </p:txBody>
        </p:sp>
        <p:sp>
          <p:nvSpPr>
            <p:cNvPr id="69" name="Shape 4">
              <a:extLst>
                <a:ext uri="{FF2B5EF4-FFF2-40B4-BE49-F238E27FC236}">
                  <a16:creationId xmlns:a16="http://schemas.microsoft.com/office/drawing/2014/main" id="{7824C277-2FAA-8BA5-186E-1DE1030DC1C0}"/>
                </a:ext>
              </a:extLst>
            </p:cNvPr>
            <p:cNvSpPr txBox="1"/>
            <p:nvPr/>
          </p:nvSpPr>
          <p:spPr>
            <a:xfrm>
              <a:off x="1502652" y="440445"/>
              <a:ext cx="745369" cy="74536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Asset 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Mgmt. </a:t>
              </a:r>
              <a:endParaRPr lang="en-US" sz="1200" kern="1200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5ED62A7-8185-54A7-8041-A33D87094DBA}"/>
              </a:ext>
            </a:extLst>
          </p:cNvPr>
          <p:cNvGrpSpPr/>
          <p:nvPr/>
        </p:nvGrpSpPr>
        <p:grpSpPr>
          <a:xfrm>
            <a:off x="7703034" y="1325785"/>
            <a:ext cx="1343006" cy="1243949"/>
            <a:chOff x="1211418" y="149212"/>
            <a:chExt cx="1327837" cy="1327837"/>
          </a:xfrm>
        </p:grpSpPr>
        <p:sp>
          <p:nvSpPr>
            <p:cNvPr id="73" name="Shape 72">
              <a:extLst>
                <a:ext uri="{FF2B5EF4-FFF2-40B4-BE49-F238E27FC236}">
                  <a16:creationId xmlns:a16="http://schemas.microsoft.com/office/drawing/2014/main" id="{DDB43E2E-4875-17AD-86A7-7FBD4BDDED6D}"/>
                </a:ext>
              </a:extLst>
            </p:cNvPr>
            <p:cNvSpPr/>
            <p:nvPr/>
          </p:nvSpPr>
          <p:spPr>
            <a:xfrm rot="20700000">
              <a:off x="1211418" y="149212"/>
              <a:ext cx="1327837" cy="1327837"/>
            </a:xfrm>
            <a:prstGeom prst="gear6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127000" dist="76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dirty="0"/>
            </a:p>
          </p:txBody>
        </p:sp>
        <p:sp>
          <p:nvSpPr>
            <p:cNvPr id="74" name="Shape 4">
              <a:extLst>
                <a:ext uri="{FF2B5EF4-FFF2-40B4-BE49-F238E27FC236}">
                  <a16:creationId xmlns:a16="http://schemas.microsoft.com/office/drawing/2014/main" id="{1D0EAA15-0D51-F10F-242D-B63F4EFA36EB}"/>
                </a:ext>
              </a:extLst>
            </p:cNvPr>
            <p:cNvSpPr txBox="1"/>
            <p:nvPr/>
          </p:nvSpPr>
          <p:spPr>
            <a:xfrm>
              <a:off x="1502652" y="440445"/>
              <a:ext cx="745369" cy="745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Risk 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Mgmt.</a:t>
              </a:r>
              <a:endParaRPr lang="en-US" sz="1200" kern="1200" dirty="0"/>
            </a:p>
          </p:txBody>
        </p:sp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AB0868E-8996-8C75-DD13-7A2E8B4ABEBF}"/>
              </a:ext>
            </a:extLst>
          </p:cNvPr>
          <p:cNvSpPr txBox="1">
            <a:spLocks/>
          </p:cNvSpPr>
          <p:nvPr/>
        </p:nvSpPr>
        <p:spPr>
          <a:xfrm>
            <a:off x="81539" y="264700"/>
            <a:ext cx="9021692" cy="66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2400" b="1" i="0" kern="1200">
                <a:solidFill>
                  <a:srgbClr val="091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/>
              <a:t>Process Improvements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7600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005CD-8B99-4645-504C-A94F05B7CD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u="sng" dirty="0"/>
              <a:t>LANSCE</a:t>
            </a:r>
            <a:r>
              <a:rPr lang="en-US" dirty="0"/>
              <a:t> is part of </a:t>
            </a:r>
            <a:r>
              <a:rPr lang="en-US" u="sng" dirty="0"/>
              <a:t>Los Alamos National Laboratory</a:t>
            </a:r>
            <a:r>
              <a:rPr lang="en-US" dirty="0"/>
              <a:t> which is located in Los Alamos, New Mexico, USA</a:t>
            </a:r>
          </a:p>
          <a:p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4D15F79-3FAB-0C5E-C651-11504EC85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89" y="1083891"/>
            <a:ext cx="6146860" cy="37058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514B0B-00F5-26F6-0CC2-3B854C064062}"/>
              </a:ext>
            </a:extLst>
          </p:cNvPr>
          <p:cNvGrpSpPr/>
          <p:nvPr/>
        </p:nvGrpSpPr>
        <p:grpSpPr>
          <a:xfrm>
            <a:off x="3774487" y="2990538"/>
            <a:ext cx="797513" cy="658352"/>
            <a:chOff x="4753903" y="3979122"/>
            <a:chExt cx="1101794" cy="9000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D0C6E1-A2F9-8898-110D-8B9A8AFF3714}"/>
                </a:ext>
              </a:extLst>
            </p:cNvPr>
            <p:cNvSpPr/>
            <p:nvPr/>
          </p:nvSpPr>
          <p:spPr>
            <a:xfrm>
              <a:off x="5177489" y="4130378"/>
              <a:ext cx="52281" cy="5571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0404E1-C13B-AC6E-445B-84FC520ED297}"/>
                </a:ext>
              </a:extLst>
            </p:cNvPr>
            <p:cNvSpPr txBox="1"/>
            <p:nvPr/>
          </p:nvSpPr>
          <p:spPr>
            <a:xfrm rot="185233">
              <a:off x="4827893" y="3979122"/>
              <a:ext cx="1027804" cy="23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Los  Alamos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E606E1-46AC-EDE9-59A2-3CD6761C5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3008" y="4055086"/>
              <a:ext cx="52281" cy="799943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71B259-3F72-B7B5-63CE-89076A35A8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0970" y="4801810"/>
              <a:ext cx="462038" cy="46396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447E5E-5CF5-C2C6-96C0-D42E44C18A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8417" y="3987827"/>
              <a:ext cx="736872" cy="76882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315B7A-5581-ED48-0631-9B5DFE48A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0208" y="3985408"/>
              <a:ext cx="128209" cy="869539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365A66-C36C-513A-ADB3-F677B2E721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8417" y="4813782"/>
              <a:ext cx="222553" cy="20508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9AEEB9-4BC8-8794-142A-A75F94E8D2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3903" y="4859084"/>
              <a:ext cx="134514" cy="1684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AF5D4A-CB93-5465-6B2C-B26585D34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2168" y="4813684"/>
              <a:ext cx="6249" cy="65481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DECDEC-2100-EF9D-D557-15789B802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6132" y="4793714"/>
              <a:ext cx="3213" cy="42995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05907-0C99-4EAC-A0BA-35985FB8E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9" y="2503357"/>
            <a:ext cx="1398429" cy="1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A8C6570-5CC5-8052-F1A3-F3D35A7A85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7" y="166900"/>
            <a:ext cx="3557588" cy="1119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C55E5B-8809-3606-87B7-7BA2FF4E4861}"/>
              </a:ext>
            </a:extLst>
          </p:cNvPr>
          <p:cNvSpPr txBox="1"/>
          <p:nvPr/>
        </p:nvSpPr>
        <p:spPr>
          <a:xfrm>
            <a:off x="4311442" y="1894666"/>
            <a:ext cx="4894266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3" indent="-230183" defTabSz="68578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1960’s – design &amp; construction started </a:t>
            </a:r>
          </a:p>
          <a:p>
            <a:pPr marL="230183" indent="-230183" defTabSz="68578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1972 – LINAC achieved 800 MeV</a:t>
            </a: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spcBef>
                <a:spcPts val="6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71095-36FB-F4A3-F24C-2710123615C7}"/>
              </a:ext>
            </a:extLst>
          </p:cNvPr>
          <p:cNvSpPr txBox="1"/>
          <p:nvPr/>
        </p:nvSpPr>
        <p:spPr>
          <a:xfrm>
            <a:off x="4876143" y="1298628"/>
            <a:ext cx="35575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Bef>
                <a:spcPts val="600"/>
              </a:spcBef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Until 1995 known as </a:t>
            </a:r>
            <a:r>
              <a:rPr lang="en-US" sz="1050" i="1" u="sng" dirty="0">
                <a:latin typeface="Arial" panose="020B0604020202020204" pitchFamily="34" charset="0"/>
                <a:cs typeface="Arial" panose="020B0604020202020204" pitchFamily="34" charset="0"/>
              </a:rPr>
              <a:t>Los Alamos Meson Physics Facility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DCC42-2BC7-14D7-741A-BB7603F3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998917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032049-D1CE-14D5-A35B-9B3E06D4A96C}"/>
              </a:ext>
            </a:extLst>
          </p:cNvPr>
          <p:cNvSpPr txBox="1"/>
          <p:nvPr/>
        </p:nvSpPr>
        <p:spPr>
          <a:xfrm>
            <a:off x="87314" y="230509"/>
            <a:ext cx="382428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MinionPro-Regular"/>
              </a:rPr>
              <a:t>LANSCE’s five Experimental Facilities </a:t>
            </a:r>
          </a:p>
          <a:p>
            <a:pPr algn="ctr"/>
            <a:r>
              <a:rPr lang="en-US" sz="1500" dirty="0">
                <a:latin typeface="MinionPro-Regular"/>
              </a:rPr>
              <a:t>support research in                   </a:t>
            </a:r>
          </a:p>
          <a:p>
            <a:pPr algn="ctr"/>
            <a:r>
              <a:rPr lang="en-US" sz="1500" b="1" dirty="0">
                <a:latin typeface="MinionPro-Regular"/>
              </a:rPr>
              <a:t>Nuclear Physics</a:t>
            </a:r>
            <a:r>
              <a:rPr lang="en-US" sz="1500" dirty="0">
                <a:latin typeface="MinionPro-Regular"/>
              </a:rPr>
              <a:t> &amp; </a:t>
            </a:r>
            <a:r>
              <a:rPr lang="en-US" sz="1500" b="1" dirty="0">
                <a:latin typeface="MinionPro-Regular"/>
              </a:rPr>
              <a:t>Materials Science</a:t>
            </a:r>
            <a:r>
              <a:rPr lang="en-US" sz="1500" dirty="0">
                <a:latin typeface="MinionPro-Regular"/>
              </a:rPr>
              <a:t>, as well as</a:t>
            </a:r>
          </a:p>
          <a:p>
            <a:pPr algn="ctr"/>
            <a:r>
              <a:rPr lang="en-US" sz="1500" b="1" dirty="0">
                <a:latin typeface="MinionPro-Regular"/>
              </a:rPr>
              <a:t>Fundamental Science </a:t>
            </a:r>
            <a:r>
              <a:rPr lang="en-US" sz="1500" dirty="0">
                <a:latin typeface="MinionPro-Regular"/>
              </a:rPr>
              <a:t>and </a:t>
            </a:r>
            <a:r>
              <a:rPr lang="en-US" sz="1500" b="1" dirty="0">
                <a:latin typeface="MinionPro-Regular"/>
              </a:rPr>
              <a:t>Medical Isotopes</a:t>
            </a:r>
            <a:r>
              <a:rPr lang="en-US" sz="1500" dirty="0">
                <a:latin typeface="MinionPro-Regular"/>
              </a:rPr>
              <a:t>.</a:t>
            </a:r>
            <a:endParaRPr lang="en-US" sz="15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345CCA-5553-EDD3-8C7F-410916B777BC}"/>
              </a:ext>
            </a:extLst>
          </p:cNvPr>
          <p:cNvGrpSpPr/>
          <p:nvPr/>
        </p:nvGrpSpPr>
        <p:grpSpPr>
          <a:xfrm>
            <a:off x="3463872" y="2037059"/>
            <a:ext cx="5752387" cy="784002"/>
            <a:chOff x="4618496" y="2716077"/>
            <a:chExt cx="7669849" cy="10453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862B8E-1631-0891-57CD-BC41BB8F0552}"/>
                </a:ext>
              </a:extLst>
            </p:cNvPr>
            <p:cNvGrpSpPr/>
            <p:nvPr/>
          </p:nvGrpSpPr>
          <p:grpSpPr>
            <a:xfrm>
              <a:off x="4618496" y="2716077"/>
              <a:ext cx="464949" cy="407858"/>
              <a:chOff x="4618496" y="2716077"/>
              <a:chExt cx="464949" cy="407858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284EAB1-693A-8DF6-7440-3CBBB9D5EC7E}"/>
                  </a:ext>
                </a:extLst>
              </p:cNvPr>
              <p:cNvSpPr/>
              <p:nvPr/>
            </p:nvSpPr>
            <p:spPr>
              <a:xfrm>
                <a:off x="4618496" y="2716077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817986-4BCB-CF83-E6E2-59127CA38E3A}"/>
                  </a:ext>
                </a:extLst>
              </p:cNvPr>
              <p:cNvSpPr txBox="1"/>
              <p:nvPr/>
            </p:nvSpPr>
            <p:spPr>
              <a:xfrm>
                <a:off x="4696519" y="2723825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7D7463-1BE3-9FAE-46E2-82D8A6C39B2E}"/>
                </a:ext>
              </a:extLst>
            </p:cNvPr>
            <p:cNvSpPr txBox="1"/>
            <p:nvPr/>
          </p:nvSpPr>
          <p:spPr>
            <a:xfrm>
              <a:off x="5762657" y="3330525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1977 – Weapons Neutron Research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  <a:r>
                <a:rPr lang="en-US" sz="1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B661ED-B2A3-20FE-7B5D-B464422392C0}"/>
              </a:ext>
            </a:extLst>
          </p:cNvPr>
          <p:cNvGrpSpPr/>
          <p:nvPr/>
        </p:nvGrpSpPr>
        <p:grpSpPr>
          <a:xfrm>
            <a:off x="2695308" y="1936318"/>
            <a:ext cx="6520951" cy="1173870"/>
            <a:chOff x="3593744" y="2581758"/>
            <a:chExt cx="8694601" cy="15651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DEB40C-8D2F-0F1C-AFF5-531895A9378F}"/>
                </a:ext>
              </a:extLst>
            </p:cNvPr>
            <p:cNvGrpSpPr/>
            <p:nvPr/>
          </p:nvGrpSpPr>
          <p:grpSpPr>
            <a:xfrm>
              <a:off x="3593744" y="2581758"/>
              <a:ext cx="464949" cy="407858"/>
              <a:chOff x="4618496" y="2716077"/>
              <a:chExt cx="464949" cy="40785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CF3BD50-51B5-0F3F-E89F-400F696AABD7}"/>
                  </a:ext>
                </a:extLst>
              </p:cNvPr>
              <p:cNvSpPr/>
              <p:nvPr/>
            </p:nvSpPr>
            <p:spPr>
              <a:xfrm>
                <a:off x="4618496" y="2716077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BF5FAC-DF8E-E993-A58B-D09CAFC7277C}"/>
                  </a:ext>
                </a:extLst>
              </p:cNvPr>
              <p:cNvSpPr txBox="1"/>
              <p:nvPr/>
            </p:nvSpPr>
            <p:spPr>
              <a:xfrm>
                <a:off x="4696519" y="2723825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FF5EB-0487-51B9-9D0E-11699E080512}"/>
                </a:ext>
              </a:extLst>
            </p:cNvPr>
            <p:cNvSpPr txBox="1"/>
            <p:nvPr/>
          </p:nvSpPr>
          <p:spPr>
            <a:xfrm>
              <a:off x="5762657" y="3716032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1985 – Lujan Center (Neutron Scattering)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  <a:endPara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90B12-0291-4FCE-24BC-9A0A8F6254EC}"/>
              </a:ext>
            </a:extLst>
          </p:cNvPr>
          <p:cNvGrpSpPr/>
          <p:nvPr/>
        </p:nvGrpSpPr>
        <p:grpSpPr>
          <a:xfrm>
            <a:off x="1258945" y="1942130"/>
            <a:ext cx="7957314" cy="1457191"/>
            <a:chOff x="1678593" y="2589506"/>
            <a:chExt cx="10609752" cy="19429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9910F0-41C1-FCFD-C9E0-A76BADA2496A}"/>
                </a:ext>
              </a:extLst>
            </p:cNvPr>
            <p:cNvGrpSpPr/>
            <p:nvPr/>
          </p:nvGrpSpPr>
          <p:grpSpPr>
            <a:xfrm>
              <a:off x="1678593" y="2589506"/>
              <a:ext cx="464949" cy="407858"/>
              <a:chOff x="4618496" y="2716077"/>
              <a:chExt cx="464949" cy="40785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4747662-D2B7-123B-2A3A-74F45A60A19A}"/>
                  </a:ext>
                </a:extLst>
              </p:cNvPr>
              <p:cNvSpPr/>
              <p:nvPr/>
            </p:nvSpPr>
            <p:spPr>
              <a:xfrm>
                <a:off x="4618496" y="2716077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CAB-3FFD-9C8C-A5D8-711C5175803E}"/>
                  </a:ext>
                </a:extLst>
              </p:cNvPr>
              <p:cNvSpPr txBox="1"/>
              <p:nvPr/>
            </p:nvSpPr>
            <p:spPr>
              <a:xfrm>
                <a:off x="4696519" y="2723825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062036-6927-AFD0-880B-C2CE3614AD9E}"/>
                </a:ext>
              </a:extLst>
            </p:cNvPr>
            <p:cNvSpPr txBox="1"/>
            <p:nvPr/>
          </p:nvSpPr>
          <p:spPr>
            <a:xfrm>
              <a:off x="5762657" y="4101539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1997 – </a:t>
              </a:r>
              <a:r>
                <a:rPr lang="en-US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pRAD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(Proton Radiography)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(3)</a:t>
              </a:r>
              <a:endPara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5A3714-7549-FA24-6434-B25A549E6567}"/>
              </a:ext>
            </a:extLst>
          </p:cNvPr>
          <p:cNvGrpSpPr/>
          <p:nvPr/>
        </p:nvGrpSpPr>
        <p:grpSpPr>
          <a:xfrm>
            <a:off x="1143105" y="3035093"/>
            <a:ext cx="8079944" cy="662120"/>
            <a:chOff x="1524140" y="4046788"/>
            <a:chExt cx="10773258" cy="8828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9820B2C-4444-0023-F6B1-91DB747950F8}"/>
                </a:ext>
              </a:extLst>
            </p:cNvPr>
            <p:cNvGrpSpPr/>
            <p:nvPr/>
          </p:nvGrpSpPr>
          <p:grpSpPr>
            <a:xfrm>
              <a:off x="1524140" y="4046788"/>
              <a:ext cx="464949" cy="419455"/>
              <a:chOff x="4730427" y="4370963"/>
              <a:chExt cx="464949" cy="41945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2201451-BE18-13EE-BBC5-87BA5CE3D43E}"/>
                  </a:ext>
                </a:extLst>
              </p:cNvPr>
              <p:cNvSpPr/>
              <p:nvPr/>
            </p:nvSpPr>
            <p:spPr>
              <a:xfrm>
                <a:off x="4730427" y="4370963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C5794F-8E15-F0DC-6EB6-0A4013D33287}"/>
                  </a:ext>
                </a:extLst>
              </p:cNvPr>
              <p:cNvSpPr txBox="1"/>
              <p:nvPr/>
            </p:nvSpPr>
            <p:spPr>
              <a:xfrm>
                <a:off x="4812059" y="4390308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0D9D2F-01E1-A6B6-F36E-58430CBF1F70}"/>
                </a:ext>
              </a:extLst>
            </p:cNvPr>
            <p:cNvSpPr txBox="1"/>
            <p:nvPr/>
          </p:nvSpPr>
          <p:spPr>
            <a:xfrm>
              <a:off x="5771710" y="4498727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2004 – Isotope Production Facility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(4)</a:t>
              </a:r>
              <a:endPara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69E54C-771E-FD99-5F45-2C68E53BFD42}"/>
              </a:ext>
            </a:extLst>
          </p:cNvPr>
          <p:cNvGrpSpPr/>
          <p:nvPr/>
        </p:nvGrpSpPr>
        <p:grpSpPr>
          <a:xfrm>
            <a:off x="1079174" y="1746463"/>
            <a:ext cx="8140113" cy="2248639"/>
            <a:chOff x="1438899" y="2328618"/>
            <a:chExt cx="10853484" cy="29981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09C6D9E-40C9-7D66-0FD7-658E382A595E}"/>
                </a:ext>
              </a:extLst>
            </p:cNvPr>
            <p:cNvGrpSpPr/>
            <p:nvPr/>
          </p:nvGrpSpPr>
          <p:grpSpPr>
            <a:xfrm>
              <a:off x="1438899" y="2328618"/>
              <a:ext cx="464949" cy="419455"/>
              <a:chOff x="4730427" y="4370963"/>
              <a:chExt cx="464949" cy="41945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5E51791-C302-0210-9603-675606733ED7}"/>
                  </a:ext>
                </a:extLst>
              </p:cNvPr>
              <p:cNvSpPr/>
              <p:nvPr/>
            </p:nvSpPr>
            <p:spPr>
              <a:xfrm>
                <a:off x="4730427" y="4370963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67A81C-B46D-766F-3BC3-143DEECE3BAB}"/>
                  </a:ext>
                </a:extLst>
              </p:cNvPr>
              <p:cNvSpPr txBox="1"/>
              <p:nvPr/>
            </p:nvSpPr>
            <p:spPr>
              <a:xfrm>
                <a:off x="4812059" y="4390308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13A6FC-F833-1003-8B38-B0DB35352F8B}"/>
                </a:ext>
              </a:extLst>
            </p:cNvPr>
            <p:cNvSpPr txBox="1"/>
            <p:nvPr/>
          </p:nvSpPr>
          <p:spPr>
            <a:xfrm>
              <a:off x="5766695" y="4895915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2005 – Ultra Cold Neutron (UCN) Facility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(5)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459E77-6BA1-5FD4-7177-2530D361AACB}"/>
              </a:ext>
            </a:extLst>
          </p:cNvPr>
          <p:cNvGrpSpPr/>
          <p:nvPr/>
        </p:nvGrpSpPr>
        <p:grpSpPr>
          <a:xfrm>
            <a:off x="4346123" y="4126457"/>
            <a:ext cx="4894266" cy="934262"/>
            <a:chOff x="5794831" y="5501937"/>
            <a:chExt cx="6525688" cy="1245681"/>
          </a:xfrm>
        </p:grpSpPr>
        <p:pic>
          <p:nvPicPr>
            <p:cNvPr id="13" name="C6AB0E98-AF5B-4C79-800F-E5BE4DA929D5">
              <a:extLst>
                <a:ext uri="{FF2B5EF4-FFF2-40B4-BE49-F238E27FC236}">
                  <a16:creationId xmlns:a16="http://schemas.microsoft.com/office/drawing/2014/main" id="{CD941EC8-0739-F50F-91AE-AF0418CDE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4884" y="5712303"/>
              <a:ext cx="1069001" cy="103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B30E0D-20D0-2BA5-D2A6-2546873009B7}"/>
                </a:ext>
              </a:extLst>
            </p:cNvPr>
            <p:cNvSpPr txBox="1"/>
            <p:nvPr/>
          </p:nvSpPr>
          <p:spPr>
            <a:xfrm>
              <a:off x="5794831" y="5501937"/>
              <a:ext cx="6525688" cy="902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783">
                <a:spcBef>
                  <a:spcPts val="600"/>
                </a:spcBef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2022 - 50</a:t>
              </a:r>
              <a:r>
                <a:rPr lang="en-US" sz="1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Anniversary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3F0EF6-7140-4635-DB4B-0208D877E15A}"/>
              </a:ext>
            </a:extLst>
          </p:cNvPr>
          <p:cNvGrpSpPr/>
          <p:nvPr/>
        </p:nvGrpSpPr>
        <p:grpSpPr>
          <a:xfrm>
            <a:off x="1659095" y="1760974"/>
            <a:ext cx="7551888" cy="2523258"/>
            <a:chOff x="2212127" y="2347964"/>
            <a:chExt cx="10069184" cy="33643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D3BCC-8D64-4DB4-9466-AD43B2B4357F}"/>
                </a:ext>
              </a:extLst>
            </p:cNvPr>
            <p:cNvSpPr txBox="1"/>
            <p:nvPr/>
          </p:nvSpPr>
          <p:spPr>
            <a:xfrm>
              <a:off x="5755623" y="5281422"/>
              <a:ext cx="65256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0183" indent="-230183" defTabSz="68578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AREA - A  orig. Facility </a:t>
              </a:r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not currently used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(6)</a:t>
              </a:r>
              <a:endPara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311A96-DAA7-FDDA-EE0F-FB777821933A}"/>
                </a:ext>
              </a:extLst>
            </p:cNvPr>
            <p:cNvGrpSpPr/>
            <p:nvPr/>
          </p:nvGrpSpPr>
          <p:grpSpPr>
            <a:xfrm>
              <a:off x="2212127" y="2347964"/>
              <a:ext cx="464949" cy="419455"/>
              <a:chOff x="4730427" y="4370963"/>
              <a:chExt cx="464949" cy="41945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1C8D219-E2A8-54DF-08B0-35B7E8719DE8}"/>
                  </a:ext>
                </a:extLst>
              </p:cNvPr>
              <p:cNvSpPr/>
              <p:nvPr/>
            </p:nvSpPr>
            <p:spPr>
              <a:xfrm>
                <a:off x="4730427" y="4370963"/>
                <a:ext cx="464949" cy="3952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FC6DC3-4D8D-1987-28E7-AD049E6D7225}"/>
                  </a:ext>
                </a:extLst>
              </p:cNvPr>
              <p:cNvSpPr txBox="1"/>
              <p:nvPr/>
            </p:nvSpPr>
            <p:spPr>
              <a:xfrm>
                <a:off x="4812059" y="4390308"/>
                <a:ext cx="363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09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662383-6BE4-02CC-39FB-1F2FD847F2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LANSCE Complex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09FFCBD-BFB1-652E-BAEF-0A25542C6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84" b="8095"/>
          <a:stretch>
            <a:fillRect/>
          </a:stretch>
        </p:blipFill>
        <p:spPr>
          <a:xfrm>
            <a:off x="113414" y="640858"/>
            <a:ext cx="8009426" cy="4413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E512B-FA5F-8ADC-3C78-5DE2FC20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51627"/>
            <a:ext cx="4490483" cy="2353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A7E67-8B9A-AE5C-AF93-21F373415E0A}"/>
              </a:ext>
            </a:extLst>
          </p:cNvPr>
          <p:cNvSpPr txBox="1"/>
          <p:nvPr/>
        </p:nvSpPr>
        <p:spPr>
          <a:xfrm>
            <a:off x="563525" y="1502734"/>
            <a:ext cx="7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750—keV Cockcroft-Walton Injectors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18920-CDA2-7525-B87F-FBBDC02A1E68}"/>
              </a:ext>
            </a:extLst>
          </p:cNvPr>
          <p:cNvSpPr txBox="1"/>
          <p:nvPr/>
        </p:nvSpPr>
        <p:spPr>
          <a:xfrm>
            <a:off x="1077063" y="1275503"/>
            <a:ext cx="535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H+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DEF53-5F00-8E32-2526-FE6A75714ACF}"/>
              </a:ext>
            </a:extLst>
          </p:cNvPr>
          <p:cNvSpPr txBox="1"/>
          <p:nvPr/>
        </p:nvSpPr>
        <p:spPr>
          <a:xfrm>
            <a:off x="1123506" y="2103753"/>
            <a:ext cx="5353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H-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06785-356A-EE98-F800-CC1BBFFF0A3F}"/>
              </a:ext>
            </a:extLst>
          </p:cNvPr>
          <p:cNvSpPr txBox="1"/>
          <p:nvPr/>
        </p:nvSpPr>
        <p:spPr>
          <a:xfrm>
            <a:off x="1520308" y="1388627"/>
            <a:ext cx="921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201.25 MHz 100 MeV Drift Tube Linac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4FB97-D1C6-6B7B-3BF1-A0F0B46011E1}"/>
              </a:ext>
            </a:extLst>
          </p:cNvPr>
          <p:cNvSpPr txBox="1"/>
          <p:nvPr/>
        </p:nvSpPr>
        <p:spPr>
          <a:xfrm>
            <a:off x="3150707" y="950500"/>
            <a:ext cx="1059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Isotope Production Facility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EA601-D82A-1855-940D-3B43B3CBEAA2}"/>
              </a:ext>
            </a:extLst>
          </p:cNvPr>
          <p:cNvSpPr txBox="1"/>
          <p:nvPr/>
        </p:nvSpPr>
        <p:spPr>
          <a:xfrm>
            <a:off x="4933509" y="1087920"/>
            <a:ext cx="1059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Proton Radiography Facility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BA56C-7392-3DCB-12B8-A32F7B006149}"/>
              </a:ext>
            </a:extLst>
          </p:cNvPr>
          <p:cNvSpPr txBox="1"/>
          <p:nvPr/>
        </p:nvSpPr>
        <p:spPr>
          <a:xfrm>
            <a:off x="7592947" y="948883"/>
            <a:ext cx="1059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Ultra-Cold Neutron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D2C40-7741-7945-BBE3-6D1A45FE9164}"/>
              </a:ext>
            </a:extLst>
          </p:cNvPr>
          <p:cNvSpPr txBox="1"/>
          <p:nvPr/>
        </p:nvSpPr>
        <p:spPr>
          <a:xfrm>
            <a:off x="6960708" y="1971225"/>
            <a:ext cx="1059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Area A (Currently Inactive)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FDEC6-DBB3-DB75-49C3-10B9915A1D6B}"/>
              </a:ext>
            </a:extLst>
          </p:cNvPr>
          <p:cNvSpPr txBox="1"/>
          <p:nvPr/>
        </p:nvSpPr>
        <p:spPr>
          <a:xfrm>
            <a:off x="5291469" y="2392555"/>
            <a:ext cx="1059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Proton Storage 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FAE2E-EC16-CBEA-227F-CC55AC1A4965}"/>
              </a:ext>
            </a:extLst>
          </p:cNvPr>
          <p:cNvSpPr txBox="1"/>
          <p:nvPr/>
        </p:nvSpPr>
        <p:spPr>
          <a:xfrm>
            <a:off x="6887924" y="2571750"/>
            <a:ext cx="12053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Lujan Neutron Scattering Facility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ED4040-E15D-B6C8-38CB-72249C209260}"/>
              </a:ext>
            </a:extLst>
          </p:cNvPr>
          <p:cNvSpPr txBox="1"/>
          <p:nvPr/>
        </p:nvSpPr>
        <p:spPr>
          <a:xfrm>
            <a:off x="5900922" y="4645805"/>
            <a:ext cx="1059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Weapons Neutron Research Facility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2F8BF-F5FB-DE12-C0AD-E20C1C9AD0F6}"/>
              </a:ext>
            </a:extLst>
          </p:cNvPr>
          <p:cNvSpPr txBox="1"/>
          <p:nvPr/>
        </p:nvSpPr>
        <p:spPr>
          <a:xfrm>
            <a:off x="5475475" y="3697190"/>
            <a:ext cx="5178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Target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95BFD7-62DC-5733-2312-C43AA90EAEE3}"/>
              </a:ext>
            </a:extLst>
          </p:cNvPr>
          <p:cNvSpPr txBox="1"/>
          <p:nvPr/>
        </p:nvSpPr>
        <p:spPr>
          <a:xfrm>
            <a:off x="5204492" y="4073348"/>
            <a:ext cx="5178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Target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58C46D-22EB-D444-9B94-4FCB97C39F92}"/>
              </a:ext>
            </a:extLst>
          </p:cNvPr>
          <p:cNvSpPr txBox="1"/>
          <p:nvPr/>
        </p:nvSpPr>
        <p:spPr>
          <a:xfrm>
            <a:off x="3657307" y="1781627"/>
            <a:ext cx="16341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805 MHz 800 MeV Coupled Cavity Linac</a:t>
            </a:r>
          </a:p>
        </p:txBody>
      </p:sp>
    </p:spTree>
    <p:extLst>
      <p:ext uri="{BB962C8B-B14F-4D97-AF65-F5344CB8AC3E}">
        <p14:creationId xmlns:p14="http://schemas.microsoft.com/office/powerpoint/2010/main" val="344693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7592D0-D7E3-E5A6-4A3E-0884F77B5E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LANSCE - A Very Flexible and Diverse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53C14-CEAA-3DD7-829E-49386B0DC8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Distinctions</a:t>
            </a:r>
          </a:p>
          <a:p>
            <a:pPr lvl="1"/>
            <a:r>
              <a:rPr lang="en-US" dirty="0"/>
              <a:t>Highest power proton accelerator in the United States for defense programs research.</a:t>
            </a:r>
          </a:p>
          <a:p>
            <a:pPr lvl="1"/>
            <a:r>
              <a:rPr lang="en-US" dirty="0"/>
              <a:t>Highest energy proton radiography facility in the Unted States; also the birthplace of proton radiography.</a:t>
            </a:r>
          </a:p>
          <a:p>
            <a:pPr lvl="1"/>
            <a:r>
              <a:rPr lang="en-US" dirty="0"/>
              <a:t>Only proton accelerator in the United States with high explosives and plutonium capabilities.</a:t>
            </a:r>
          </a:p>
          <a:p>
            <a:pPr lvl="1"/>
            <a:r>
              <a:rPr lang="en-US" dirty="0"/>
              <a:t>Only dual-species proton accelerator in the world, both H+ and H-.</a:t>
            </a:r>
          </a:p>
          <a:p>
            <a:pPr lvl="1"/>
            <a:r>
              <a:rPr lang="en-US" dirty="0"/>
              <a:t>15 orders of magnitude neutron energy span (3x10</a:t>
            </a:r>
            <a:r>
              <a:rPr lang="en-US" baseline="30000" dirty="0"/>
              <a:t>-7</a:t>
            </a:r>
            <a:r>
              <a:rPr lang="en-US" dirty="0"/>
              <a:t> eV to 6x10</a:t>
            </a:r>
            <a:r>
              <a:rPr lang="en-US" baseline="30000" dirty="0"/>
              <a:t>8</a:t>
            </a:r>
            <a:r>
              <a:rPr lang="en-US" dirty="0"/>
              <a:t> eV).</a:t>
            </a:r>
          </a:p>
          <a:p>
            <a:r>
              <a:rPr lang="en-US" dirty="0"/>
              <a:t>Users</a:t>
            </a:r>
          </a:p>
          <a:p>
            <a:pPr lvl="1"/>
            <a:r>
              <a:rPr lang="en-US" dirty="0"/>
              <a:t>~700 users per year for material science, nuclear physics, particle physics, and national security.</a:t>
            </a:r>
          </a:p>
          <a:p>
            <a:pPr lvl="1"/>
            <a:r>
              <a:rPr lang="en-US" dirty="0"/>
              <a:t>~70 collaborating institutions, per year, from around the world</a:t>
            </a:r>
          </a:p>
          <a:p>
            <a:pPr lvl="1"/>
            <a:r>
              <a:rPr lang="en-US" dirty="0"/>
              <a:t>~ 4000 scheduled target operating hours per 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8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5C1BC0-AA67-D696-3B18-2406789FB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64700"/>
            <a:ext cx="8229600" cy="537274"/>
          </a:xfrm>
        </p:spPr>
        <p:txBody>
          <a:bodyPr/>
          <a:lstStyle/>
          <a:p>
            <a:r>
              <a:rPr lang="en-US" dirty="0"/>
              <a:t>Accelerator (At a Glance)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2DD0D-24E2-A0DD-97E3-261F0BADF4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869429"/>
            <a:ext cx="4729397" cy="4077039"/>
          </a:xfrm>
        </p:spPr>
        <p:txBody>
          <a:bodyPr/>
          <a:lstStyle/>
          <a:p>
            <a:r>
              <a:rPr lang="en-US" dirty="0"/>
              <a:t>750 keV H+ and H- Cockcroft-Walton Injectors – one of the last facilities in the world still using CWs.</a:t>
            </a:r>
          </a:p>
          <a:p>
            <a:endParaRPr lang="en-US" dirty="0"/>
          </a:p>
          <a:p>
            <a:r>
              <a:rPr lang="en-US" dirty="0"/>
              <a:t>100 MeV Drift Tube Linear Accelerator operating at 201.25 </a:t>
            </a:r>
            <a:r>
              <a:rPr lang="en-US" dirty="0" err="1"/>
              <a:t>MHz.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800 MeV Cavity-Coupled Linear accelerator operating at 805 </a:t>
            </a:r>
            <a:r>
              <a:rPr lang="en-US" dirty="0" err="1"/>
              <a:t>MHz.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1E3DC-8F36-C0F8-6D7E-599867376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883" y="2571750"/>
            <a:ext cx="2074745" cy="155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F1C47-56FC-A9D4-082B-CA319828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60" y="665381"/>
            <a:ext cx="1251857" cy="1669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C2229-99D3-B8A5-C145-7A6A7D4C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17" y="3613761"/>
            <a:ext cx="1929724" cy="14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4813EA-3259-2807-BA38-10BD80132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Isotope Production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65BA0-A78D-DF3D-572B-178DBB8E2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5276850" cy="3535775"/>
          </a:xfrm>
        </p:spPr>
        <p:txBody>
          <a:bodyPr/>
          <a:lstStyle/>
          <a:p>
            <a:r>
              <a:rPr lang="en-US" dirty="0"/>
              <a:t>Commissioned in 2003 as a key facility of Department of Energy’s Isotope Program. </a:t>
            </a:r>
          </a:p>
          <a:p>
            <a:r>
              <a:rPr lang="en-US" dirty="0"/>
              <a:t>Excels in the basic science and applied engineering need to produce isotopes that can be used at scale in the marketplace.</a:t>
            </a:r>
          </a:p>
          <a:p>
            <a:r>
              <a:rPr lang="en-US" dirty="0"/>
              <a:t>We make a wide range of isotopes for medical, industrial, and research applications (30+).</a:t>
            </a:r>
          </a:p>
          <a:p>
            <a:pPr lvl="1"/>
            <a:r>
              <a:rPr lang="en-US" dirty="0"/>
              <a:t>Amerecium-241 for smoke detectors</a:t>
            </a:r>
          </a:p>
          <a:p>
            <a:pPr lvl="1"/>
            <a:r>
              <a:rPr lang="en-US" dirty="0"/>
              <a:t>Sodium-22 for PET scans</a:t>
            </a:r>
          </a:p>
          <a:p>
            <a:pPr lvl="1"/>
            <a:r>
              <a:rPr lang="en-US" dirty="0"/>
              <a:t>Arsenic-73 for environmental research</a:t>
            </a:r>
          </a:p>
          <a:p>
            <a:pPr lvl="1"/>
            <a:r>
              <a:rPr lang="en-US" dirty="0"/>
              <a:t>Actinium-225 to deliver high-energy radiation to cancer tumors without greatly affecting surrounding tissue.</a:t>
            </a:r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C0734-D327-3F7C-E5C4-8D64F1EB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3" t="6979" r="5603" b="-1346"/>
          <a:stretch>
            <a:fillRect/>
          </a:stretch>
        </p:blipFill>
        <p:spPr>
          <a:xfrm>
            <a:off x="5865554" y="933856"/>
            <a:ext cx="3070739" cy="1835514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74917A94-2350-4AC8-99CB-7CCE5BE0DA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9C62B53-8535-18A4-C27E-977CD17C7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5075" y="2571749"/>
            <a:ext cx="4895849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3A17D-5B0A-9CC9-A685-990AFF62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10" y="3370886"/>
            <a:ext cx="3537464" cy="1274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CD7611-D2FA-F109-918C-B17A93F38C3C}"/>
              </a:ext>
            </a:extLst>
          </p:cNvPr>
          <p:cNvSpPr txBox="1"/>
          <p:nvPr/>
        </p:nvSpPr>
        <p:spPr>
          <a:xfrm>
            <a:off x="5551229" y="4682609"/>
            <a:ext cx="323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/>
              <a:t>Sathekge</a:t>
            </a:r>
            <a:r>
              <a:rPr lang="en-US" sz="600" dirty="0"/>
              <a:t>, M., Bruchertseifer, F., </a:t>
            </a:r>
            <a:r>
              <a:rPr lang="en-US" sz="600" dirty="0" err="1"/>
              <a:t>Knoesen</a:t>
            </a:r>
            <a:r>
              <a:rPr lang="en-US" sz="600" dirty="0"/>
              <a:t>, O. </a:t>
            </a:r>
            <a:r>
              <a:rPr lang="en-US" sz="600" i="1" dirty="0"/>
              <a:t>et al.</a:t>
            </a:r>
            <a:r>
              <a:rPr lang="en-US" sz="600" dirty="0"/>
              <a:t> 225Ac-PSMA-617 in chemotherapy-naive patients with advanced prostate cancer: a pilot study. </a:t>
            </a:r>
            <a:r>
              <a:rPr lang="en-US" sz="600" i="1" dirty="0" err="1"/>
              <a:t>Eur</a:t>
            </a:r>
            <a:r>
              <a:rPr lang="en-US" sz="600" i="1" dirty="0"/>
              <a:t> J </a:t>
            </a:r>
            <a:r>
              <a:rPr lang="en-US" sz="600" i="1" dirty="0" err="1"/>
              <a:t>Nucl</a:t>
            </a:r>
            <a:r>
              <a:rPr lang="en-US" sz="600" i="1" dirty="0"/>
              <a:t> Med Mol Imaging</a:t>
            </a:r>
            <a:r>
              <a:rPr lang="en-US" sz="600" dirty="0"/>
              <a:t> </a:t>
            </a:r>
            <a:r>
              <a:rPr lang="en-US" sz="600" b="1" dirty="0"/>
              <a:t>46, </a:t>
            </a:r>
            <a:r>
              <a:rPr lang="en-US" sz="600" dirty="0"/>
              <a:t>129–138 (2019). https://</a:t>
            </a:r>
            <a:r>
              <a:rPr lang="en-US" sz="600" dirty="0" err="1"/>
              <a:t>doi.org</a:t>
            </a:r>
            <a:r>
              <a:rPr lang="en-US" sz="600" dirty="0"/>
              <a:t>/10.1007/s00259-018-4167-0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D42AE-9AF4-809D-C7BE-7AA778844812}"/>
              </a:ext>
            </a:extLst>
          </p:cNvPr>
          <p:cNvSpPr txBox="1"/>
          <p:nvPr/>
        </p:nvSpPr>
        <p:spPr>
          <a:xfrm>
            <a:off x="5515510" y="3136764"/>
            <a:ext cx="3716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Images of a patient with metastasized prostate cancer treated with Ac-225 PSMA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89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E13E86-A250-2DB0-038E-33DFA5C223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Weapons Neutron Research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C0397-EBCE-6519-549E-44A5F0DEAD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6279769" cy="3563748"/>
          </a:xfrm>
        </p:spPr>
        <p:txBody>
          <a:bodyPr/>
          <a:lstStyle/>
          <a:p>
            <a:r>
              <a:rPr lang="en-US" dirty="0"/>
              <a:t>Unmoderated tungsten target</a:t>
            </a:r>
          </a:p>
          <a:p>
            <a:pPr lvl="1"/>
            <a:r>
              <a:rPr lang="en-US" dirty="0"/>
              <a:t>Small ~ 1” diameter</a:t>
            </a:r>
          </a:p>
          <a:p>
            <a:r>
              <a:rPr lang="en-US" dirty="0"/>
              <a:t>7 flight paths  </a:t>
            </a:r>
          </a:p>
          <a:p>
            <a:pPr lvl="1"/>
            <a:r>
              <a:rPr lang="en-US" dirty="0"/>
              <a:t>Premier and only U.S. facility for electronics testing and certification using neutrons (neutron induced single event upsets).  </a:t>
            </a:r>
          </a:p>
          <a:p>
            <a:pPr lvl="2"/>
            <a:r>
              <a:rPr lang="en-US" dirty="0"/>
              <a:t>Cosmic rays produce neutrons when they penetrate the atmosphere.  These neutrons interact with silicon in electronics and can cause single event upsets.</a:t>
            </a:r>
          </a:p>
          <a:p>
            <a:pPr lvl="1"/>
            <a:r>
              <a:rPr lang="en-US" dirty="0"/>
              <a:t>Studies measurements for criticality. </a:t>
            </a:r>
          </a:p>
          <a:p>
            <a:pPr lvl="1"/>
            <a:r>
              <a:rPr lang="en-US" dirty="0"/>
              <a:t>Studies radiation effects on reactor components.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3C02CE-FE58-EDD8-2A4B-1C49A4E0FA56}"/>
              </a:ext>
            </a:extLst>
          </p:cNvPr>
          <p:cNvGrpSpPr/>
          <p:nvPr/>
        </p:nvGrpSpPr>
        <p:grpSpPr>
          <a:xfrm>
            <a:off x="6827096" y="3306332"/>
            <a:ext cx="2013389" cy="1516862"/>
            <a:chOff x="418585" y="304478"/>
            <a:chExt cx="8445844" cy="6262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83B23F-F003-56B6-9470-E5784239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85" y="510102"/>
              <a:ext cx="1181615" cy="8862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DD6EBB-54DF-20B8-7451-911D676B2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406" y="304478"/>
              <a:ext cx="1571111" cy="11783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EAAFF6-F9EC-1E64-6407-46F9A9A2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487" y="415688"/>
              <a:ext cx="1470938" cy="980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AA26FE-F959-B872-C63B-C77DFBFDC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28"/>
            <a:stretch/>
          </p:blipFill>
          <p:spPr>
            <a:xfrm>
              <a:off x="5738395" y="415688"/>
              <a:ext cx="973692" cy="8306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C74A28-2BD2-5338-F91A-F484E5E7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82" y="565192"/>
              <a:ext cx="1712237" cy="7760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39106F-D96B-F119-DEC2-943A8C082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1" y="1482811"/>
              <a:ext cx="1577546" cy="15775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61A9FD-83AD-3DCA-CBA0-DF1CC0AB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65" y="1458479"/>
              <a:ext cx="2135837" cy="16018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DBED8-4702-9108-8943-AD468E5E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413" y="1748482"/>
              <a:ext cx="1832840" cy="8079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D1BCD8-78C4-AA7A-ED3D-AD31B9E7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1" y="3060356"/>
              <a:ext cx="1313875" cy="8715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A920AB-C1D6-E779-E1E5-81D5573C4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962" y="3135520"/>
              <a:ext cx="1984213" cy="5805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D0DA32-5CB3-5FEB-0FBA-5E5EE1D8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387" y="2821116"/>
              <a:ext cx="2483708" cy="6750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3DB2BC-BAD6-87DE-F899-F8FE896C8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23464" y="2651478"/>
              <a:ext cx="1014284" cy="10142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529896-2CB4-8026-0305-AF618385E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3" y="4370456"/>
              <a:ext cx="2156254" cy="5929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C3C58E-AEFF-556F-7AF9-7BA4EBFB9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994" y="3918402"/>
              <a:ext cx="882420" cy="11885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3012D2-A409-1197-B7B7-D8532752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023" y="3967810"/>
              <a:ext cx="1362412" cy="10626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465BF15-A01D-D3AA-5EE8-5EFB84ABC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43" y="4190533"/>
              <a:ext cx="1345514" cy="48438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94085A-39C8-5025-4D48-F18F8614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26" y="5415523"/>
              <a:ext cx="1101400" cy="78671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AEEAD5-CEED-83AF-92DE-8AC96C7B3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197" y="5328972"/>
              <a:ext cx="1579593" cy="12380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AF492A-7F9E-307C-36FE-07D1ACB9E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718" y="5521850"/>
              <a:ext cx="2137353" cy="6878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C25B1D9-B1EE-75EF-7945-189B45BB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665" y="5415523"/>
              <a:ext cx="1761764" cy="978758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2523D28-5877-D24B-049E-179EC1F0892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096" y="320306"/>
            <a:ext cx="1769577" cy="19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5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C0E934-29DB-6933-FF51-0218CAD2EE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Manuel Lujan Neutron Scattering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9F3E5-7FCD-90AF-FB28-6F1047BB35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50500"/>
            <a:ext cx="4306389" cy="3539054"/>
          </a:xfrm>
        </p:spPr>
        <p:txBody>
          <a:bodyPr/>
          <a:lstStyle/>
          <a:p>
            <a:r>
              <a:rPr lang="en-US" dirty="0"/>
              <a:t>Moderators:  Liquid hydrogen, water and unmoderated flight paths provide cold, thermal, and intermediate energy neutrons. </a:t>
            </a:r>
          </a:p>
          <a:p>
            <a:r>
              <a:rPr lang="en-US" dirty="0"/>
              <a:t>7 operating flight paths</a:t>
            </a:r>
          </a:p>
          <a:p>
            <a:pPr lvl="1"/>
            <a:r>
              <a:rPr lang="en-US" dirty="0"/>
              <a:t>SMARTS and HIPPO – Neutron diffraction</a:t>
            </a:r>
          </a:p>
          <a:p>
            <a:pPr lvl="1"/>
            <a:r>
              <a:rPr lang="en-US" dirty="0"/>
              <a:t>ERNI – neutron radiography</a:t>
            </a:r>
          </a:p>
          <a:p>
            <a:pPr lvl="1"/>
            <a:r>
              <a:rPr lang="en-US" dirty="0"/>
              <a:t>ASTERIX – Cold neutron radiography and reflectometer</a:t>
            </a:r>
          </a:p>
          <a:p>
            <a:pPr lvl="1"/>
            <a:r>
              <a:rPr lang="en-US" dirty="0"/>
              <a:t>FP-12, DICER and DANCE – Nuclear physics</a:t>
            </a:r>
          </a:p>
          <a:p>
            <a:pPr lvl="1"/>
            <a:endParaRPr lang="en-US" dirty="0"/>
          </a:p>
        </p:txBody>
      </p:sp>
      <p:pic>
        <p:nvPicPr>
          <p:cNvPr id="1028" name="Picture 4" descr="Flight paths at Los Alamos Neutron Science Center">
            <a:extLst>
              <a:ext uri="{FF2B5EF4-FFF2-40B4-BE49-F238E27FC236}">
                <a16:creationId xmlns:a16="http://schemas.microsoft.com/office/drawing/2014/main" id="{7E7F3695-8463-5352-4E2D-8E89FFE4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89" y="933856"/>
            <a:ext cx="4136469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jan Center Instuments">
            <a:extLst>
              <a:ext uri="{FF2B5EF4-FFF2-40B4-BE49-F238E27FC236}">
                <a16:creationId xmlns:a16="http://schemas.microsoft.com/office/drawing/2014/main" id="{D3F2414A-1E8B-69D7-693F-1A17275F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66" y="2464206"/>
            <a:ext cx="1966912" cy="25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58449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17201</TotalTime>
  <Words>1546</Words>
  <Application>Microsoft Macintosh PowerPoint</Application>
  <PresentationFormat>On-screen Show (16:9)</PresentationFormat>
  <Paragraphs>194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Acumin Pro</vt:lpstr>
      <vt:lpstr>Arial</vt:lpstr>
      <vt:lpstr>Calibri</vt:lpstr>
      <vt:lpstr>Courier New</vt:lpstr>
      <vt:lpstr>MinionPro-Regular</vt:lpstr>
      <vt:lpstr>System Font Regular</vt:lpstr>
      <vt:lpstr>Wingdings</vt:lpstr>
      <vt:lpstr>Main</vt:lpstr>
      <vt:lpstr>Operational Status of LANSCE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Microsoft Office User</dc:creator>
  <cp:lastModifiedBy>ERON KERSTIENS</cp:lastModifiedBy>
  <cp:revision>901</cp:revision>
  <cp:lastPrinted>2024-10-22T15:36:16Z</cp:lastPrinted>
  <dcterms:created xsi:type="dcterms:W3CDTF">2020-10-15T15:53:54Z</dcterms:created>
  <dcterms:modified xsi:type="dcterms:W3CDTF">2026-04-10T16:30:20Z</dcterms:modified>
</cp:coreProperties>
</file>