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  <p:sldMasterId id="2147483741" r:id="rId3"/>
  </p:sldMasterIdLst>
  <p:notesMasterIdLst>
    <p:notesMasterId r:id="rId29"/>
  </p:notesMasterIdLst>
  <p:sldIdLst>
    <p:sldId id="294" r:id="rId4"/>
    <p:sldId id="392" r:id="rId5"/>
    <p:sldId id="394" r:id="rId6"/>
    <p:sldId id="393" r:id="rId7"/>
    <p:sldId id="269" r:id="rId8"/>
    <p:sldId id="822" r:id="rId9"/>
    <p:sldId id="275" r:id="rId10"/>
    <p:sldId id="2145706380" r:id="rId11"/>
    <p:sldId id="821" r:id="rId12"/>
    <p:sldId id="397" r:id="rId13"/>
    <p:sldId id="399" r:id="rId14"/>
    <p:sldId id="398" r:id="rId15"/>
    <p:sldId id="396" r:id="rId16"/>
    <p:sldId id="295" r:id="rId17"/>
    <p:sldId id="297" r:id="rId18"/>
    <p:sldId id="298" r:id="rId19"/>
    <p:sldId id="2145706372" r:id="rId20"/>
    <p:sldId id="2145706381" r:id="rId21"/>
    <p:sldId id="2145706373" r:id="rId22"/>
    <p:sldId id="2145706374" r:id="rId23"/>
    <p:sldId id="2145706375" r:id="rId24"/>
    <p:sldId id="395" r:id="rId25"/>
    <p:sldId id="797" r:id="rId26"/>
    <p:sldId id="2145706379" r:id="rId27"/>
    <p:sldId id="31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92BA21-806B-9F73-D0C6-B9E66B6D0D72}" name="Taylor, Charles Edward" initials="CT" userId="S::285176@win.lanl.gov::a6f30f50-8ede-4b04-a5ee-6b0fc3f993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D"/>
    <a:srgbClr val="EECCFC"/>
    <a:srgbClr val="E6AF00"/>
    <a:srgbClr val="D2A000"/>
    <a:srgbClr val="FFD13F"/>
    <a:srgbClr val="F6E3FD"/>
    <a:srgbClr val="E7B6FB"/>
    <a:srgbClr val="E7B5FD"/>
    <a:srgbClr val="FF8F8F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/>
    <p:restoredTop sz="94953"/>
  </p:normalViewPr>
  <p:slideViewPr>
    <p:cSldViewPr snapToGrid="0" snapToObjects="1" showGuides="1">
      <p:cViewPr varScale="1">
        <p:scale>
          <a:sx n="86" d="100"/>
          <a:sy n="86" d="100"/>
        </p:scale>
        <p:origin x="774" y="300"/>
      </p:cViewPr>
      <p:guideLst>
        <p:guide pos="32"/>
        <p:guide orient="horz" pos="216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F9D8D-12D1-602F-60E7-85C803C2E950}"/>
              </a:ext>
            </a:extLst>
          </p:cNvPr>
          <p:cNvSpPr/>
          <p:nvPr userDrawn="1"/>
        </p:nvSpPr>
        <p:spPr>
          <a:xfrm>
            <a:off x="0" y="663388"/>
            <a:ext cx="5647765" cy="537883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449DA5-AC04-504D-AB35-228ACC421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5151718" y="298702"/>
            <a:ext cx="7040283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105050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684923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52250"/>
            <a:ext cx="3618807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7961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7961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D30B68-8D2B-554F-9FC1-7A1E62403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155" y="466724"/>
            <a:ext cx="2927666" cy="865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EBDBD-8D9E-8346-9A25-F58480E72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869" y="6391277"/>
            <a:ext cx="797465" cy="274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48010-B6CB-324A-9F6D-759B7914D5BF}"/>
              </a:ext>
            </a:extLst>
          </p:cNvPr>
          <p:cNvSpPr txBox="1"/>
          <p:nvPr userDrawn="1"/>
        </p:nvSpPr>
        <p:spPr>
          <a:xfrm>
            <a:off x="1276244" y="6499783"/>
            <a:ext cx="51843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4003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760" y="1524003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2011681"/>
            <a:ext cx="5120640" cy="4046357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1760" y="2011681"/>
            <a:ext cx="5120640" cy="4046357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600" y="1524000"/>
            <a:ext cx="4913376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693921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669024" y="1524000"/>
            <a:ext cx="4913376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9024" y="4693921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69024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9024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524000"/>
            <a:ext cx="3324376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36533" y="1524000"/>
            <a:ext cx="3328416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7989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47989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47988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51489" y="1524000"/>
            <a:ext cx="3328416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5036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66176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4089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09600" y="1524000"/>
            <a:ext cx="24384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96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467947" y="1524000"/>
            <a:ext cx="24384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679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679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4679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6312747" y="1524000"/>
            <a:ext cx="24384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27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127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127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9144000" y="1524000"/>
            <a:ext cx="24384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440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440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524001"/>
            <a:ext cx="10972800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5862323"/>
            <a:ext cx="10972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109514" y="3"/>
            <a:ext cx="754145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109514" y="1332326"/>
            <a:ext cx="754145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109514" y="2714925"/>
            <a:ext cx="754145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109514" y="4097523"/>
            <a:ext cx="754145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2379527" y="-953887"/>
            <a:ext cx="2024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812573" y="-3329"/>
            <a:ext cx="1743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812573" y="1316423"/>
            <a:ext cx="1743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812573" y="2711591"/>
            <a:ext cx="1743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812573" y="4106758"/>
            <a:ext cx="1743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109514" y="5541581"/>
            <a:ext cx="754145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812573" y="5550815"/>
            <a:ext cx="1743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228594" indent="-217483">
              <a:buClr>
                <a:srgbClr val="0070C1"/>
              </a:buClr>
              <a:buFont typeface="+mj-lt"/>
              <a:buAutoNum type="arabicPeriod"/>
              <a:tabLst/>
              <a:defRPr/>
            </a:lvl1pPr>
            <a:lvl2pPr marL="458777" indent="-230183">
              <a:buClr>
                <a:srgbClr val="0070C1"/>
              </a:buClr>
              <a:buFont typeface="+mj-lt"/>
              <a:buAutoNum type="arabicPeriod"/>
              <a:tabLst/>
              <a:defRPr/>
            </a:lvl2pPr>
            <a:lvl3pPr marL="687371" indent="-228594">
              <a:buClr>
                <a:srgbClr val="0070C1"/>
              </a:buClr>
              <a:buFont typeface="+mj-lt"/>
              <a:buAutoNum type="arabicPeriod"/>
              <a:tabLst/>
              <a:defRPr/>
            </a:lvl3pPr>
            <a:lvl4pPr marL="1546187" indent="-174621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5" y="1524003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2"/>
            <a:ext cx="10968072" cy="3875484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548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228594" indent="-217483">
              <a:buClr>
                <a:srgbClr val="0070C1"/>
              </a:buClr>
              <a:buFont typeface="+mj-lt"/>
              <a:buAutoNum type="arabicPeriod"/>
              <a:tabLst/>
              <a:defRPr/>
            </a:lvl1pPr>
            <a:lvl2pPr marL="458777" indent="-230183">
              <a:buClr>
                <a:srgbClr val="0070C1"/>
              </a:buClr>
              <a:buFont typeface="+mj-lt"/>
              <a:buAutoNum type="arabicPeriod"/>
              <a:tabLst/>
              <a:defRPr/>
            </a:lvl2pPr>
            <a:lvl3pPr marL="687371" indent="-228594">
              <a:buClr>
                <a:srgbClr val="0070C1"/>
              </a:buClr>
              <a:buFont typeface="+mj-lt"/>
              <a:buAutoNum type="arabicPeriod"/>
              <a:tabLst/>
              <a:defRPr/>
            </a:lvl3pPr>
            <a:lvl4pPr marL="1546187" indent="-174621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0487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561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30421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4751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35225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5452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38191" y="2713841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566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56961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28262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27221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7849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33651" y="2119667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025" y="4056097"/>
            <a:ext cx="1463040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91475" y="4059937"/>
            <a:ext cx="1507501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98071" y="4059937"/>
            <a:ext cx="1507501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24407" y="4059937"/>
            <a:ext cx="1507501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29600" y="4059937"/>
            <a:ext cx="1507501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28311" y="4059937"/>
            <a:ext cx="1507501" cy="1718733"/>
          </a:xfrm>
        </p:spPr>
        <p:txBody>
          <a:bodyPr/>
          <a:lstStyle>
            <a:lvl1pPr marL="114297" indent="-114297">
              <a:tabLst/>
              <a:defRPr sz="1200"/>
            </a:lvl1pPr>
            <a:lvl2pPr marL="230183" indent="-115885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64" indent="-230183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378" indent="-227007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222" y="0"/>
            <a:ext cx="554778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5677752" cy="5349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7471" y="6431280"/>
            <a:ext cx="2006751" cy="4267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66718"/>
            <a:ext cx="5677355" cy="4260851"/>
          </a:xfrm>
        </p:spPr>
        <p:txBody>
          <a:bodyPr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228594" indent="-228594">
              <a:buClr>
                <a:schemeClr val="bg1"/>
              </a:buClr>
              <a:tabLst/>
              <a:defRPr/>
            </a:lvl1pPr>
            <a:lvl2pPr marL="458777" indent="-230183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71" indent="-228594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228594" indent="-217483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77" indent="-230183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71" indent="-228594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187" indent="-174621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0224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4302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5822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0018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4008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889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5191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171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4635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44514"/>
            <a:ext cx="10972800" cy="4640337"/>
          </a:xfrm>
        </p:spPr>
        <p:txBody>
          <a:bodyPr wrap="square"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64" indent="-230183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378" indent="-227007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0792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9715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0946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D6570A-5115-1933-F7DA-9DB1C1F15157}"/>
              </a:ext>
            </a:extLst>
          </p:cNvPr>
          <p:cNvSpPr/>
          <p:nvPr userDrawn="1"/>
        </p:nvSpPr>
        <p:spPr>
          <a:xfrm>
            <a:off x="0" y="663388"/>
            <a:ext cx="5647765" cy="537883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449DA5-AC04-504D-AB35-228ACC421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5546165" y="298702"/>
            <a:ext cx="6645836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105050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684923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52250"/>
            <a:ext cx="3618807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7961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7961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D30B68-8D2B-554F-9FC1-7A1E62403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155" y="466724"/>
            <a:ext cx="3091168" cy="865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EBDBD-8D9E-8346-9A25-F58480E72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869" y="6391277"/>
            <a:ext cx="797465" cy="274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48010-B6CB-324A-9F6D-759B7914D5BF}"/>
              </a:ext>
            </a:extLst>
          </p:cNvPr>
          <p:cNvSpPr txBox="1"/>
          <p:nvPr userDrawn="1"/>
        </p:nvSpPr>
        <p:spPr>
          <a:xfrm>
            <a:off x="1276244" y="6499783"/>
            <a:ext cx="5184345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7973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22143" t="9719" r="31261" b="20370"/>
          <a:stretch>
            <a:fillRect/>
          </a:stretch>
        </p:blipFill>
        <p:spPr>
          <a:xfrm>
            <a:off x="6096000" y="460587"/>
            <a:ext cx="6096000" cy="6397413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307332" indent="-307332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/>
          <p:cNvSpPr txBox="1"/>
          <p:nvPr userDrawn="1"/>
        </p:nvSpPr>
        <p:spPr>
          <a:xfrm>
            <a:off x="11654846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/>
          <p:cNvSpPr txBox="1"/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t>4/14/2026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3605743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4094"/>
            <a:ext cx="10972800" cy="43030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64" indent="-230183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378" indent="-227007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6365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634F09-C54B-0549-937F-03AE61B9A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85" t="8400" r="31052" b="20205"/>
          <a:stretch/>
        </p:blipFill>
        <p:spPr>
          <a:xfrm>
            <a:off x="4112963" y="345776"/>
            <a:ext cx="8079036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7961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7961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5" y="1524003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2"/>
            <a:ext cx="10968072" cy="3875484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0755" y="0"/>
            <a:ext cx="5551245" cy="6858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6640757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5703461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6056" y="5920334"/>
            <a:ext cx="2007005" cy="42347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6" y="1524000"/>
            <a:ext cx="5706733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C1693-6B2B-7A43-ACD5-E64B6D2B2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952" y="6419089"/>
            <a:ext cx="1743456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4640" y="3429000"/>
            <a:ext cx="5547360" cy="3429000"/>
          </a:xfrm>
          <a:noFill/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3429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609600"/>
            <a:ext cx="5791545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4140" y="5894429"/>
            <a:ext cx="2007005" cy="43142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5" y="1524000"/>
            <a:ext cx="5794868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0759" y="3429000"/>
            <a:ext cx="5551243" cy="3429000"/>
          </a:xfrm>
          <a:noFill/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6640757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0757" y="0"/>
            <a:ext cx="5551243" cy="3429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609600"/>
            <a:ext cx="5791545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4140" y="5894431"/>
            <a:ext cx="2007005" cy="42347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5" y="1524000"/>
            <a:ext cx="5794868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FB53F9-6B9E-CA40-A06E-A230BAE51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12" y="6412314"/>
            <a:ext cx="1383109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547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0570"/>
            <a:ext cx="10972800" cy="48113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845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845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C6A60-08D5-4948-9A3E-96D735B06A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80651" y="6421535"/>
            <a:ext cx="1351259" cy="255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A04042-D0B9-BB61-13EE-FC501AAD543E}"/>
              </a:ext>
            </a:extLst>
          </p:cNvPr>
          <p:cNvSpPr/>
          <p:nvPr userDrawn="1"/>
        </p:nvSpPr>
        <p:spPr>
          <a:xfrm>
            <a:off x="0" y="978627"/>
            <a:ext cx="12192000" cy="85726"/>
          </a:xfrm>
          <a:prstGeom prst="rect">
            <a:avLst/>
          </a:prstGeom>
          <a:gradFill>
            <a:gsLst>
              <a:gs pos="38000">
                <a:schemeClr val="bg1"/>
              </a:gs>
              <a:gs pos="87000">
                <a:schemeClr val="accent5">
                  <a:lumMod val="60000"/>
                  <a:lumOff val="40000"/>
                </a:schemeClr>
              </a:gs>
              <a:gs pos="7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  <p:sldLayoutId id="2147483738" r:id="rId16"/>
    <p:sldLayoutId id="2147483740" r:id="rId17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3" indent="-222245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64" indent="-230183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58" indent="-231770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378" indent="-227007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7961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7961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515600" cy="450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59735"/>
            <a:ext cx="10515600" cy="48140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217F3-519E-3C45-898F-48507D2432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7952" y="6419089"/>
            <a:ext cx="14447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sldNum="0" hdr="0" ftr="0" dt="0"/>
  <p:txStyles>
    <p:titleStyle>
      <a:lvl1pPr algn="l" defTabSz="914378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0658" algn="l" defTabSz="914378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77" indent="-230183" algn="l" defTabSz="914378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71" indent="-228594" algn="l" defTabSz="914378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52" indent="-230183" algn="l" defTabSz="914378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64365"/>
            <a:ext cx="10515600" cy="5112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30B8651-6E72-97D6-6BEA-16C70304AB45}"/>
              </a:ext>
            </a:extLst>
          </p:cNvPr>
          <p:cNvSpPr txBox="1">
            <a:spLocks/>
          </p:cNvSpPr>
          <p:nvPr userDrawn="1"/>
        </p:nvSpPr>
        <p:spPr>
          <a:xfrm>
            <a:off x="11654850" y="653845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31E7DBD-BD45-CD63-F643-E6152AEF8EB4}"/>
              </a:ext>
            </a:extLst>
          </p:cNvPr>
          <p:cNvSpPr txBox="1">
            <a:spLocks/>
          </p:cNvSpPr>
          <p:nvPr userDrawn="1"/>
        </p:nvSpPr>
        <p:spPr>
          <a:xfrm>
            <a:off x="10838688" y="653845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4/14/2026</a:t>
            </a:fld>
            <a:endParaRPr lang="en-US" sz="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8B857-C53D-0C92-CA70-3C9F006049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80651" y="6421535"/>
            <a:ext cx="1369426" cy="2557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E21E78-A88D-76A1-0915-8591ED41D0FF}"/>
              </a:ext>
            </a:extLst>
          </p:cNvPr>
          <p:cNvSpPr/>
          <p:nvPr userDrawn="1"/>
        </p:nvSpPr>
        <p:spPr>
          <a:xfrm>
            <a:off x="0" y="859107"/>
            <a:ext cx="12192000" cy="85726"/>
          </a:xfrm>
          <a:prstGeom prst="rect">
            <a:avLst/>
          </a:prstGeom>
          <a:gradFill>
            <a:gsLst>
              <a:gs pos="38000">
                <a:schemeClr val="bg1"/>
              </a:gs>
              <a:gs pos="87000">
                <a:schemeClr val="accent5">
                  <a:lumMod val="60000"/>
                  <a:lumOff val="40000"/>
                </a:schemeClr>
              </a:gs>
              <a:gs pos="7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4801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6" r:id="rId13"/>
    <p:sldLayoutId id="214748375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5B6EF4-3E00-D94D-9AC9-5886DADDB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2105050"/>
            <a:ext cx="10663123" cy="1559401"/>
          </a:xfrm>
        </p:spPr>
        <p:txBody>
          <a:bodyPr>
            <a:normAutofit/>
          </a:bodyPr>
          <a:lstStyle/>
          <a:p>
            <a:r>
              <a:rPr lang="en-US" sz="2800" dirty="0"/>
              <a:t>New Front-End Design Requirements for LANSCE Neutron Sources: </a:t>
            </a:r>
            <a:br>
              <a:rPr lang="en-US" sz="2800" dirty="0"/>
            </a:br>
            <a:r>
              <a:rPr lang="en-US" dirty="0"/>
              <a:t>LAMP’s Role in Sustaining High-Quality Beam to the Lujan 1L Target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4FDCBC9-7970-7B4B-ADD8-625E2A89B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4923"/>
            <a:ext cx="10375392" cy="646853"/>
          </a:xfrm>
        </p:spPr>
        <p:txBody>
          <a:bodyPr>
            <a:normAutofit/>
          </a:bodyPr>
          <a:lstStyle/>
          <a:p>
            <a:r>
              <a:rPr lang="en-US" b="1" dirty="0"/>
              <a:t>Charles Taylor</a:t>
            </a:r>
            <a:r>
              <a:rPr lang="en-US" dirty="0"/>
              <a:t>, representing the LAMP and LANE collaborations at the LANSCE facility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A8B837-57E1-FE47-AEDD-7B31AE8DA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071322"/>
            <a:ext cx="1645919" cy="324812"/>
          </a:xfrm>
        </p:spPr>
        <p:txBody>
          <a:bodyPr/>
          <a:lstStyle/>
          <a:p>
            <a:r>
              <a:rPr lang="en-US" dirty="0"/>
              <a:t>April 13</a:t>
            </a:r>
            <a:r>
              <a:rPr lang="en-US" baseline="30000" dirty="0"/>
              <a:t>st</a:t>
            </a:r>
            <a:r>
              <a:rPr lang="en-US" dirty="0"/>
              <a:t>, 2026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3E5F16-4666-1486-C504-FFD9C841AB3B}"/>
              </a:ext>
            </a:extLst>
          </p:cNvPr>
          <p:cNvSpPr txBox="1">
            <a:spLocks/>
          </p:cNvSpPr>
          <p:nvPr/>
        </p:nvSpPr>
        <p:spPr>
          <a:xfrm>
            <a:off x="9936481" y="6071322"/>
            <a:ext cx="1645919" cy="324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46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D82DC-9243-DA0B-CE85-A6800A8FC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F0790725-E2E6-38DD-C4D9-1B2D75D907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297" y="1916592"/>
            <a:ext cx="9542526" cy="4484370"/>
          </a:xfrm>
          <a:prstGeom prst="rect">
            <a:avLst/>
          </a:prstGeom>
        </p:spPr>
      </p:pic>
      <p:sp>
        <p:nvSpPr>
          <p:cNvPr id="2" name="object 5" descr="$PPTXTitle">
            <a:extLst>
              <a:ext uri="{FF2B5EF4-FFF2-40B4-BE49-F238E27FC236}">
                <a16:creationId xmlns:a16="http://schemas.microsoft.com/office/drawing/2014/main" id="{D884B8B7-4950-9BCA-6B29-395F019052D0}"/>
              </a:ext>
            </a:extLst>
          </p:cNvPr>
          <p:cNvSpPr txBox="1">
            <a:spLocks/>
          </p:cNvSpPr>
          <p:nvPr/>
        </p:nvSpPr>
        <p:spPr>
          <a:xfrm>
            <a:off x="439010" y="31155"/>
            <a:ext cx="10831038" cy="873579"/>
          </a:xfrm>
          <a:prstGeom prst="rect">
            <a:avLst/>
          </a:prstGeom>
        </p:spPr>
        <p:txBody>
          <a:bodyPr vert="horz" wrap="square" lIns="0" tIns="37745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1295">
              <a:lnSpc>
                <a:spcPct val="100000"/>
              </a:lnSpc>
              <a:spcBef>
                <a:spcPts val="140"/>
              </a:spcBef>
            </a:pPr>
            <a:r>
              <a:rPr lang="en-US" sz="3200" b="1" spc="-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Digitization of Existing Facility</a:t>
            </a:r>
          </a:p>
        </p:txBody>
      </p:sp>
      <p:sp>
        <p:nvSpPr>
          <p:cNvPr id="7" name="object 3" descr="$PPTXTitle">
            <a:extLst>
              <a:ext uri="{FF2B5EF4-FFF2-40B4-BE49-F238E27FC236}">
                <a16:creationId xmlns:a16="http://schemas.microsoft.com/office/drawing/2014/main" id="{9EBEFE38-BAD7-0EB6-EA7A-C5DAE7C1DE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1872" y="1639536"/>
            <a:ext cx="3685786" cy="596580"/>
          </a:xfrm>
          <a:prstGeom prst="rect">
            <a:avLst/>
          </a:prstGeom>
        </p:spPr>
        <p:txBody>
          <a:bodyPr vert="horz" wrap="square" lIns="0" tIns="3774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Published</a:t>
            </a:r>
            <a:r>
              <a:rPr sz="1400" spc="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Point</a:t>
            </a:r>
            <a:r>
              <a:rPr sz="1400" spc="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Cloud</a:t>
            </a:r>
            <a:r>
              <a:rPr sz="1400" spc="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</a:t>
            </a:r>
            <a:r>
              <a:rPr sz="1400" spc="7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500</a:t>
            </a:r>
            <a:r>
              <a:rPr sz="1400" spc="7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Scan</a:t>
            </a:r>
            <a:r>
              <a:rPr sz="1400" spc="7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1400" spc="-1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D41CC-2D1E-9D0A-4191-0D4A30927E19}"/>
              </a:ext>
            </a:extLst>
          </p:cNvPr>
          <p:cNvSpPr txBox="1"/>
          <p:nvPr/>
        </p:nvSpPr>
        <p:spPr>
          <a:xfrm>
            <a:off x="880490" y="983362"/>
            <a:ext cx="10562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Measurement of the facility and it sub-systems has been digitized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point-cloud models are being used for D&amp;D and upgrade model designs</a:t>
            </a:r>
          </a:p>
        </p:txBody>
      </p:sp>
    </p:spTree>
    <p:extLst>
      <p:ext uri="{BB962C8B-B14F-4D97-AF65-F5344CB8AC3E}">
        <p14:creationId xmlns:p14="http://schemas.microsoft.com/office/powerpoint/2010/main" val="143436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95159-0942-EA01-3282-6052BC37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1271E071-0DF9-8E8B-051F-D2FE9F73C0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3794" y="1158079"/>
            <a:ext cx="9268206" cy="4604766"/>
          </a:xfrm>
          <a:prstGeom prst="rect">
            <a:avLst/>
          </a:prstGeom>
        </p:spPr>
      </p:pic>
      <p:sp>
        <p:nvSpPr>
          <p:cNvPr id="9" name="object 5" descr="$PPTXTitle">
            <a:extLst>
              <a:ext uri="{FF2B5EF4-FFF2-40B4-BE49-F238E27FC236}">
                <a16:creationId xmlns:a16="http://schemas.microsoft.com/office/drawing/2014/main" id="{97E4F618-CC26-9806-C2C2-40F7BDCD98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010" y="31155"/>
            <a:ext cx="10831038" cy="873579"/>
          </a:xfrm>
          <a:prstGeom prst="rect">
            <a:avLst/>
          </a:prstGeom>
        </p:spPr>
        <p:txBody>
          <a:bodyPr vert="horz" wrap="square" lIns="0" tIns="377450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14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sz="3200" b="1" spc="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sz="3200" b="1" spc="6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sz="3200" b="1" spc="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3200" b="1" spc="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LANSCE</a:t>
            </a:r>
            <a:r>
              <a:rPr sz="3200" b="1" spc="8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sz="3200" b="1" spc="6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sz="3200" b="1" spc="-2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606DF-9979-6407-376D-8FCAA183948E}"/>
              </a:ext>
            </a:extLst>
          </p:cNvPr>
          <p:cNvSpPr txBox="1"/>
          <p:nvPr/>
        </p:nvSpPr>
        <p:spPr>
          <a:xfrm>
            <a:off x="6650741" y="5941034"/>
            <a:ext cx="609467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lang="en-US" sz="1800" b="1" spc="-20" dirty="0">
                <a:latin typeface="Arial"/>
                <a:cs typeface="Arial"/>
              </a:rPr>
              <a:t>From LA-</a:t>
            </a:r>
            <a:r>
              <a:rPr lang="en-US" sz="1800" b="1" spc="-25" dirty="0">
                <a:latin typeface="Arial"/>
                <a:cs typeface="Arial"/>
              </a:rPr>
              <a:t>UR-</a:t>
            </a:r>
            <a:r>
              <a:rPr lang="en-US" sz="1800" b="1" spc="-20" dirty="0">
                <a:latin typeface="Arial"/>
                <a:cs typeface="Arial"/>
              </a:rPr>
              <a:t>25-</a:t>
            </a:r>
            <a:r>
              <a:rPr lang="en-US" sz="1800" b="1" spc="-10" dirty="0">
                <a:latin typeface="Arial"/>
                <a:cs typeface="Arial"/>
              </a:rPr>
              <a:t>31512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60F56-6291-24A7-7A3D-D958D232B544}"/>
              </a:ext>
            </a:extLst>
          </p:cNvPr>
          <p:cNvSpPr txBox="1"/>
          <p:nvPr/>
        </p:nvSpPr>
        <p:spPr>
          <a:xfrm>
            <a:off x="254190" y="1095155"/>
            <a:ext cx="2601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the entire facility has been scanned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Conversion to CAD models is underway</a:t>
            </a:r>
          </a:p>
        </p:txBody>
      </p:sp>
    </p:spTree>
    <p:extLst>
      <p:ext uri="{BB962C8B-B14F-4D97-AF65-F5344CB8AC3E}">
        <p14:creationId xmlns:p14="http://schemas.microsoft.com/office/powerpoint/2010/main" val="232919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2AFD-9501-457A-D866-E55B14390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9C372D65-2F7B-FFB6-448C-537D63AB9B5F}"/>
              </a:ext>
            </a:extLst>
          </p:cNvPr>
          <p:cNvGrpSpPr/>
          <p:nvPr/>
        </p:nvGrpSpPr>
        <p:grpSpPr>
          <a:xfrm>
            <a:off x="6028944" y="3569258"/>
            <a:ext cx="4893235" cy="3122040"/>
            <a:chOff x="5025390" y="4000500"/>
            <a:chExt cx="4526280" cy="262382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D920964D-6402-F6FE-DF73-566F2B21DB7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8091" y="6357468"/>
              <a:ext cx="993370" cy="266246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8FF8B161-77DB-F718-91F9-B62D77CA45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5390" y="4000500"/>
              <a:ext cx="4289713" cy="2327910"/>
            </a:xfrm>
            <a:prstGeom prst="rect">
              <a:avLst/>
            </a:prstGeom>
          </p:spPr>
        </p:pic>
      </p:grpSp>
      <p:sp>
        <p:nvSpPr>
          <p:cNvPr id="9" name="object 5" descr="$PPTXTitle">
            <a:extLst>
              <a:ext uri="{FF2B5EF4-FFF2-40B4-BE49-F238E27FC236}">
                <a16:creationId xmlns:a16="http://schemas.microsoft.com/office/drawing/2014/main" id="{F6314EDA-E1AC-D3CF-B697-837B80E677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9204" y="-64718"/>
            <a:ext cx="9872980" cy="873579"/>
          </a:xfrm>
          <a:prstGeom prst="rect">
            <a:avLst/>
          </a:prstGeom>
        </p:spPr>
        <p:txBody>
          <a:bodyPr vert="horz" wrap="square" lIns="0" tIns="377450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14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Recreated Beam Areas</a:t>
            </a:r>
            <a:endParaRPr sz="3200" b="1" spc="-1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4A2D7BF9-C15B-E90F-5D9F-90D8BC076D9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2720" y="902051"/>
            <a:ext cx="4133339" cy="2526949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42D3A994-3F68-4FC9-A361-9F13BC4E94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5900" y="862157"/>
            <a:ext cx="5329013" cy="2566843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FE3CC9FA-F396-FC5C-E5D3-17DAB05BBE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2321" y="3569979"/>
            <a:ext cx="3594138" cy="25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/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Lujan</a:t>
            </a:r>
            <a:r>
              <a:rPr sz="3200" b="1" spc="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898456"/>
              </p:ext>
            </p:extLst>
          </p:nvPr>
        </p:nvGraphicFramePr>
        <p:xfrm>
          <a:off x="7296411" y="917225"/>
          <a:ext cx="4188156" cy="31915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4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AP.25: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Lujan1</a:t>
                      </a:r>
                      <a:r>
                        <a:rPr sz="12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(LBEG/PSR)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R="13970" algn="ctr">
                        <a:lnSpc>
                          <a:spcPts val="1540"/>
                        </a:lnSpc>
                        <a:spcBef>
                          <a:spcPts val="204"/>
                        </a:spcBef>
                        <a:tabLst>
                          <a:tab pos="107950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Mpulse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freq: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	20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Hz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9525">
                      <a:solidFill>
                        <a:srgbClr val="00B000"/>
                      </a:solidFill>
                      <a:prstDash val="solid"/>
                    </a:lnL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2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µA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2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station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900430">
                        <a:lnSpc>
                          <a:spcPts val="1520"/>
                        </a:lnSpc>
                        <a:spcBef>
                          <a:spcPts val="22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#µp/Mp:</a:t>
                      </a:r>
                      <a:r>
                        <a:rPr sz="1200" spc="13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102k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R w="9525">
                      <a:solidFill>
                        <a:srgbClr val="00B000"/>
                      </a:solidFill>
                      <a:prstDash val="solid"/>
                    </a:lnR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79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location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charge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cur(5ns)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assumed</a:t>
                      </a:r>
                      <a:r>
                        <a:rPr sz="1200" u="sng" spc="25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u="sng" spc="-10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trans.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1L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target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49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9.8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foil-</a:t>
                      </a: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&gt;end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6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PSR.foil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52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10.3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TR-</a:t>
                      </a: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&gt;foil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6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TR.entrance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53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10.5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DTL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6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DTL.entrance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66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13.2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MEBT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2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7630">
                        <a:lnSpc>
                          <a:spcPts val="1425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RFQ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234">
                <a:tc>
                  <a:txBody>
                    <a:bodyPr/>
                    <a:lstStyle/>
                    <a:p>
                      <a:pPr marL="101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MEBT.entrance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68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13.6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[Q/Q]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8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2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7630">
                        <a:lnSpc>
                          <a:spcPts val="1425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LFB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234">
                <a:tc>
                  <a:txBody>
                    <a:bodyPr/>
                    <a:lstStyle/>
                    <a:p>
                      <a:pPr marL="101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RFQ.entrance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72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14.3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bonus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38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299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LFB.entrance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72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14.3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645">
                <a:tc>
                  <a:txBody>
                    <a:bodyPr/>
                    <a:lstStyle/>
                    <a:p>
                      <a:pPr marL="10160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H–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source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73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14.6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7917207" y="4293791"/>
            <a:ext cx="3043065" cy="239139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marR="3464" algn="ctr">
              <a:spcBef>
                <a:spcPts val="65"/>
              </a:spcBef>
            </a:pPr>
            <a:r>
              <a:rPr sz="750" spc="-7" dirty="0">
                <a:latin typeface="Arial"/>
                <a:cs typeface="Arial"/>
              </a:rPr>
              <a:t>*transmission</a:t>
            </a:r>
            <a:r>
              <a:rPr sz="750" spc="24" dirty="0">
                <a:latin typeface="Arial"/>
                <a:cs typeface="Arial"/>
              </a:rPr>
              <a:t> </a:t>
            </a:r>
            <a:r>
              <a:rPr sz="750" spc="-7" dirty="0">
                <a:latin typeface="Arial"/>
                <a:cs typeface="Arial"/>
              </a:rPr>
              <a:t>assumptions </a:t>
            </a:r>
            <a:r>
              <a:rPr sz="750" dirty="0">
                <a:latin typeface="Arial"/>
                <a:cs typeface="Arial"/>
              </a:rPr>
              <a:t>based</a:t>
            </a:r>
            <a:r>
              <a:rPr sz="750" spc="-37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on</a:t>
            </a:r>
            <a:r>
              <a:rPr sz="750" spc="-27" dirty="0">
                <a:latin typeface="Arial"/>
                <a:cs typeface="Arial"/>
              </a:rPr>
              <a:t> </a:t>
            </a:r>
            <a:r>
              <a:rPr sz="750" spc="-7" dirty="0">
                <a:latin typeface="Arial"/>
                <a:cs typeface="Arial"/>
              </a:rPr>
              <a:t>experimental </a:t>
            </a:r>
            <a:r>
              <a:rPr sz="750" dirty="0">
                <a:latin typeface="Arial"/>
                <a:cs typeface="Arial"/>
              </a:rPr>
              <a:t>measurements</a:t>
            </a:r>
            <a:r>
              <a:rPr sz="750" spc="-27" dirty="0">
                <a:latin typeface="Arial"/>
                <a:cs typeface="Arial"/>
              </a:rPr>
              <a:t> </a:t>
            </a:r>
            <a:r>
              <a:rPr sz="750" spc="-17" dirty="0">
                <a:latin typeface="Arial"/>
                <a:cs typeface="Arial"/>
              </a:rPr>
              <a:t>or </a:t>
            </a:r>
            <a:r>
              <a:rPr sz="750" spc="-7" dirty="0">
                <a:latin typeface="Arial"/>
                <a:cs typeface="Arial"/>
              </a:rPr>
              <a:t>simulations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B9F7B-D6AE-48B2-B2FA-22FAEFE139B4}"/>
              </a:ext>
            </a:extLst>
          </p:cNvPr>
          <p:cNvSpPr txBox="1"/>
          <p:nvPr/>
        </p:nvSpPr>
        <p:spPr>
          <a:xfrm>
            <a:off x="7296411" y="4601981"/>
            <a:ext cx="427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LAMP design shall provide a H- beam at the Lujan Center 1L target with the following characteristics:  100 µA average beam current, structured as 120-nsec (FWHM) pulses at 20 Hz.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0EAB5D-F559-AC70-F9B4-F73BFE33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3" y="1376961"/>
            <a:ext cx="3237639" cy="2563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5E7A31-54F7-1F3E-FBB6-7954F0D9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35" y="1660637"/>
            <a:ext cx="2596553" cy="2168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56851C-6DF0-28AB-A4D4-DE9C2263689D}"/>
              </a:ext>
            </a:extLst>
          </p:cNvPr>
          <p:cNvSpPr txBox="1"/>
          <p:nvPr/>
        </p:nvSpPr>
        <p:spPr>
          <a:xfrm>
            <a:off x="264819" y="6019800"/>
            <a:ext cx="4059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Resolved Neutron Imaging (ERNI)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742EF-083A-EB49-948A-6014C1386931}"/>
              </a:ext>
            </a:extLst>
          </p:cNvPr>
          <p:cNvSpPr txBox="1"/>
          <p:nvPr/>
        </p:nvSpPr>
        <p:spPr>
          <a:xfrm>
            <a:off x="5300630" y="6019800"/>
            <a:ext cx="192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Asterix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92768D-7BD0-5E0E-4B0E-7CF5848DC580}"/>
              </a:ext>
            </a:extLst>
          </p:cNvPr>
          <p:cNvSpPr txBox="1"/>
          <p:nvPr/>
        </p:nvSpPr>
        <p:spPr>
          <a:xfrm>
            <a:off x="4495801" y="1018728"/>
            <a:ext cx="3117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High-Pressure-Preferred Orientation (HIPPO)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327DE4-B71F-3933-7846-55C2342CA2B3}"/>
              </a:ext>
            </a:extLst>
          </p:cNvPr>
          <p:cNvSpPr txBox="1"/>
          <p:nvPr/>
        </p:nvSpPr>
        <p:spPr>
          <a:xfrm>
            <a:off x="318175" y="1060472"/>
            <a:ext cx="3117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Spectrometer for Materials Research at Temperature and Stress (SMARTS)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F2346E-6AEF-A578-906F-4B9F50F51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45" y="4031405"/>
            <a:ext cx="3237639" cy="20479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50C599-9F33-8C22-4C28-002116129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933" y="4031405"/>
            <a:ext cx="1666612" cy="20479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13317"/>
              </p:ext>
            </p:extLst>
          </p:nvPr>
        </p:nvGraphicFramePr>
        <p:xfrm>
          <a:off x="539140" y="1117433"/>
          <a:ext cx="3957703" cy="2729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899">
                <a:tc gridSpan="2"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AP.35: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WNR1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(MPEG)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165100">
                        <a:lnSpc>
                          <a:spcPts val="1550"/>
                        </a:lnSpc>
                        <a:spcBef>
                          <a:spcPts val="195"/>
                        </a:spcBef>
                        <a:tabLst>
                          <a:tab pos="1195705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Mpulse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freq: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	100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Hz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L w="9525">
                      <a:solidFill>
                        <a:srgbClr val="00B000"/>
                      </a:solidFill>
                      <a:prstDash val="solid"/>
                    </a:lnL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8227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µA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4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station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981710">
                        <a:lnSpc>
                          <a:spcPts val="1550"/>
                        </a:lnSpc>
                        <a:spcBef>
                          <a:spcPts val="195"/>
                        </a:spcBef>
                        <a:tabLst>
                          <a:tab pos="17379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#µp/Mp: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347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R w="9525">
                      <a:solidFill>
                        <a:srgbClr val="00B000"/>
                      </a:solidFill>
                      <a:prstDash val="solid"/>
                    </a:lnR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48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location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charge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cur(5ns)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u="sng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assumed</a:t>
                      </a:r>
                      <a:r>
                        <a:rPr sz="1400" u="sng" spc="25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u="sng" spc="-10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trans.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21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Target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115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23.0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4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TR-</a:t>
                      </a: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&gt;end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TR.entrance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128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25.6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4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DTL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0.80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DTL.entrance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160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32.0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MEBT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ts val="1425"/>
                        </a:lnSpc>
                      </a:pPr>
                      <a:r>
                        <a:rPr sz="14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RFQ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338">
                <a:tc>
                  <a:txBody>
                    <a:bodyPr/>
                    <a:lstStyle/>
                    <a:p>
                      <a:pPr marL="10160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MEBT.entrance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38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178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35.6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80"/>
                        </a:lnSpc>
                      </a:pPr>
                      <a:r>
                        <a:rPr sz="14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[Q/Q]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8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0.70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ts val="1425"/>
                        </a:lnSpc>
                      </a:pPr>
                      <a:r>
                        <a:rPr sz="14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LFB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338">
                <a:tc>
                  <a:txBody>
                    <a:bodyPr/>
                    <a:lstStyle/>
                    <a:p>
                      <a:pPr marL="10160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RFQ.entrance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38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254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50.8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80"/>
                        </a:lnSpc>
                      </a:pPr>
                      <a:r>
                        <a:rPr sz="14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bonus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8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1.70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LFB.entrance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149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29.9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LEBT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4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0.98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 marL="10160">
                        <a:lnSpc>
                          <a:spcPts val="14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H–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source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152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pC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30.5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mA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object 4" descr="$PPTXTitle">
            <a:extLst>
              <a:ext uri="{FF2B5EF4-FFF2-40B4-BE49-F238E27FC236}">
                <a16:creationId xmlns:a16="http://schemas.microsoft.com/office/drawing/2014/main" id="{5F97F316-EF72-4A4E-6C48-89E68C6D1254}"/>
              </a:ext>
            </a:extLst>
          </p:cNvPr>
          <p:cNvSpPr txBox="1">
            <a:spLocks/>
          </p:cNvSpPr>
          <p:nvPr/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WNR</a:t>
            </a:r>
            <a:r>
              <a:rPr lang="en-US" sz="3200" b="1" spc="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E462E-D8BE-C6A4-DD51-DC7FCE6F1D10}"/>
              </a:ext>
            </a:extLst>
          </p:cNvPr>
          <p:cNvSpPr txBox="1"/>
          <p:nvPr/>
        </p:nvSpPr>
        <p:spPr>
          <a:xfrm>
            <a:off x="539139" y="4154794"/>
            <a:ext cx="39577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LAMP design shall provide a H- beam at the WNR target 4 with the following characteristics:  4 µA average beam current, structured as 625-µsec (FWHM) trains of individual pulses separated by 1.8 µsec.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DEAB0-D754-7CA7-581D-A86ACF8CC0F9}"/>
              </a:ext>
            </a:extLst>
          </p:cNvPr>
          <p:cNvSpPr txBox="1"/>
          <p:nvPr/>
        </p:nvSpPr>
        <p:spPr>
          <a:xfrm>
            <a:off x="5271175" y="1117433"/>
            <a:ext cx="219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Detector for Advanced Neutron Capture Experiments (DANCE)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7C464-9729-3B92-E753-0615BD5D1CEC}"/>
              </a:ext>
            </a:extLst>
          </p:cNvPr>
          <p:cNvSpPr txBox="1"/>
          <p:nvPr/>
        </p:nvSpPr>
        <p:spPr>
          <a:xfrm>
            <a:off x="5714999" y="5909120"/>
            <a:ext cx="558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Device for Indirect Capture Experiments on Radionuclides (DICER)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3E5E60-F89A-16BE-009D-CAFB40BA2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106" y="200736"/>
            <a:ext cx="3957703" cy="3228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E7075F-D48E-7338-32A1-7E469CB9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79" y="3492500"/>
            <a:ext cx="4258453" cy="23506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92406"/>
              </p:ext>
            </p:extLst>
          </p:nvPr>
        </p:nvGraphicFramePr>
        <p:xfrm>
          <a:off x="6795371" y="1017794"/>
          <a:ext cx="4558431" cy="3268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277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AP.50:</a:t>
                      </a:r>
                      <a:r>
                        <a:rPr sz="12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UCN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29209">
                        <a:lnSpc>
                          <a:spcPts val="1540"/>
                        </a:lnSpc>
                        <a:spcBef>
                          <a:spcPts val="20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#Mpulse/5sec: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9525">
                      <a:solidFill>
                        <a:srgbClr val="00B000"/>
                      </a:solidFill>
                      <a:prstDash val="solid"/>
                    </a:lnL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54610" algn="ctr">
                        <a:lnSpc>
                          <a:spcPts val="1540"/>
                        </a:lnSpc>
                        <a:spcBef>
                          <a:spcPts val="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2472" marB="0"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971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2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µA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2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station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026160">
                        <a:lnSpc>
                          <a:spcPts val="1520"/>
                        </a:lnSpc>
                        <a:spcBef>
                          <a:spcPts val="22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#µp/Mp</a:t>
                      </a:r>
                      <a:r>
                        <a:rPr sz="1200" spc="14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126k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R w="9525">
                      <a:solidFill>
                        <a:srgbClr val="00B000"/>
                      </a:solidFill>
                      <a:prstDash val="solid"/>
                    </a:lnR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11"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location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charge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cur(5ns)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9957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u="sng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assumed</a:t>
                      </a:r>
                      <a:r>
                        <a:rPr sz="1200" u="sng" spc="25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u="sng" spc="-10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trans.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11">
                <a:tc>
                  <a:txBody>
                    <a:bodyPr/>
                    <a:lstStyle/>
                    <a:p>
                      <a:pPr marL="10795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Target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8.0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TR-</a:t>
                      </a: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&gt;end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11">
                <a:tc>
                  <a:txBody>
                    <a:bodyPr/>
                    <a:lstStyle/>
                    <a:p>
                      <a:pPr marL="10795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TR.entrance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41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8.2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DTL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11">
                <a:tc>
                  <a:txBody>
                    <a:bodyPr/>
                    <a:lstStyle/>
                    <a:p>
                      <a:pPr marL="10795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DTL.entrance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51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10.2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MEBT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7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ts val="1425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RFQ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779">
                <a:tc>
                  <a:txBody>
                    <a:bodyPr/>
                    <a:lstStyle/>
                    <a:p>
                      <a:pPr marL="10795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MEBT.entrance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53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10.6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[Q/Q]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8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7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ts val="1425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LFB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779">
                <a:tc>
                  <a:txBody>
                    <a:bodyPr/>
                    <a:lstStyle/>
                    <a:p>
                      <a:pPr marL="10795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RFQ.entrance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38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11.1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80"/>
                        </a:lnSpc>
                      </a:pP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bonus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8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11">
                <a:tc>
                  <a:txBody>
                    <a:bodyPr/>
                    <a:lstStyle/>
                    <a:p>
                      <a:pPr marL="10795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LFB.entrance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11.1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11">
                <a:tc>
                  <a:txBody>
                    <a:bodyPr/>
                    <a:lstStyle/>
                    <a:p>
                      <a:pPr marL="10795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H–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source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57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11.3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429799CC-5DF1-91BB-9879-5D456937FF96}"/>
              </a:ext>
            </a:extLst>
          </p:cNvPr>
          <p:cNvSpPr txBox="1">
            <a:spLocks/>
          </p:cNvSpPr>
          <p:nvPr/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UCN</a:t>
            </a:r>
            <a:r>
              <a:rPr lang="en-US" sz="3200" b="1" spc="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6A1B7-81E0-DAD2-F8A6-5BDEB5482F8B}"/>
              </a:ext>
            </a:extLst>
          </p:cNvPr>
          <p:cNvSpPr txBox="1"/>
          <p:nvPr/>
        </p:nvSpPr>
        <p:spPr>
          <a:xfrm>
            <a:off x="6701426" y="4395895"/>
            <a:ext cx="47927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LAMP design shall provide a H- beam to LANSCE line B, UCN facility, with the following characteristics: 10 µA average beam current, nominally 9–11 pulses of 625-µsec width, at 20 Hz every 5 seconds.</a:t>
            </a:r>
          </a:p>
        </p:txBody>
      </p:sp>
      <p:pic>
        <p:nvPicPr>
          <p:cNvPr id="1026" name="Picture 2" descr="UCNtau | Liu Lab">
            <a:extLst>
              <a:ext uri="{FF2B5EF4-FFF2-40B4-BE49-F238E27FC236}">
                <a16:creationId xmlns:a16="http://schemas.microsoft.com/office/drawing/2014/main" id="{166B803E-84A9-41C3-8254-6ECDC286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5" y="2889201"/>
            <a:ext cx="5029200" cy="33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ysics - New Limit on the Neutron’s Internal Charge Asymmetry">
            <a:extLst>
              <a:ext uri="{FF2B5EF4-FFF2-40B4-BE49-F238E27FC236}">
                <a16:creationId xmlns:a16="http://schemas.microsoft.com/office/drawing/2014/main" id="{D077CCE4-0C47-22C3-2859-BA503D97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9" y="1301751"/>
            <a:ext cx="3416300" cy="180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t Cells | Nuke Med">
            <a:extLst>
              <a:ext uri="{FF2B5EF4-FFF2-40B4-BE49-F238E27FC236}">
                <a16:creationId xmlns:a16="http://schemas.microsoft.com/office/drawing/2014/main" id="{4D4930B6-6589-6430-6DFC-93DF8A84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87" y="511769"/>
            <a:ext cx="44767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40455"/>
              </p:ext>
            </p:extLst>
          </p:nvPr>
        </p:nvGraphicFramePr>
        <p:xfrm>
          <a:off x="736065" y="1142018"/>
          <a:ext cx="3817145" cy="295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0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62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AP.60:</a:t>
                      </a:r>
                      <a:r>
                        <a:rPr sz="12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IPF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65100">
                        <a:lnSpc>
                          <a:spcPts val="1550"/>
                        </a:lnSpc>
                        <a:spcBef>
                          <a:spcPts val="1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Mpulse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freq: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L w="9525">
                      <a:solidFill>
                        <a:srgbClr val="00B000"/>
                      </a:solidFill>
                      <a:prstDash val="solid"/>
                    </a:lnL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98425" algn="r">
                        <a:lnSpc>
                          <a:spcPts val="155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Hz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2472" marB="0"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524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12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µA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2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station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R="72390" algn="r">
                        <a:lnSpc>
                          <a:spcPts val="1550"/>
                        </a:lnSpc>
                        <a:spcBef>
                          <a:spcPts val="1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#µp/Mp: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957" marB="0"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ts val="14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102k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3253" marB="0">
                    <a:lnR w="9525">
                      <a:solidFill>
                        <a:srgbClr val="00B000"/>
                      </a:solidFill>
                      <a:prstDash val="solid"/>
                    </a:lnR>
                    <a:lnT w="9525">
                      <a:solidFill>
                        <a:srgbClr val="00B000"/>
                      </a:solidFill>
                      <a:prstDash val="solid"/>
                    </a:lnT>
                    <a:solidFill>
                      <a:srgbClr val="D9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99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location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charge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cur(5ns)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 gridSpan="2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u="sng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assumed</a:t>
                      </a:r>
                      <a:r>
                        <a:rPr sz="1200" u="sng" spc="25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u="sng" spc="-10" dirty="0">
                          <a:solidFill>
                            <a:srgbClr val="4DA72D"/>
                          </a:solidFill>
                          <a:uFill>
                            <a:solidFill>
                              <a:srgbClr val="4DA62D"/>
                            </a:solidFill>
                          </a:uFill>
                          <a:latin typeface="Calibri"/>
                          <a:cs typeface="Calibri"/>
                        </a:rPr>
                        <a:t>trans.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4.9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TR-</a:t>
                      </a: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&gt;end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TR.entrance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5.2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5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DTL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DTL.entrance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26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5.3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MEBT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MEBT.entrance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27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5.5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RFQ</a:t>
                      </a:r>
                      <a:r>
                        <a:rPr sz="1200" spc="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[Q/Q]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RFQ.entrance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29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5.8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470"/>
                        </a:lnSpc>
                      </a:pPr>
                      <a:r>
                        <a:rPr sz="120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LFB </a:t>
                      </a:r>
                      <a:r>
                        <a:rPr sz="1200" spc="-1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bonus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7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LFB.entrance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29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7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5.8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LEBT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470"/>
                        </a:lnSpc>
                      </a:pPr>
                      <a:r>
                        <a:rPr sz="1200" spc="-20" dirty="0">
                          <a:solidFill>
                            <a:srgbClr val="4DA72D"/>
                          </a:solidFill>
                          <a:latin typeface="Calibri"/>
                          <a:cs typeface="Calibri"/>
                        </a:rPr>
                        <a:t>0.98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45">
                <a:tc>
                  <a:txBody>
                    <a:bodyPr/>
                    <a:lstStyle/>
                    <a:p>
                      <a:pPr marL="10160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H–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source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B000"/>
                      </a:solidFill>
                      <a:prstDash val="solid"/>
                    </a:lnL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29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pC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010" algn="r">
                        <a:lnSpc>
                          <a:spcPts val="145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5.9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B000"/>
                      </a:solidFill>
                      <a:prstDash val="solid"/>
                    </a:lnR>
                    <a:lnB w="9525">
                      <a:solidFill>
                        <a:srgbClr val="00B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16A8DC-DADF-EED9-DC4A-61BD24BEF018}"/>
              </a:ext>
            </a:extLst>
          </p:cNvPr>
          <p:cNvSpPr txBox="1"/>
          <p:nvPr/>
        </p:nvSpPr>
        <p:spPr>
          <a:xfrm>
            <a:off x="620039" y="4101642"/>
            <a:ext cx="408974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LAMP design shall provide a H+ beam to IPF (Isotope Production Facility), with the following characteristics:  250 µA average beam current, structured as 625-µsec pulses.</a:t>
            </a:r>
          </a:p>
          <a:p>
            <a:endParaRPr lang="en-US" sz="1400" dirty="0"/>
          </a:p>
          <a:p>
            <a:r>
              <a:rPr lang="en-US" sz="1400" dirty="0"/>
              <a:t>H+ is its own source, and consistently lower emittance than H–. We adopted LBEG transport for much of H+ design work.</a:t>
            </a:r>
          </a:p>
        </p:txBody>
      </p:sp>
      <p:sp>
        <p:nvSpPr>
          <p:cNvPr id="11" name="object 4" descr="$PPTXTitle">
            <a:extLst>
              <a:ext uri="{FF2B5EF4-FFF2-40B4-BE49-F238E27FC236}">
                <a16:creationId xmlns:a16="http://schemas.microsoft.com/office/drawing/2014/main" id="{EF573B39-683F-63C1-6BDD-D48C96D42E58}"/>
              </a:ext>
            </a:extLst>
          </p:cNvPr>
          <p:cNvSpPr txBox="1">
            <a:spLocks/>
          </p:cNvSpPr>
          <p:nvPr/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IPF</a:t>
            </a:r>
            <a:r>
              <a:rPr lang="en-US" sz="3200" b="1" spc="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3F9095-8069-15B7-9BF6-088006069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19" y="3389052"/>
            <a:ext cx="3405071" cy="3410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DE7B1A-DCD0-2D05-C935-401448D7D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958" y="887923"/>
            <a:ext cx="3026451" cy="19647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CFCA8D-2192-B216-E457-479E3C1E2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59" y="414160"/>
            <a:ext cx="11606470" cy="892208"/>
          </a:xfrm>
        </p:spPr>
        <p:txBody>
          <a:bodyPr/>
          <a:lstStyle/>
          <a:p>
            <a:r>
              <a:rPr lang="en-US" sz="2800" dirty="0"/>
              <a:t>LANE proposes to update LANSCE capability to enhance alignment with NNSA 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57833-8A77-3C59-D152-ABD4954B2E72}"/>
              </a:ext>
            </a:extLst>
          </p:cNvPr>
          <p:cNvSpPr txBox="1">
            <a:spLocks/>
          </p:cNvSpPr>
          <p:nvPr/>
        </p:nvSpPr>
        <p:spPr>
          <a:xfrm>
            <a:off x="15138399" y="8452172"/>
            <a:ext cx="727241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300DEA-5D50-3E48-89ED-3C97A4BD0F95}" type="slidenum">
              <a:rPr lang="en-US" sz="2400"/>
              <a:pPr/>
              <a:t>17</a:t>
            </a:fld>
            <a:endParaRPr lang="en-US" sz="240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621BCFD-6221-EC25-4A14-255A6C873472}"/>
              </a:ext>
            </a:extLst>
          </p:cNvPr>
          <p:cNvSpPr txBox="1">
            <a:spLocks/>
          </p:cNvSpPr>
          <p:nvPr/>
        </p:nvSpPr>
        <p:spPr>
          <a:xfrm>
            <a:off x="7458481" y="5272234"/>
            <a:ext cx="4491748" cy="107204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247" lvl="1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67" dirty="0"/>
              <a:t>100-800 MeV proton energies</a:t>
            </a:r>
          </a:p>
          <a:p>
            <a:pPr marL="804247" lvl="1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67" dirty="0"/>
              <a:t>Six target stations (three neutron spallation targets)</a:t>
            </a:r>
          </a:p>
          <a:p>
            <a:pPr marL="804247" lvl="1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67" dirty="0"/>
              <a:t>Sixteen beam lines (including future capability expansion in Area 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6879C-27AA-EBFB-FADD-6F74ACEF9B3B}"/>
              </a:ext>
            </a:extLst>
          </p:cNvPr>
          <p:cNvSpPr txBox="1"/>
          <p:nvPr/>
        </p:nvSpPr>
        <p:spPr>
          <a:xfrm flipH="1">
            <a:off x="5914358" y="5357596"/>
            <a:ext cx="1885089" cy="543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67">
                <a:solidFill>
                  <a:srgbClr val="FF781A"/>
                </a:solidFill>
              </a:rPr>
              <a:t>NNSA work</a:t>
            </a:r>
          </a:p>
          <a:p>
            <a:r>
              <a:rPr lang="en-US" sz="1467" u="sng">
                <a:solidFill>
                  <a:srgbClr val="FF781A"/>
                </a:solidFill>
              </a:rPr>
              <a:t>Key program drivers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5472E-1AE0-47CB-ACD0-C8EC4DEB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98" y="1113839"/>
            <a:ext cx="6257916" cy="40082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6BE590-4AED-E1D4-BA82-51F40B5647CE}"/>
              </a:ext>
            </a:extLst>
          </p:cNvPr>
          <p:cNvSpPr/>
          <p:nvPr/>
        </p:nvSpPr>
        <p:spPr>
          <a:xfrm>
            <a:off x="8390536" y="1227715"/>
            <a:ext cx="1333057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b="1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LANSCE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7AA9C-8600-4F11-EFBE-56E6A746B96C}"/>
              </a:ext>
            </a:extLst>
          </p:cNvPr>
          <p:cNvSpPr txBox="1"/>
          <p:nvPr/>
        </p:nvSpPr>
        <p:spPr>
          <a:xfrm>
            <a:off x="7186969" y="6529706"/>
            <a:ext cx="217078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/>
              <a:t>LINAC = </a:t>
            </a:r>
            <a:r>
              <a:rPr lang="en-US" sz="1333" i="1"/>
              <a:t>“Linear Accelerator”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05EA19-A174-B3DF-FBDC-FBC2D071B7F3}"/>
              </a:ext>
            </a:extLst>
          </p:cNvPr>
          <p:cNvSpPr txBox="1"/>
          <p:nvPr/>
        </p:nvSpPr>
        <p:spPr>
          <a:xfrm>
            <a:off x="173587" y="1227715"/>
            <a:ext cx="5451999" cy="497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altLang="en-US" sz="1867" b="1" dirty="0">
                <a:solidFill>
                  <a:srgbClr val="FF781A"/>
                </a:solidFill>
                <a:cs typeface="Arial" charset="0"/>
              </a:rPr>
              <a:t>Proton Radiography </a:t>
            </a:r>
            <a:r>
              <a:rPr lang="en-US" altLang="en-US" sz="1867" dirty="0">
                <a:solidFill>
                  <a:srgbClr val="FF781A"/>
                </a:solidFill>
                <a:cs typeface="Arial" charset="0"/>
              </a:rPr>
              <a:t>(</a:t>
            </a:r>
            <a:r>
              <a:rPr lang="en-US" altLang="en-US" sz="1867" dirty="0" err="1">
                <a:solidFill>
                  <a:srgbClr val="FF781A"/>
                </a:solidFill>
                <a:cs typeface="Arial" charset="0"/>
              </a:rPr>
              <a:t>pRad</a:t>
            </a:r>
            <a:r>
              <a:rPr lang="en-US" altLang="en-US" sz="1867" dirty="0">
                <a:solidFill>
                  <a:srgbClr val="FF781A"/>
                </a:solidFill>
                <a:cs typeface="Arial" charset="0"/>
              </a:rPr>
              <a:t> Facility) </a:t>
            </a:r>
          </a:p>
          <a:p>
            <a:pPr marL="615935" indent="-378875">
              <a:buFont typeface="Wingdings" pitchFamily="2" charset="2"/>
              <a:buChar char="§"/>
              <a:defRPr/>
            </a:pPr>
            <a:r>
              <a:rPr lang="en-US" altLang="en-US" sz="1600" u="sng" dirty="0">
                <a:solidFill>
                  <a:srgbClr val="FF781A"/>
                </a:solidFill>
                <a:cs typeface="Arial" charset="0"/>
              </a:rPr>
              <a:t>Dynamic imaging</a:t>
            </a:r>
            <a:r>
              <a:rPr lang="en-US" altLang="en-US" sz="1600" dirty="0">
                <a:solidFill>
                  <a:srgbClr val="FF781A"/>
                </a:solidFill>
                <a:cs typeface="Arial" charset="0"/>
              </a:rPr>
              <a:t> providing </a:t>
            </a:r>
            <a:r>
              <a:rPr lang="en-US" sz="1600" dirty="0">
                <a:solidFill>
                  <a:srgbClr val="FF78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focused weapons physics data for models &amp; simulations</a:t>
            </a:r>
            <a:endParaRPr lang="en-US" altLang="en-US" sz="1600" dirty="0">
              <a:solidFill>
                <a:srgbClr val="FF781A"/>
              </a:solidFill>
              <a:cs typeface="Arial" charset="0"/>
            </a:endParaRPr>
          </a:p>
          <a:p>
            <a:pPr lvl="0">
              <a:defRPr/>
            </a:pPr>
            <a:r>
              <a:rPr lang="en-US" altLang="en-US" sz="1867" b="1" dirty="0">
                <a:solidFill>
                  <a:srgbClr val="FF781A"/>
                </a:solidFill>
                <a:cs typeface="Arial" charset="0"/>
              </a:rPr>
              <a:t>Lujan Neutron Scattering Center </a:t>
            </a:r>
            <a:r>
              <a:rPr lang="en-US" altLang="en-US" sz="1867" dirty="0">
                <a:solidFill>
                  <a:srgbClr val="FF781A"/>
                </a:solidFill>
                <a:cs typeface="Arial" charset="0"/>
              </a:rPr>
              <a:t>(Lujan Center) </a:t>
            </a:r>
          </a:p>
          <a:p>
            <a:pPr marL="615935" indent="-378875">
              <a:buFont typeface="Wingdings" pitchFamily="2" charset="2"/>
              <a:buChar char="§"/>
              <a:defRPr/>
            </a:pPr>
            <a:r>
              <a:rPr lang="en-US" altLang="en-US" sz="1600" u="sng" dirty="0">
                <a:solidFill>
                  <a:srgbClr val="FF781A"/>
                </a:solidFill>
                <a:cs typeface="Arial" charset="0"/>
              </a:rPr>
              <a:t>Materials characterization</a:t>
            </a:r>
            <a:r>
              <a:rPr lang="en-US" altLang="en-US" sz="1600" dirty="0">
                <a:solidFill>
                  <a:srgbClr val="FF781A"/>
                </a:solidFill>
                <a:cs typeface="Arial" charset="0"/>
              </a:rPr>
              <a:t> supporting aging, manufacturing, and performance </a:t>
            </a:r>
            <a:r>
              <a:rPr lang="en-US" altLang="en-US" sz="1600" dirty="0">
                <a:cs typeface="Arial" charset="0"/>
              </a:rPr>
              <a:t>as well as nuclear energy</a:t>
            </a:r>
          </a:p>
          <a:p>
            <a:pPr marL="615935" indent="-378875">
              <a:buFont typeface="Wingdings" pitchFamily="2" charset="2"/>
              <a:buChar char="§"/>
              <a:defRPr/>
            </a:pPr>
            <a:r>
              <a:rPr lang="en-US" altLang="en-US" sz="1600" dirty="0">
                <a:solidFill>
                  <a:srgbClr val="FF781A"/>
                </a:solidFill>
                <a:cs typeface="Arial" charset="0"/>
              </a:rPr>
              <a:t>Nuclear physics for defense programs</a:t>
            </a:r>
          </a:p>
          <a:p>
            <a:pPr eaLnBrk="0" hangingPunct="0">
              <a:buClr>
                <a:srgbClr val="24459C"/>
              </a:buClr>
              <a:buSzPct val="110000"/>
              <a:buFont typeface="Times" pitchFamily="-112" charset="0"/>
              <a:buNone/>
            </a:pPr>
            <a:r>
              <a:rPr lang="en-US" altLang="en-US" sz="1867" b="1" dirty="0">
                <a:solidFill>
                  <a:srgbClr val="FF781A"/>
                </a:solidFill>
                <a:cs typeface="Arial" charset="0"/>
              </a:rPr>
              <a:t>Weapons Neutron Research Facility </a:t>
            </a:r>
            <a:r>
              <a:rPr lang="en-US" altLang="en-US" sz="1867" dirty="0">
                <a:solidFill>
                  <a:srgbClr val="FF781A"/>
                </a:solidFill>
                <a:cs typeface="Arial" charset="0"/>
              </a:rPr>
              <a:t>(WNR) </a:t>
            </a:r>
          </a:p>
          <a:p>
            <a:pPr marL="615935" indent="-378875" eaLnBrk="0" hangingPunct="0">
              <a:buClr>
                <a:schemeClr val="tx1"/>
              </a:buClr>
              <a:buSzPct val="110000"/>
              <a:buFont typeface="Wingdings" pitchFamily="2" charset="2"/>
              <a:buChar char="§"/>
            </a:pPr>
            <a:r>
              <a:rPr lang="en-US" altLang="en-US" sz="1600" u="sng" dirty="0">
                <a:solidFill>
                  <a:srgbClr val="FF781A"/>
                </a:solidFill>
                <a:cs typeface="Arial" charset="0"/>
              </a:rPr>
              <a:t>Nuclear physics</a:t>
            </a:r>
            <a:r>
              <a:rPr lang="en-US" altLang="en-US" sz="1600" dirty="0">
                <a:solidFill>
                  <a:srgbClr val="FF781A"/>
                </a:solidFill>
                <a:cs typeface="Arial" charset="0"/>
              </a:rPr>
              <a:t> serving weapons assessments, counterproliferation, and criticality safety</a:t>
            </a:r>
          </a:p>
          <a:p>
            <a:pPr marL="615935" indent="-378875" eaLnBrk="0" hangingPunct="0">
              <a:buClr>
                <a:schemeClr val="tx1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cs typeface="Arial" charset="0"/>
              </a:rPr>
              <a:t>Electronics testing for industry and global security</a:t>
            </a:r>
          </a:p>
          <a:p>
            <a:pPr eaLnBrk="0" hangingPunct="0">
              <a:buClr>
                <a:srgbClr val="24459C"/>
              </a:buClr>
              <a:buSzPct val="110000"/>
              <a:buFont typeface="Times" pitchFamily="-112" charset="0"/>
              <a:buNone/>
            </a:pPr>
            <a:r>
              <a:rPr lang="en-US" altLang="en-US" sz="1867" b="1" dirty="0">
                <a:cs typeface="Arial" charset="0"/>
              </a:rPr>
              <a:t>Isotope Production Facility </a:t>
            </a:r>
            <a:r>
              <a:rPr lang="en-US" altLang="en-US" sz="1867" dirty="0">
                <a:cs typeface="Arial" charset="0"/>
              </a:rPr>
              <a:t>(IPF)</a:t>
            </a:r>
            <a:r>
              <a:rPr lang="en-US" altLang="en-US" sz="1867" b="1" dirty="0">
                <a:cs typeface="Arial" charset="0"/>
              </a:rPr>
              <a:t> </a:t>
            </a:r>
          </a:p>
          <a:p>
            <a:pPr marL="615935" indent="-378875" eaLnBrk="0" hangingPunct="0">
              <a:buClr>
                <a:schemeClr val="tx1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cs typeface="Arial" charset="0"/>
              </a:rPr>
              <a:t>Medical and other isotopes for the isotope program</a:t>
            </a:r>
          </a:p>
          <a:p>
            <a:pPr marL="615935" indent="-378875" eaLnBrk="0" hangingPunct="0">
              <a:buClr>
                <a:schemeClr val="tx1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FF781A"/>
                </a:solidFill>
                <a:cs typeface="Arial" charset="0"/>
              </a:rPr>
              <a:t>Short-lived isotopes for defense programs, non-/counterproliferation, and criticality safety</a:t>
            </a:r>
            <a:endParaRPr lang="en-US" altLang="en-US" sz="1600" b="1" dirty="0">
              <a:solidFill>
                <a:srgbClr val="FF781A"/>
              </a:solidFill>
              <a:cs typeface="Arial" charset="0"/>
            </a:endParaRPr>
          </a:p>
          <a:p>
            <a:pPr lvl="0">
              <a:defRPr/>
            </a:pPr>
            <a:r>
              <a:rPr lang="en-US" altLang="en-US" sz="1867" b="1" dirty="0">
                <a:cs typeface="Arial" charset="0"/>
              </a:rPr>
              <a:t>Ultra-Cold Neutron Facility </a:t>
            </a:r>
            <a:r>
              <a:rPr lang="en-US" altLang="en-US" sz="1867" dirty="0">
                <a:cs typeface="Arial" charset="0"/>
              </a:rPr>
              <a:t>(UCN) </a:t>
            </a:r>
          </a:p>
          <a:p>
            <a:pPr marL="615935" indent="-378875">
              <a:buFont typeface="Wingdings" pitchFamily="2" charset="2"/>
              <a:buChar char="§"/>
              <a:defRPr/>
            </a:pPr>
            <a:r>
              <a:rPr lang="en-US" altLang="en-US" sz="1600" dirty="0">
                <a:cs typeface="Arial" charset="0"/>
              </a:rPr>
              <a:t>Unique probe for nuclear physics, possible future defense program uses</a:t>
            </a:r>
            <a:endParaRPr lang="en-US" altLang="en-US" sz="1600" b="1" dirty="0">
              <a:cs typeface="Arial" charset="0"/>
            </a:endParaRPr>
          </a:p>
        </p:txBody>
      </p:sp>
      <p:sp>
        <p:nvSpPr>
          <p:cNvPr id="3" name="Snip Same Side Corner Rectangle 6">
            <a:extLst>
              <a:ext uri="{FF2B5EF4-FFF2-40B4-BE49-F238E27FC236}">
                <a16:creationId xmlns:a16="http://schemas.microsoft.com/office/drawing/2014/main" id="{E5012BCA-6BF6-65AA-F80C-636DD4F24BED}"/>
              </a:ext>
            </a:extLst>
          </p:cNvPr>
          <p:cNvSpPr/>
          <p:nvPr/>
        </p:nvSpPr>
        <p:spPr>
          <a:xfrm rot="5400000">
            <a:off x="871794" y="-884903"/>
            <a:ext cx="262193" cy="2018892"/>
          </a:xfrm>
          <a:prstGeom prst="snip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600" dirty="0"/>
              <a:t>  LANSCE Upgrades</a:t>
            </a:r>
          </a:p>
        </p:txBody>
      </p:sp>
    </p:spTree>
    <p:extLst>
      <p:ext uri="{BB962C8B-B14F-4D97-AF65-F5344CB8AC3E}">
        <p14:creationId xmlns:p14="http://schemas.microsoft.com/office/powerpoint/2010/main" val="336384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C352A-C8D9-61CE-59EC-58D36EC3B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028CE6-1247-8EF0-17C8-769A669C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970" y="1377193"/>
            <a:ext cx="727242" cy="4103613"/>
          </a:xfrm>
          <a:prstGeom prst="rect">
            <a:avLst/>
          </a:prstGeom>
        </p:spPr>
      </p:pic>
      <p:sp>
        <p:nvSpPr>
          <p:cNvPr id="11" name="object 4" descr="$PPTXTitle">
            <a:extLst>
              <a:ext uri="{FF2B5EF4-FFF2-40B4-BE49-F238E27FC236}">
                <a16:creationId xmlns:a16="http://schemas.microsoft.com/office/drawing/2014/main" id="{E805B319-3E80-07BC-B145-E005DDE4FB29}"/>
              </a:ext>
            </a:extLst>
          </p:cNvPr>
          <p:cNvSpPr txBox="1">
            <a:spLocks/>
          </p:cNvSpPr>
          <p:nvPr/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Project Scope</a:t>
            </a:r>
            <a:endParaRPr lang="en-US" sz="3200" b="1" spc="-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A2E98-CFCE-E268-ADC3-65A1F9B53196}"/>
              </a:ext>
            </a:extLst>
          </p:cNvPr>
          <p:cNvSpPr txBox="1"/>
          <p:nvPr/>
        </p:nvSpPr>
        <p:spPr>
          <a:xfrm>
            <a:off x="403409" y="1186805"/>
            <a:ext cx="348993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Dynamic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Multi-pulse x-ray source for pRad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proton radiography beamline in LANSCE Area 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drivers and diagnostics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pRad energy upgrade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3AC26-434A-50C3-10F2-E491E1B51D41}"/>
              </a:ext>
            </a:extLst>
          </p:cNvPr>
          <p:cNvSpPr txBox="1"/>
          <p:nvPr/>
        </p:nvSpPr>
        <p:spPr>
          <a:xfrm>
            <a:off x="3981567" y="1197050"/>
            <a:ext cx="397657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Materials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Dedicated beam line for classified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multi-probe flight path for imaging and bulk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Compact x-ray source for small scale, hazardous, classified experiments.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F15AA-5E16-F889-88F6-99546330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04" y="4056969"/>
            <a:ext cx="3772295" cy="2665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B9357D-347B-824C-0B96-6420C292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10" y="4171950"/>
            <a:ext cx="3569403" cy="2550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F00FA6-AA99-1E6E-7475-0D76271D4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874" y="3605485"/>
            <a:ext cx="3568972" cy="311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37E55-5408-F78B-54A1-CAEC8AF56D3C}"/>
              </a:ext>
            </a:extLst>
          </p:cNvPr>
          <p:cNvSpPr txBox="1"/>
          <p:nvPr/>
        </p:nvSpPr>
        <p:spPr>
          <a:xfrm>
            <a:off x="7863005" y="1197049"/>
            <a:ext cx="381702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Materials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Expanded WNR capabilities for radioactive targets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Partnering with Isotope Production Facility for improved </a:t>
            </a:r>
            <a:r>
              <a:rPr lang="en-US" sz="2000" dirty="0" err="1"/>
              <a:t>targetry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neutron target facility to measure short-lived isotopes</a:t>
            </a:r>
          </a:p>
        </p:txBody>
      </p:sp>
    </p:spTree>
    <p:extLst>
      <p:ext uri="{BB962C8B-B14F-4D97-AF65-F5344CB8AC3E}">
        <p14:creationId xmlns:p14="http://schemas.microsoft.com/office/powerpoint/2010/main" val="4493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7254-3498-D7C8-FC32-9AC01A4DA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884325-9C27-02F1-FA86-7E6DD63C8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28" y="382322"/>
            <a:ext cx="10968072" cy="561219"/>
          </a:xfrm>
        </p:spPr>
        <p:txBody>
          <a:bodyPr/>
          <a:lstStyle/>
          <a:p>
            <a:r>
              <a:rPr lang="en-US" dirty="0"/>
              <a:t>LANE would add NNSA mission driven capabilities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FDECD08D-38F4-DC3B-950B-F3681120BEB8}"/>
              </a:ext>
            </a:extLst>
          </p:cNvPr>
          <p:cNvSpPr/>
          <p:nvPr/>
        </p:nvSpPr>
        <p:spPr>
          <a:xfrm rot="5400000">
            <a:off x="871794" y="-884903"/>
            <a:ext cx="262193" cy="2018892"/>
          </a:xfrm>
          <a:prstGeom prst="snip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600" dirty="0"/>
              <a:t>  LANSCE Upgrades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36FBDB-D974-CD3B-62CB-DCB7DCA1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-163292"/>
            <a:ext cx="11704320" cy="65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30FF50-D818-2F4B-B792-5C5E8A813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345831"/>
            <a:ext cx="10972800" cy="551543"/>
          </a:xfrm>
        </p:spPr>
        <p:txBody>
          <a:bodyPr/>
          <a:lstStyle/>
          <a:p>
            <a:r>
              <a:rPr lang="en-US" sz="3200" dirty="0"/>
              <a:t>LANSCE 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742EDB-FDC5-5746-A6B3-9803E03FA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8478" y="1001451"/>
            <a:ext cx="4821105" cy="5510717"/>
          </a:xfrm>
        </p:spPr>
        <p:txBody>
          <a:bodyPr/>
          <a:lstStyle/>
          <a:p>
            <a:r>
              <a:rPr lang="en-US" sz="2200" dirty="0"/>
              <a:t>The Los Alamos Neutron Science Center (LANSCE) accelerator facility has supported nation-wide science and technology programs for 50+ years</a:t>
            </a:r>
          </a:p>
          <a:p>
            <a:r>
              <a:rPr lang="en-US" sz="2200" dirty="0"/>
              <a:t>Historically delivers 800-MeV proton beams to six facilities simultaneously </a:t>
            </a:r>
          </a:p>
          <a:p>
            <a:r>
              <a:rPr lang="en-US" sz="2200" dirty="0"/>
              <a:t>Three major Department of Energy </a:t>
            </a:r>
            <a:r>
              <a:rPr lang="en-US" sz="2000" dirty="0"/>
              <a:t>(DOE) Stakeholders: </a:t>
            </a:r>
          </a:p>
          <a:p>
            <a:pPr lvl="1"/>
            <a:r>
              <a:rPr lang="en-US" sz="1600" dirty="0"/>
              <a:t>Defense Programs (DP)</a:t>
            </a:r>
          </a:p>
          <a:p>
            <a:pPr lvl="1"/>
            <a:r>
              <a:rPr lang="en-US" sz="1600" dirty="0"/>
              <a:t>DOE Office of Science </a:t>
            </a:r>
          </a:p>
          <a:p>
            <a:pPr lvl="1"/>
            <a:r>
              <a:rPr lang="en-US" sz="1600" dirty="0"/>
              <a:t>Office of Nuclear Energy, Science and Technology (NE)</a:t>
            </a:r>
          </a:p>
          <a:p>
            <a:r>
              <a:rPr lang="en-US" sz="2200" dirty="0"/>
              <a:t>Studies at LANSCE include:</a:t>
            </a:r>
          </a:p>
          <a:p>
            <a:pPr lvl="1"/>
            <a:r>
              <a:rPr lang="en-US" sz="1600" dirty="0"/>
              <a:t>Nuclear weapons program</a:t>
            </a:r>
          </a:p>
          <a:p>
            <a:pPr lvl="1"/>
            <a:r>
              <a:rPr lang="en-US" sz="1600" dirty="0"/>
              <a:t>National security research</a:t>
            </a:r>
          </a:p>
          <a:p>
            <a:pPr lvl="1"/>
            <a:r>
              <a:rPr lang="en-US" sz="1600" dirty="0"/>
              <a:t>Radioisotope production</a:t>
            </a:r>
          </a:p>
          <a:p>
            <a:pPr lvl="1"/>
            <a:r>
              <a:rPr lang="en-US" sz="1600" dirty="0"/>
              <a:t>Basic science- (neutrino &amp; dark matter searches)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1BDB-191B-E244-96AF-E9EF357B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18" y="1123373"/>
            <a:ext cx="6249828" cy="5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2C7C-D88A-7F7C-729C-DFE6CF4BA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70892A-37AC-9D39-A9D1-951D5F3BA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28" y="382322"/>
            <a:ext cx="10968072" cy="561219"/>
          </a:xfrm>
        </p:spPr>
        <p:txBody>
          <a:bodyPr/>
          <a:lstStyle/>
          <a:p>
            <a:r>
              <a:rPr lang="en-US" dirty="0"/>
              <a:t>LANE uses a phased approach to implement upgrades 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13A3A2C4-A327-0F0F-857D-CF97097ED110}"/>
              </a:ext>
            </a:extLst>
          </p:cNvPr>
          <p:cNvSpPr/>
          <p:nvPr/>
        </p:nvSpPr>
        <p:spPr>
          <a:xfrm rot="5400000">
            <a:off x="871794" y="-884903"/>
            <a:ext cx="262193" cy="2018892"/>
          </a:xfrm>
          <a:prstGeom prst="snip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600" dirty="0"/>
              <a:t>  LANSCE Upgrades</a:t>
            </a:r>
          </a:p>
        </p:txBody>
      </p:sp>
      <p:pic>
        <p:nvPicPr>
          <p:cNvPr id="2" name="drawing">
            <a:extLst>
              <a:ext uri="{FF2B5EF4-FFF2-40B4-BE49-F238E27FC236}">
                <a16:creationId xmlns:a16="http://schemas.microsoft.com/office/drawing/2014/main" id="{62E66135-D417-20C2-ACE0-26CB8DD2F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/>
          <a:stretch>
            <a:fillRect/>
          </a:stretch>
        </p:blipFill>
        <p:spPr>
          <a:xfrm>
            <a:off x="312420" y="1163597"/>
            <a:ext cx="11777704" cy="4722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B45B1-F90E-3A6B-E697-BDBBFF435B59}"/>
              </a:ext>
            </a:extLst>
          </p:cNvPr>
          <p:cNvSpPr txBox="1"/>
          <p:nvPr/>
        </p:nvSpPr>
        <p:spPr>
          <a:xfrm>
            <a:off x="3437361" y="6106346"/>
            <a:ext cx="478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Potential enhancements in current LANE concept</a:t>
            </a:r>
          </a:p>
        </p:txBody>
      </p:sp>
    </p:spTree>
    <p:extLst>
      <p:ext uri="{BB962C8B-B14F-4D97-AF65-F5344CB8AC3E}">
        <p14:creationId xmlns:p14="http://schemas.microsoft.com/office/powerpoint/2010/main" val="889759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E5E63-7B68-4D11-861F-1F4BAC4F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E9CB9E-392F-1679-8FC9-6D33C16F1D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28" y="382322"/>
            <a:ext cx="10968072" cy="561219"/>
          </a:xfrm>
        </p:spPr>
        <p:txBody>
          <a:bodyPr/>
          <a:lstStyle/>
          <a:p>
            <a:r>
              <a:rPr lang="en-US" dirty="0"/>
              <a:t>Line A Modernization paves the way for LANE activities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5D48E405-AB24-A854-C9A9-CD9E47EA50A6}"/>
              </a:ext>
            </a:extLst>
          </p:cNvPr>
          <p:cNvSpPr/>
          <p:nvPr/>
        </p:nvSpPr>
        <p:spPr>
          <a:xfrm rot="5400000">
            <a:off x="871794" y="-884903"/>
            <a:ext cx="262193" cy="2018892"/>
          </a:xfrm>
          <a:prstGeom prst="snip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600" dirty="0"/>
              <a:t>  LANSCE Upgrades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B6A1D-1390-7F83-2B4E-99F3069B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43" y="1182434"/>
            <a:ext cx="11575177" cy="55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29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83301-9682-6045-EC07-5E6839EC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9BE3063-932C-0D29-2E44-DD49B42EF5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345831"/>
            <a:ext cx="11232995" cy="551543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8BC53-8DE5-F5B7-F7FE-D0C20523B63E}"/>
              </a:ext>
            </a:extLst>
          </p:cNvPr>
          <p:cNvSpPr txBox="1"/>
          <p:nvPr/>
        </p:nvSpPr>
        <p:spPr>
          <a:xfrm>
            <a:off x="452399" y="979815"/>
            <a:ext cx="11379043" cy="5532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marR="1136015">
              <a:lnSpc>
                <a:spcPts val="2140"/>
              </a:lnSpc>
              <a:spcBef>
                <a:spcPts val="365"/>
              </a:spcBef>
            </a:pPr>
            <a:r>
              <a:rPr lang="en-US" sz="1800" b="1" dirty="0">
                <a:latin typeface="Arial"/>
                <a:cs typeface="Arial"/>
              </a:rPr>
              <a:t>LAMP</a:t>
            </a:r>
            <a:r>
              <a:rPr lang="en-US" sz="1800" b="1" spc="10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Objective</a:t>
            </a:r>
            <a:r>
              <a:rPr lang="en-US" sz="1800" b="1" spc="55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Requirements</a:t>
            </a:r>
            <a:r>
              <a:rPr lang="en-US" sz="1800" b="1" spc="50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are</a:t>
            </a:r>
            <a:r>
              <a:rPr lang="en-US" sz="1800" b="1" spc="55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to</a:t>
            </a:r>
            <a:r>
              <a:rPr lang="en-US" sz="1800" b="1" spc="55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achieve</a:t>
            </a:r>
            <a:r>
              <a:rPr lang="en-US" sz="1800" b="1" spc="50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the</a:t>
            </a:r>
            <a:r>
              <a:rPr lang="en-US" sz="1800" b="1" spc="55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desired</a:t>
            </a:r>
            <a:r>
              <a:rPr lang="en-US" sz="1800" b="1" spc="50" dirty="0">
                <a:latin typeface="Arial"/>
                <a:cs typeface="Arial"/>
              </a:rPr>
              <a:t> </a:t>
            </a:r>
            <a:r>
              <a:rPr lang="en-US" sz="1800" b="1" spc="-10" dirty="0">
                <a:latin typeface="Arial"/>
                <a:cs typeface="Arial"/>
              </a:rPr>
              <a:t>operational </a:t>
            </a:r>
            <a:r>
              <a:rPr lang="en-US" sz="1800" b="1" dirty="0">
                <a:latin typeface="Arial"/>
                <a:cs typeface="Arial"/>
              </a:rPr>
              <a:t>conditions</a:t>
            </a:r>
            <a:r>
              <a:rPr lang="en-US" sz="1800" b="1" spc="50" dirty="0">
                <a:latin typeface="Arial"/>
                <a:cs typeface="Arial"/>
              </a:rPr>
              <a:t> </a:t>
            </a:r>
            <a:endParaRPr lang="en-US" sz="1800" b="1" dirty="0">
              <a:latin typeface="Arial"/>
              <a:cs typeface="Arial"/>
            </a:endParaRP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Replaces aging front-end systems to reduce failures, downtime, and operational risk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Establishes a modern RFQ-based injector and upgraded DTL for improved beam quality and stability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Eliminates single-point failures and addresses obsolescence in critical infrastructure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Enables consistent delivery of complex beam structures required by Lujan, WNR, UCN, IPF, and pRad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Supports ~5,300 annual beam hours with improved reliability and maintainability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sz="1800" dirty="0">
                <a:latin typeface="Arial"/>
                <a:cs typeface="Arial"/>
              </a:rPr>
              <a:t>Preserves current mission capabilities while extending operational lifetime through ~2050Provides a stable foundation for future upgrades and integration with LANE enhancements</a:t>
            </a:r>
          </a:p>
          <a:p>
            <a:pPr marL="149225">
              <a:lnSpc>
                <a:spcPct val="100000"/>
              </a:lnSpc>
              <a:spcBef>
                <a:spcPts val="1590"/>
              </a:spcBef>
              <a:tabLst>
                <a:tab pos="337185" algn="l"/>
              </a:tabLst>
            </a:pPr>
            <a:r>
              <a:rPr lang="en-US" b="1" spc="-25" dirty="0">
                <a:latin typeface="Arial"/>
                <a:cs typeface="Arial"/>
              </a:rPr>
              <a:t>LANE Objectives are Currently be Scoped this Fiscal Year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dirty="0">
                <a:latin typeface="Arial"/>
                <a:cs typeface="Arial"/>
              </a:rPr>
              <a:t>Expands LANSCE experimental capabilities by enabling next-generation beamlines, diagnostics, and user facilities aligned with evolving NNSA mission needs</a:t>
            </a:r>
          </a:p>
          <a:p>
            <a:pPr marL="337185" indent="-187960">
              <a:lnSpc>
                <a:spcPct val="100000"/>
              </a:lnSpc>
              <a:spcBef>
                <a:spcPts val="1590"/>
              </a:spcBef>
              <a:buChar char="•"/>
              <a:tabLst>
                <a:tab pos="337185" algn="l"/>
              </a:tabLst>
            </a:pPr>
            <a:r>
              <a:rPr lang="en-US" dirty="0">
                <a:latin typeface="Arial"/>
                <a:cs typeface="Arial"/>
              </a:rPr>
              <a:t>Positions LANSCE for future mission growth through enhanced performance, flexibility, and restoration/expansion of experimental areas such as Area A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812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37439"/>
            <a:ext cx="12192001" cy="5879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7B66DE-C1EC-5E19-B5C9-19256E4530B0}"/>
              </a:ext>
            </a:extLst>
          </p:cNvPr>
          <p:cNvSpPr/>
          <p:nvPr/>
        </p:nvSpPr>
        <p:spPr>
          <a:xfrm>
            <a:off x="0" y="687689"/>
            <a:ext cx="10330453" cy="37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A82609-D4C7-4B50-1076-1EEC8656C8E5}"/>
              </a:ext>
            </a:extLst>
          </p:cNvPr>
          <p:cNvSpPr/>
          <p:nvPr/>
        </p:nvSpPr>
        <p:spPr>
          <a:xfrm>
            <a:off x="0" y="6242102"/>
            <a:ext cx="12121468" cy="55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80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A73D-29B3-28C8-A2E1-08793A2C3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1145FE-9F17-2BB9-9D86-B16BCADB5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37439"/>
            <a:ext cx="12192001" cy="5879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3A35A1-A782-8EBE-EC11-A86EB1268F6F}"/>
              </a:ext>
            </a:extLst>
          </p:cNvPr>
          <p:cNvSpPr/>
          <p:nvPr/>
        </p:nvSpPr>
        <p:spPr>
          <a:xfrm>
            <a:off x="0" y="687689"/>
            <a:ext cx="10330453" cy="37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5FF8D-A2C8-E701-23A9-4A215CA280C6}"/>
              </a:ext>
            </a:extLst>
          </p:cNvPr>
          <p:cNvSpPr/>
          <p:nvPr/>
        </p:nvSpPr>
        <p:spPr>
          <a:xfrm>
            <a:off x="0" y="6242102"/>
            <a:ext cx="12121468" cy="55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0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0617-2722-C64A-8E76-5FEA608A84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964" y="317442"/>
            <a:ext cx="10968072" cy="547475"/>
          </a:xfrm>
        </p:spPr>
        <p:txBody>
          <a:bodyPr/>
          <a:lstStyle/>
          <a:p>
            <a:r>
              <a:rPr lang="en-US" dirty="0"/>
              <a:t>The LANSCE Complex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441B-1A71-3C2F-A2DA-230722915D6D}"/>
              </a:ext>
            </a:extLst>
          </p:cNvPr>
          <p:cNvGrpSpPr/>
          <p:nvPr/>
        </p:nvGrpSpPr>
        <p:grpSpPr>
          <a:xfrm>
            <a:off x="497430" y="204645"/>
            <a:ext cx="11694570" cy="6302793"/>
            <a:chOff x="355786" y="406770"/>
            <a:chExt cx="11694570" cy="6302793"/>
          </a:xfrm>
        </p:grpSpPr>
        <p:pic>
          <p:nvPicPr>
            <p:cNvPr id="34" name="Picture 33" descr="Diagram&#10;&#10;AI-generated content may be incorrect.">
              <a:extLst>
                <a:ext uri="{FF2B5EF4-FFF2-40B4-BE49-F238E27FC236}">
                  <a16:creationId xmlns:a16="http://schemas.microsoft.com/office/drawing/2014/main" id="{0EB24479-15CE-D6FC-43A9-D645B70F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84" b="8095"/>
            <a:stretch>
              <a:fillRect/>
            </a:stretch>
          </p:blipFill>
          <p:spPr>
            <a:xfrm>
              <a:off x="355786" y="406770"/>
              <a:ext cx="11438021" cy="63027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D26B7D-EF8A-9D8F-58C6-5E1E501E9BB6}"/>
                </a:ext>
              </a:extLst>
            </p:cNvPr>
            <p:cNvSpPr txBox="1"/>
            <p:nvPr/>
          </p:nvSpPr>
          <p:spPr>
            <a:xfrm>
              <a:off x="11383497" y="530854"/>
              <a:ext cx="666859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Blackadder ITC" panose="04020505051007020D02" pitchFamily="82" charset="0"/>
                  <a:cs typeface="Diwan Thuluth" pitchFamily="2" charset="-78"/>
                </a:rPr>
                <a:t>N</a:t>
              </a:r>
              <a:endParaRPr lang="en-US" b="1" dirty="0">
                <a:latin typeface="Blackadder ITC" panose="04020505051007020D02" pitchFamily="82" charset="0"/>
                <a:cs typeface="Diwan Thuluth" pitchFamily="2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FC39C6-6AB5-8D64-B250-30E5B1645885}"/>
                </a:ext>
              </a:extLst>
            </p:cNvPr>
            <p:cNvSpPr txBox="1"/>
            <p:nvPr/>
          </p:nvSpPr>
          <p:spPr>
            <a:xfrm>
              <a:off x="2332247" y="2106201"/>
              <a:ext cx="850313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Chopper</a:t>
              </a:r>
            </a:p>
            <a:p>
              <a:r>
                <a:rPr lang="en-US" sz="1067" dirty="0"/>
                <a:t>Kicker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7B276E-B70C-0136-027A-57A3B1E6458D}"/>
                </a:ext>
              </a:extLst>
            </p:cNvPr>
            <p:cNvSpPr txBox="1"/>
            <p:nvPr/>
          </p:nvSpPr>
          <p:spPr>
            <a:xfrm>
              <a:off x="2605238" y="1230837"/>
              <a:ext cx="1069431" cy="584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201.25-MHz 100-MeV Drift Tube </a:t>
              </a:r>
              <a:r>
                <a:rPr lang="en-US" sz="1067" dirty="0" err="1"/>
                <a:t>Linac</a:t>
              </a:r>
              <a:r>
                <a:rPr lang="en-US" sz="1067" dirty="0"/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8374F6-D337-A070-B416-05DC37377F41}"/>
                </a:ext>
              </a:extLst>
            </p:cNvPr>
            <p:cNvSpPr txBox="1"/>
            <p:nvPr/>
          </p:nvSpPr>
          <p:spPr>
            <a:xfrm>
              <a:off x="3348042" y="2192749"/>
              <a:ext cx="850313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Transition Region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59D818-ABFA-0E43-35E4-BE6A68756F7A}"/>
                </a:ext>
              </a:extLst>
            </p:cNvPr>
            <p:cNvSpPr txBox="1"/>
            <p:nvPr/>
          </p:nvSpPr>
          <p:spPr>
            <a:xfrm>
              <a:off x="1958671" y="1317440"/>
              <a:ext cx="373576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H</a:t>
              </a:r>
              <a:r>
                <a:rPr lang="en-US" sz="1067" baseline="30000" dirty="0"/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00A71-C757-518C-D37D-FAB397F96BEB}"/>
                </a:ext>
              </a:extLst>
            </p:cNvPr>
            <p:cNvSpPr txBox="1"/>
            <p:nvPr/>
          </p:nvSpPr>
          <p:spPr>
            <a:xfrm>
              <a:off x="2011742" y="2485233"/>
              <a:ext cx="373576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H</a:t>
              </a:r>
              <a:r>
                <a:rPr lang="en-US" sz="1067" baseline="30000" dirty="0"/>
                <a:t>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5340ED-B4DD-80DA-FA48-3432519BF577}"/>
                </a:ext>
              </a:extLst>
            </p:cNvPr>
            <p:cNvSpPr txBox="1"/>
            <p:nvPr/>
          </p:nvSpPr>
          <p:spPr>
            <a:xfrm>
              <a:off x="748955" y="1684475"/>
              <a:ext cx="1133752" cy="584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750-keV Cockcroft-Walton Injectors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CCE13D-6F02-E239-5460-591EB6E524AA}"/>
                </a:ext>
              </a:extLst>
            </p:cNvPr>
            <p:cNvSpPr txBox="1"/>
            <p:nvPr/>
          </p:nvSpPr>
          <p:spPr>
            <a:xfrm>
              <a:off x="4607954" y="956137"/>
              <a:ext cx="1988076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Isotope Production Facility </a:t>
              </a:r>
              <a:endParaRPr lang="en-US" sz="1067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BE51E3-8E85-CE95-F061-CDAD230B27CA}"/>
                </a:ext>
              </a:extLst>
            </p:cNvPr>
            <p:cNvSpPr txBox="1"/>
            <p:nvPr/>
          </p:nvSpPr>
          <p:spPr>
            <a:xfrm>
              <a:off x="7462252" y="1306945"/>
              <a:ext cx="1988076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Proton Radiography</a:t>
              </a:r>
              <a:endParaRPr lang="en-US" sz="1067" baseline="30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256C76-7BB4-F37A-FC73-685FB4F268A3}"/>
                </a:ext>
              </a:extLst>
            </p:cNvPr>
            <p:cNvSpPr txBox="1"/>
            <p:nvPr/>
          </p:nvSpPr>
          <p:spPr>
            <a:xfrm>
              <a:off x="5708031" y="2135770"/>
              <a:ext cx="2552344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80—MHz 800-MeV Coupled Cavity </a:t>
              </a:r>
              <a:r>
                <a:rPr lang="en-US" sz="1067" dirty="0" err="1"/>
                <a:t>Linac</a:t>
              </a:r>
              <a:endParaRPr lang="en-US" sz="1067" baseline="30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20796B-36F2-987C-3E83-13E92DBEDF8A}"/>
                </a:ext>
              </a:extLst>
            </p:cNvPr>
            <p:cNvSpPr txBox="1"/>
            <p:nvPr/>
          </p:nvSpPr>
          <p:spPr>
            <a:xfrm>
              <a:off x="9441704" y="520531"/>
              <a:ext cx="1065875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Ultra-Cold Neutrons</a:t>
              </a:r>
              <a:endParaRPr lang="en-US" sz="1067" baseline="30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2F0D29-3432-1755-5CA5-B9305BA3EF95}"/>
                </a:ext>
              </a:extLst>
            </p:cNvPr>
            <p:cNvSpPr txBox="1"/>
            <p:nvPr/>
          </p:nvSpPr>
          <p:spPr>
            <a:xfrm>
              <a:off x="10052601" y="2278846"/>
              <a:ext cx="1362376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7" dirty="0"/>
                <a:t>Area A </a:t>
              </a:r>
            </a:p>
            <a:p>
              <a:pPr algn="ctr"/>
              <a:r>
                <a:rPr lang="en-US" sz="1067" dirty="0"/>
                <a:t>(currently inactive)</a:t>
              </a:r>
              <a:endParaRPr lang="en-US" sz="1067" baseline="30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6C8F23-9A57-F360-81E4-9E85EB993FF1}"/>
                </a:ext>
              </a:extLst>
            </p:cNvPr>
            <p:cNvSpPr txBox="1"/>
            <p:nvPr/>
          </p:nvSpPr>
          <p:spPr>
            <a:xfrm>
              <a:off x="10468941" y="3200475"/>
              <a:ext cx="1111095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Lujan Center</a:t>
              </a:r>
              <a:endParaRPr lang="en-US" sz="1067" baseline="30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AF6722-AF5E-9442-5CD1-483BEB996CC7}"/>
                </a:ext>
              </a:extLst>
            </p:cNvPr>
            <p:cNvSpPr txBox="1"/>
            <p:nvPr/>
          </p:nvSpPr>
          <p:spPr>
            <a:xfrm>
              <a:off x="8264904" y="3457020"/>
              <a:ext cx="910956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67" dirty="0"/>
                <a:t>Proton Storage Ring</a:t>
              </a:r>
              <a:endParaRPr lang="en-US" sz="1067" baseline="30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23A03D-5DEE-369C-6C4D-BEA3AC650627}"/>
                </a:ext>
              </a:extLst>
            </p:cNvPr>
            <p:cNvSpPr txBox="1"/>
            <p:nvPr/>
          </p:nvSpPr>
          <p:spPr>
            <a:xfrm>
              <a:off x="8974328" y="6192557"/>
              <a:ext cx="1111095" cy="23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/>
                <a:t>Target 4</a:t>
              </a:r>
              <a:endParaRPr lang="en-US" sz="933" baseline="30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3DB2E8-60C7-CD02-CC03-6626E7C4571F}"/>
                </a:ext>
              </a:extLst>
            </p:cNvPr>
            <p:cNvSpPr txBox="1"/>
            <p:nvPr/>
          </p:nvSpPr>
          <p:spPr>
            <a:xfrm>
              <a:off x="8418781" y="4789011"/>
              <a:ext cx="1111095" cy="23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/>
                <a:t>Target 2</a:t>
              </a:r>
              <a:endParaRPr lang="en-US" sz="933" baseline="30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1E09BA-4476-E837-584B-110D588558E4}"/>
                </a:ext>
              </a:extLst>
            </p:cNvPr>
            <p:cNvSpPr txBox="1"/>
            <p:nvPr/>
          </p:nvSpPr>
          <p:spPr>
            <a:xfrm>
              <a:off x="9713059" y="5047836"/>
              <a:ext cx="1111095" cy="23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/>
                <a:t>Target 1</a:t>
              </a:r>
              <a:endParaRPr lang="en-US" sz="933" baseline="30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A8BCA0-852E-BC51-B23B-0D3843C67C5C}"/>
                </a:ext>
              </a:extLst>
            </p:cNvPr>
            <p:cNvSpPr txBox="1"/>
            <p:nvPr/>
          </p:nvSpPr>
          <p:spPr>
            <a:xfrm>
              <a:off x="9823131" y="3964232"/>
              <a:ext cx="793672" cy="23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/>
                <a:t>ER-1</a:t>
              </a:r>
              <a:endParaRPr lang="en-US" sz="933" baseline="300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BFCDE45-7986-3F77-1B4C-FB72130180D9}"/>
                </a:ext>
              </a:extLst>
            </p:cNvPr>
            <p:cNvGrpSpPr/>
            <p:nvPr/>
          </p:nvGrpSpPr>
          <p:grpSpPr>
            <a:xfrm>
              <a:off x="11482918" y="822374"/>
              <a:ext cx="255152" cy="451063"/>
              <a:chOff x="6844788" y="858876"/>
              <a:chExt cx="255152" cy="451063"/>
            </a:xfrm>
          </p:grpSpPr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224E94F2-A522-3C65-8FA4-369DD73BB39E}"/>
                  </a:ext>
                </a:extLst>
              </p:cNvPr>
              <p:cNvSpPr/>
              <p:nvPr/>
            </p:nvSpPr>
            <p:spPr>
              <a:xfrm rot="16200000">
                <a:off x="6756819" y="1052558"/>
                <a:ext cx="451063" cy="63700"/>
              </a:xfrm>
              <a:prstGeom prst="chevron">
                <a:avLst>
                  <a:gd name="adj" fmla="val 12918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432F4DA-129F-6C37-DD26-2B5829C47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4788" y="1084408"/>
                <a:ext cx="25515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99EEFA0-CFDC-D90D-D155-D9720CEAFEBA}"/>
              </a:ext>
            </a:extLst>
          </p:cNvPr>
          <p:cNvSpPr txBox="1"/>
          <p:nvPr/>
        </p:nvSpPr>
        <p:spPr>
          <a:xfrm>
            <a:off x="256549" y="2426759"/>
            <a:ext cx="808227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Isotope Production Facility (IPF)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High-current (100 MeV H⁺) beam for medical and national security isotope production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Emphasis on reliability and sustained beam current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Proton Radiography (</a:t>
            </a:r>
            <a:r>
              <a:rPr lang="en-US" sz="1600" b="1" dirty="0" err="1"/>
              <a:t>pRad</a:t>
            </a:r>
            <a:r>
              <a:rPr lang="en-US" sz="1600" b="1" dirty="0"/>
              <a:t>)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High-energy proton imaging for dynamic experiments (e.g., hydrodynamics)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Requires precisely structured burst-mode beam delivery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Ultra-Cold Neutron (UCN) Facility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Fundamental physics experiments using moderated neutron beams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Requires specialized low-duty-factor beam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Lujan Neutron Scattering Center (1L target focus)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Pulsed spallation neutron source for materials science, nuclear energy, and weapons-relevant studies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Requires high-quality, well-defined pulse structure and stable beam delivery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Weapons Neutron Research (WNR)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Operates with </a:t>
            </a:r>
            <a:r>
              <a:rPr lang="en-US" sz="1600" dirty="0" err="1"/>
              <a:t>micropulse</a:t>
            </a:r>
            <a:r>
              <a:rPr lang="en-US" sz="1600" dirty="0"/>
              <a:t> structures (µs spacing) and flexible timing modes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Broad-spectrum neutron source for nuclear data, cross sections, and radiation effects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7798E-9282-5790-2B54-C51D1EE4258B}"/>
              </a:ext>
            </a:extLst>
          </p:cNvPr>
          <p:cNvSpPr txBox="1"/>
          <p:nvPr/>
        </p:nvSpPr>
        <p:spPr>
          <a:xfrm>
            <a:off x="8843923" y="6170045"/>
            <a:ext cx="33324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A. L. Cooper </a:t>
            </a:r>
            <a:r>
              <a:rPr lang="en-US" sz="1100" b="1" i="1" dirty="0">
                <a:solidFill>
                  <a:schemeClr val="accent1"/>
                </a:solidFill>
              </a:rPr>
              <a:t>et al.</a:t>
            </a:r>
            <a:r>
              <a:rPr lang="en-US" sz="1100" b="1" dirty="0">
                <a:solidFill>
                  <a:schemeClr val="accent1"/>
                </a:solidFill>
              </a:rPr>
              <a:t>,</a:t>
            </a:r>
            <a:r>
              <a:rPr lang="en-US" sz="1100" dirty="0">
                <a:solidFill>
                  <a:schemeClr val="accent1"/>
                </a:solidFill>
              </a:rPr>
              <a:t> </a:t>
            </a:r>
            <a:r>
              <a:rPr lang="en-US" sz="1100" i="1" dirty="0">
                <a:solidFill>
                  <a:schemeClr val="accent1"/>
                </a:solidFill>
              </a:rPr>
              <a:t>High-intensity, low-energy heavy ion source for a neutron target proof-of-principle experiment at LANSCE</a:t>
            </a:r>
            <a:r>
              <a:rPr lang="en-US" sz="1100" dirty="0">
                <a:solidFill>
                  <a:schemeClr val="accent1"/>
                </a:solidFill>
              </a:rPr>
              <a:t>, LA-UR-23-31433 (2024).</a:t>
            </a:r>
          </a:p>
        </p:txBody>
      </p:sp>
    </p:spTree>
    <p:extLst>
      <p:ext uri="{BB962C8B-B14F-4D97-AF65-F5344CB8AC3E}">
        <p14:creationId xmlns:p14="http://schemas.microsoft.com/office/powerpoint/2010/main" val="277754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1FF1D-4DC2-B075-66A6-7AA8BBC74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EF1FF3-3BAA-BCC7-F1F0-63E9DFCF43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345831"/>
            <a:ext cx="11232995" cy="551543"/>
          </a:xfrm>
        </p:spPr>
        <p:txBody>
          <a:bodyPr/>
          <a:lstStyle/>
          <a:p>
            <a:r>
              <a:rPr lang="en-US" dirty="0"/>
              <a:t>LANSCE overview and missions</a:t>
            </a:r>
          </a:p>
          <a:p>
            <a:endParaRPr lang="en-US" sz="3200" dirty="0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6EA12F8F-DD58-F6B8-7344-1840AE4696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971" y="2725352"/>
            <a:ext cx="1777216" cy="196138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D229FA36-27D5-3F55-69E7-5D276281C4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7907" y="1914010"/>
            <a:ext cx="7190993" cy="3557778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59DA73CC-4921-A3DF-C0FD-A9127ADA90B7}"/>
              </a:ext>
            </a:extLst>
          </p:cNvPr>
          <p:cNvSpPr/>
          <p:nvPr/>
        </p:nvSpPr>
        <p:spPr>
          <a:xfrm>
            <a:off x="1915467" y="2026786"/>
            <a:ext cx="7504430" cy="2609850"/>
          </a:xfrm>
          <a:custGeom>
            <a:avLst/>
            <a:gdLst/>
            <a:ahLst/>
            <a:cxnLst/>
            <a:rect l="l" t="t" r="r" b="b"/>
            <a:pathLst>
              <a:path w="7504430" h="2609850">
                <a:moveTo>
                  <a:pt x="702564" y="1122426"/>
                </a:moveTo>
                <a:lnTo>
                  <a:pt x="550164" y="1157478"/>
                </a:lnTo>
                <a:lnTo>
                  <a:pt x="585952" y="1200619"/>
                </a:lnTo>
                <a:lnTo>
                  <a:pt x="393192" y="1360170"/>
                </a:lnTo>
                <a:lnTo>
                  <a:pt x="410718" y="1381506"/>
                </a:lnTo>
                <a:lnTo>
                  <a:pt x="603580" y="1221867"/>
                </a:lnTo>
                <a:lnTo>
                  <a:pt x="614172" y="1234617"/>
                </a:lnTo>
                <a:lnTo>
                  <a:pt x="639318" y="1264920"/>
                </a:lnTo>
                <a:lnTo>
                  <a:pt x="702564" y="1122426"/>
                </a:lnTo>
                <a:close/>
              </a:path>
              <a:path w="7504430" h="2609850">
                <a:moveTo>
                  <a:pt x="1223772" y="938784"/>
                </a:moveTo>
                <a:lnTo>
                  <a:pt x="1143762" y="804672"/>
                </a:lnTo>
                <a:lnTo>
                  <a:pt x="1113790" y="851293"/>
                </a:lnTo>
                <a:lnTo>
                  <a:pt x="14478" y="147066"/>
                </a:lnTo>
                <a:lnTo>
                  <a:pt x="0" y="170688"/>
                </a:lnTo>
                <a:lnTo>
                  <a:pt x="1098588" y="874941"/>
                </a:lnTo>
                <a:lnTo>
                  <a:pt x="1068324" y="922020"/>
                </a:lnTo>
                <a:lnTo>
                  <a:pt x="1125474" y="928192"/>
                </a:lnTo>
                <a:lnTo>
                  <a:pt x="1223772" y="938784"/>
                </a:lnTo>
                <a:close/>
              </a:path>
              <a:path w="7504430" h="2609850">
                <a:moveTo>
                  <a:pt x="1403604" y="2337066"/>
                </a:moveTo>
                <a:lnTo>
                  <a:pt x="1051737" y="1188059"/>
                </a:lnTo>
                <a:lnTo>
                  <a:pt x="1104900" y="1171956"/>
                </a:lnTo>
                <a:lnTo>
                  <a:pt x="997458" y="1058418"/>
                </a:lnTo>
                <a:lnTo>
                  <a:pt x="971550" y="1212342"/>
                </a:lnTo>
                <a:lnTo>
                  <a:pt x="1021080" y="1197343"/>
                </a:lnTo>
                <a:lnTo>
                  <a:pt x="1025194" y="1196098"/>
                </a:lnTo>
                <a:lnTo>
                  <a:pt x="1376934" y="2344686"/>
                </a:lnTo>
                <a:lnTo>
                  <a:pt x="1403604" y="2337066"/>
                </a:lnTo>
                <a:close/>
              </a:path>
              <a:path w="7504430" h="2609850">
                <a:moveTo>
                  <a:pt x="3165348" y="1000506"/>
                </a:moveTo>
                <a:lnTo>
                  <a:pt x="3126486" y="849630"/>
                </a:lnTo>
                <a:lnTo>
                  <a:pt x="3084563" y="885520"/>
                </a:lnTo>
                <a:lnTo>
                  <a:pt x="2814066" y="572262"/>
                </a:lnTo>
                <a:lnTo>
                  <a:pt x="2792730" y="590550"/>
                </a:lnTo>
                <a:lnTo>
                  <a:pt x="3063214" y="903795"/>
                </a:lnTo>
                <a:lnTo>
                  <a:pt x="3020568" y="940308"/>
                </a:lnTo>
                <a:lnTo>
                  <a:pt x="3093720" y="970724"/>
                </a:lnTo>
                <a:lnTo>
                  <a:pt x="3165348" y="1000506"/>
                </a:lnTo>
                <a:close/>
              </a:path>
              <a:path w="7504430" h="2609850">
                <a:moveTo>
                  <a:pt x="5615940" y="2177796"/>
                </a:moveTo>
                <a:lnTo>
                  <a:pt x="5462016" y="2205990"/>
                </a:lnTo>
                <a:lnTo>
                  <a:pt x="5495696" y="2251024"/>
                </a:lnTo>
                <a:lnTo>
                  <a:pt x="5046726" y="2587752"/>
                </a:lnTo>
                <a:lnTo>
                  <a:pt x="5063490" y="2609850"/>
                </a:lnTo>
                <a:lnTo>
                  <a:pt x="5512320" y="2273223"/>
                </a:lnTo>
                <a:lnTo>
                  <a:pt x="5523738" y="2288476"/>
                </a:lnTo>
                <a:lnTo>
                  <a:pt x="5545836" y="2318004"/>
                </a:lnTo>
                <a:lnTo>
                  <a:pt x="5615940" y="2177796"/>
                </a:lnTo>
                <a:close/>
              </a:path>
              <a:path w="7504430" h="2609850">
                <a:moveTo>
                  <a:pt x="5619750" y="749808"/>
                </a:moveTo>
                <a:lnTo>
                  <a:pt x="5610606" y="593598"/>
                </a:lnTo>
                <a:lnTo>
                  <a:pt x="5562308" y="621550"/>
                </a:lnTo>
                <a:lnTo>
                  <a:pt x="5205222" y="0"/>
                </a:lnTo>
                <a:lnTo>
                  <a:pt x="5180838" y="13716"/>
                </a:lnTo>
                <a:lnTo>
                  <a:pt x="5538089" y="635558"/>
                </a:lnTo>
                <a:lnTo>
                  <a:pt x="5489448" y="663702"/>
                </a:lnTo>
                <a:lnTo>
                  <a:pt x="5569458" y="716584"/>
                </a:lnTo>
                <a:lnTo>
                  <a:pt x="5619750" y="749808"/>
                </a:lnTo>
                <a:close/>
              </a:path>
              <a:path w="7504430" h="2609850">
                <a:moveTo>
                  <a:pt x="6320028" y="256032"/>
                </a:moveTo>
                <a:lnTo>
                  <a:pt x="6297168" y="240792"/>
                </a:lnTo>
                <a:lnTo>
                  <a:pt x="6058967" y="583704"/>
                </a:lnTo>
                <a:lnTo>
                  <a:pt x="6012942" y="551688"/>
                </a:lnTo>
                <a:lnTo>
                  <a:pt x="5990844" y="706374"/>
                </a:lnTo>
                <a:lnTo>
                  <a:pt x="6051042" y="673608"/>
                </a:lnTo>
                <a:lnTo>
                  <a:pt x="6128004" y="631698"/>
                </a:lnTo>
                <a:lnTo>
                  <a:pt x="6081865" y="599630"/>
                </a:lnTo>
                <a:lnTo>
                  <a:pt x="6320028" y="256032"/>
                </a:lnTo>
                <a:close/>
              </a:path>
              <a:path w="7504430" h="2609850">
                <a:moveTo>
                  <a:pt x="6416040" y="2578608"/>
                </a:moveTo>
                <a:lnTo>
                  <a:pt x="6029757" y="2137994"/>
                </a:lnTo>
                <a:lnTo>
                  <a:pt x="6071616" y="2101596"/>
                </a:lnTo>
                <a:lnTo>
                  <a:pt x="5926836" y="2042160"/>
                </a:lnTo>
                <a:lnTo>
                  <a:pt x="5966460" y="2193036"/>
                </a:lnTo>
                <a:lnTo>
                  <a:pt x="5999226" y="2164550"/>
                </a:lnTo>
                <a:lnTo>
                  <a:pt x="6008548" y="2156434"/>
                </a:lnTo>
                <a:lnTo>
                  <a:pt x="6394704" y="2596896"/>
                </a:lnTo>
                <a:lnTo>
                  <a:pt x="6416040" y="2578608"/>
                </a:lnTo>
                <a:close/>
              </a:path>
              <a:path w="7504430" h="2609850">
                <a:moveTo>
                  <a:pt x="7302246" y="1659636"/>
                </a:moveTo>
                <a:lnTo>
                  <a:pt x="7299960" y="1631442"/>
                </a:lnTo>
                <a:lnTo>
                  <a:pt x="5764708" y="1741703"/>
                </a:lnTo>
                <a:lnTo>
                  <a:pt x="5760720" y="1685544"/>
                </a:lnTo>
                <a:lnTo>
                  <a:pt x="5626608" y="1765554"/>
                </a:lnTo>
                <a:lnTo>
                  <a:pt x="5750814" y="1816823"/>
                </a:lnTo>
                <a:lnTo>
                  <a:pt x="5770626" y="1824990"/>
                </a:lnTo>
                <a:lnTo>
                  <a:pt x="5766651" y="1769160"/>
                </a:lnTo>
                <a:lnTo>
                  <a:pt x="7302246" y="1659636"/>
                </a:lnTo>
                <a:close/>
              </a:path>
              <a:path w="7504430" h="2609850">
                <a:moveTo>
                  <a:pt x="7504176" y="188214"/>
                </a:moveTo>
                <a:lnTo>
                  <a:pt x="7489698" y="164592"/>
                </a:lnTo>
                <a:lnTo>
                  <a:pt x="6244158" y="933805"/>
                </a:lnTo>
                <a:lnTo>
                  <a:pt x="6214872" y="886206"/>
                </a:lnTo>
                <a:lnTo>
                  <a:pt x="6132576" y="1019556"/>
                </a:lnTo>
                <a:lnTo>
                  <a:pt x="6232398" y="1010259"/>
                </a:lnTo>
                <a:lnTo>
                  <a:pt x="6288024" y="1005078"/>
                </a:lnTo>
                <a:lnTo>
                  <a:pt x="6258674" y="957402"/>
                </a:lnTo>
                <a:lnTo>
                  <a:pt x="7504176" y="1882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1D3C0A5C-5B8D-C7E0-E989-5201C5DF2D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9058" y="4255009"/>
            <a:ext cx="2923394" cy="183641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60F6B78E-460C-37CC-8794-2B2441FC56BE}"/>
              </a:ext>
            </a:extLst>
          </p:cNvPr>
          <p:cNvSpPr txBox="1"/>
          <p:nvPr/>
        </p:nvSpPr>
        <p:spPr>
          <a:xfrm>
            <a:off x="4292146" y="3159118"/>
            <a:ext cx="2434590" cy="304800"/>
          </a:xfrm>
          <a:prstGeom prst="rect">
            <a:avLst/>
          </a:prstGeom>
          <a:solidFill>
            <a:srgbClr val="9CC2E5"/>
          </a:solidFill>
          <a:ln w="10477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80670">
              <a:lnSpc>
                <a:spcPct val="100000"/>
              </a:lnSpc>
              <a:spcBef>
                <a:spcPts val="330"/>
              </a:spcBef>
            </a:pPr>
            <a:r>
              <a:rPr sz="1300" b="1" dirty="0">
                <a:latin typeface="Calibri"/>
                <a:cs typeface="Calibri"/>
              </a:rPr>
              <a:t>~half-mile-long</a:t>
            </a:r>
            <a:r>
              <a:rPr sz="1300" b="1" spc="11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accelerator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758C8EF3-847B-A532-59A9-12B003237F9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6948" y="2752109"/>
            <a:ext cx="2402747" cy="1669743"/>
          </a:xfrm>
          <a:prstGeom prst="rect">
            <a:avLst/>
          </a:prstGeom>
        </p:spPr>
      </p:pic>
      <p:pic>
        <p:nvPicPr>
          <p:cNvPr id="14" name="object 11">
            <a:extLst>
              <a:ext uri="{FF2B5EF4-FFF2-40B4-BE49-F238E27FC236}">
                <a16:creationId xmlns:a16="http://schemas.microsoft.com/office/drawing/2014/main" id="{E1BF45D8-8D73-075C-26D5-84C2ADDF454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8462" y="703074"/>
            <a:ext cx="1291019" cy="1626445"/>
          </a:xfrm>
          <a:prstGeom prst="rect">
            <a:avLst/>
          </a:prstGeom>
        </p:spPr>
      </p:pic>
      <p:pic>
        <p:nvPicPr>
          <p:cNvPr id="15" name="object 12">
            <a:extLst>
              <a:ext uri="{FF2B5EF4-FFF2-40B4-BE49-F238E27FC236}">
                <a16:creationId xmlns:a16="http://schemas.microsoft.com/office/drawing/2014/main" id="{FC7DDA9B-C0CD-63BE-0D13-DC6B378BA4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92214" y="1415356"/>
            <a:ext cx="2292078" cy="1063061"/>
          </a:xfrm>
          <a:prstGeom prst="rect">
            <a:avLst/>
          </a:prstGeom>
        </p:spPr>
      </p:pic>
      <p:sp>
        <p:nvSpPr>
          <p:cNvPr id="16" name="object 13">
            <a:extLst>
              <a:ext uri="{FF2B5EF4-FFF2-40B4-BE49-F238E27FC236}">
                <a16:creationId xmlns:a16="http://schemas.microsoft.com/office/drawing/2014/main" id="{0506480F-593A-CE92-2BAD-C43BF63EA0EC}"/>
              </a:ext>
            </a:extLst>
          </p:cNvPr>
          <p:cNvSpPr txBox="1"/>
          <p:nvPr/>
        </p:nvSpPr>
        <p:spPr>
          <a:xfrm>
            <a:off x="5595165" y="928617"/>
            <a:ext cx="137541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014" marR="5080" indent="-107950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Proton</a:t>
            </a:r>
            <a:r>
              <a:rPr sz="1300" spc="-10" dirty="0">
                <a:latin typeface="Calibri"/>
                <a:cs typeface="Calibri"/>
              </a:rPr>
              <a:t> Radiography </a:t>
            </a:r>
            <a:r>
              <a:rPr sz="1300" dirty="0">
                <a:latin typeface="Calibri"/>
                <a:cs typeface="Calibri"/>
              </a:rPr>
              <a:t>(NA-11,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-12,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</a:t>
            </a:r>
            <a:r>
              <a:rPr sz="1300" spc="-25" dirty="0">
                <a:latin typeface="Calibri"/>
                <a:cs typeface="Calibri"/>
              </a:rPr>
              <a:t>82)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3018A235-661A-0B97-FA24-A5ACDD216B65}"/>
              </a:ext>
            </a:extLst>
          </p:cNvPr>
          <p:cNvSpPr txBox="1"/>
          <p:nvPr/>
        </p:nvSpPr>
        <p:spPr>
          <a:xfrm>
            <a:off x="10984842" y="4477597"/>
            <a:ext cx="540611" cy="6155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Calibri"/>
                <a:cs typeface="Calibri"/>
              </a:rPr>
              <a:t>Proton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Storage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Ring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D22880B7-7513-BE2A-F5DB-79C4A985CE60}"/>
              </a:ext>
            </a:extLst>
          </p:cNvPr>
          <p:cNvSpPr txBox="1"/>
          <p:nvPr/>
        </p:nvSpPr>
        <p:spPr>
          <a:xfrm>
            <a:off x="631623" y="4727443"/>
            <a:ext cx="1067435" cy="409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-635" algn="ctr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H</a:t>
            </a:r>
            <a:r>
              <a:rPr sz="1275" baseline="26143" dirty="0">
                <a:latin typeface="Calibri"/>
                <a:cs typeface="Calibri"/>
              </a:rPr>
              <a:t>+</a:t>
            </a:r>
            <a:r>
              <a:rPr sz="1300" dirty="0">
                <a:latin typeface="Calibri"/>
                <a:cs typeface="Calibri"/>
              </a:rPr>
              <a:t>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H</a:t>
            </a:r>
            <a:r>
              <a:rPr sz="1275" baseline="26143" dirty="0">
                <a:latin typeface="Calibri"/>
                <a:cs typeface="Calibri"/>
              </a:rPr>
              <a:t>-</a:t>
            </a:r>
            <a:r>
              <a:rPr sz="1275" spc="30" baseline="26143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injectors </a:t>
            </a:r>
            <a:r>
              <a:rPr sz="1300" dirty="0">
                <a:latin typeface="Calibri"/>
                <a:cs typeface="Calibri"/>
              </a:rPr>
              <a:t>(750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kV)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B76BF684-FD28-32F7-D66F-8E3237A0264D}"/>
              </a:ext>
            </a:extLst>
          </p:cNvPr>
          <p:cNvSpPr txBox="1"/>
          <p:nvPr/>
        </p:nvSpPr>
        <p:spPr>
          <a:xfrm>
            <a:off x="2247152" y="6233007"/>
            <a:ext cx="191135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201.25-MHz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Drift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tube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linac </a:t>
            </a:r>
            <a:r>
              <a:rPr sz="1300" dirty="0">
                <a:latin typeface="Calibri"/>
                <a:cs typeface="Calibri"/>
              </a:rPr>
              <a:t>(to 100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MeV)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1FC177F1-3700-4CA8-B2FE-9175398C522B}"/>
              </a:ext>
            </a:extLst>
          </p:cNvPr>
          <p:cNvSpPr txBox="1"/>
          <p:nvPr/>
        </p:nvSpPr>
        <p:spPr>
          <a:xfrm>
            <a:off x="7786489" y="261994"/>
            <a:ext cx="132080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marR="5080" indent="-216535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Ultracold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Neutrons </a:t>
            </a:r>
            <a:r>
              <a:rPr sz="1300" dirty="0">
                <a:latin typeface="Calibri"/>
                <a:cs typeface="Calibri"/>
              </a:rPr>
              <a:t>(DOE-SC-</a:t>
            </a:r>
            <a:r>
              <a:rPr sz="1300" spc="-25" dirty="0">
                <a:latin typeface="Calibri"/>
                <a:cs typeface="Calibri"/>
              </a:rPr>
              <a:t>NP)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956109AB-4B16-9178-6B15-EEC07BFDA7CE}"/>
              </a:ext>
            </a:extLst>
          </p:cNvPr>
          <p:cNvSpPr/>
          <p:nvPr/>
        </p:nvSpPr>
        <p:spPr>
          <a:xfrm>
            <a:off x="2302564" y="2853557"/>
            <a:ext cx="318770" cy="181610"/>
          </a:xfrm>
          <a:custGeom>
            <a:avLst/>
            <a:gdLst/>
            <a:ahLst/>
            <a:cxnLst/>
            <a:rect l="l" t="t" r="r" b="b"/>
            <a:pathLst>
              <a:path w="318769" h="181610">
                <a:moveTo>
                  <a:pt x="202230" y="102138"/>
                </a:moveTo>
                <a:lnTo>
                  <a:pt x="12953" y="0"/>
                </a:lnTo>
                <a:lnTo>
                  <a:pt x="0" y="24384"/>
                </a:lnTo>
                <a:lnTo>
                  <a:pt x="188943" y="126728"/>
                </a:lnTo>
                <a:lnTo>
                  <a:pt x="202230" y="102138"/>
                </a:lnTo>
                <a:close/>
              </a:path>
              <a:path w="318769" h="181610">
                <a:moveTo>
                  <a:pt x="214883" y="177817"/>
                </a:moveTo>
                <a:lnTo>
                  <a:pt x="214883" y="108965"/>
                </a:lnTo>
                <a:lnTo>
                  <a:pt x="201167" y="133349"/>
                </a:lnTo>
                <a:lnTo>
                  <a:pt x="188943" y="126728"/>
                </a:lnTo>
                <a:lnTo>
                  <a:pt x="162305" y="176022"/>
                </a:lnTo>
                <a:lnTo>
                  <a:pt x="214883" y="177817"/>
                </a:lnTo>
                <a:close/>
              </a:path>
              <a:path w="318769" h="181610">
                <a:moveTo>
                  <a:pt x="214883" y="108965"/>
                </a:moveTo>
                <a:lnTo>
                  <a:pt x="202230" y="102138"/>
                </a:lnTo>
                <a:lnTo>
                  <a:pt x="188943" y="126728"/>
                </a:lnTo>
                <a:lnTo>
                  <a:pt x="201167" y="133349"/>
                </a:lnTo>
                <a:lnTo>
                  <a:pt x="214883" y="108965"/>
                </a:lnTo>
                <a:close/>
              </a:path>
              <a:path w="318769" h="181610">
                <a:moveTo>
                  <a:pt x="318515" y="181355"/>
                </a:moveTo>
                <a:lnTo>
                  <a:pt x="228599" y="53339"/>
                </a:lnTo>
                <a:lnTo>
                  <a:pt x="202230" y="102138"/>
                </a:lnTo>
                <a:lnTo>
                  <a:pt x="214883" y="108965"/>
                </a:lnTo>
                <a:lnTo>
                  <a:pt x="214883" y="177817"/>
                </a:lnTo>
                <a:lnTo>
                  <a:pt x="318515" y="1813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0">
            <a:extLst>
              <a:ext uri="{FF2B5EF4-FFF2-40B4-BE49-F238E27FC236}">
                <a16:creationId xmlns:a16="http://schemas.microsoft.com/office/drawing/2014/main" id="{EF7DE2AC-9EAD-8C8A-82DC-5167976A582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8308" y="4625969"/>
            <a:ext cx="1382267" cy="1036319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id="{05B65966-51DB-2A6E-8B11-8B38DEBABF01}"/>
              </a:ext>
            </a:extLst>
          </p:cNvPr>
          <p:cNvSpPr txBox="1"/>
          <p:nvPr/>
        </p:nvSpPr>
        <p:spPr>
          <a:xfrm>
            <a:off x="5281221" y="5669142"/>
            <a:ext cx="199643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Weapons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Neutron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Research </a:t>
            </a:r>
            <a:r>
              <a:rPr sz="1300" dirty="0">
                <a:latin typeface="Calibri"/>
                <a:cs typeface="Calibri"/>
              </a:rPr>
              <a:t>(NA-11,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-12,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-82,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-ESH,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global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latin typeface="Calibri"/>
                <a:cs typeface="Calibri"/>
              </a:rPr>
              <a:t>security,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industry)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39B7E2D4-404B-69DE-F83E-36C4942D8D0F}"/>
              </a:ext>
            </a:extLst>
          </p:cNvPr>
          <p:cNvSpPr txBox="1"/>
          <p:nvPr/>
        </p:nvSpPr>
        <p:spPr>
          <a:xfrm>
            <a:off x="8033500" y="6274429"/>
            <a:ext cx="244157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3410" marR="5080" indent="-601345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Lujan Center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(NA-11,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-19,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-82,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</a:t>
            </a:r>
            <a:r>
              <a:rPr sz="1300" spc="-20" dirty="0">
                <a:latin typeface="Calibri"/>
                <a:cs typeface="Calibri"/>
              </a:rPr>
              <a:t>ESH, </a:t>
            </a:r>
            <a:r>
              <a:rPr sz="1300" dirty="0">
                <a:latin typeface="Calibri"/>
                <a:cs typeface="Calibri"/>
              </a:rPr>
              <a:t>DOE-NE,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-</a:t>
            </a:r>
            <a:r>
              <a:rPr sz="1300" dirty="0">
                <a:latin typeface="Calibri"/>
                <a:cs typeface="Calibri"/>
              </a:rPr>
              <a:t>SC-</a:t>
            </a:r>
            <a:r>
              <a:rPr sz="1300" spc="-20" dirty="0">
                <a:latin typeface="Calibri"/>
                <a:cs typeface="Calibri"/>
              </a:rPr>
              <a:t>HEP)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26" name="object 23">
            <a:extLst>
              <a:ext uri="{FF2B5EF4-FFF2-40B4-BE49-F238E27FC236}">
                <a16:creationId xmlns:a16="http://schemas.microsoft.com/office/drawing/2014/main" id="{3F471384-0364-9D42-24C8-0F187646609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59918" y="1347845"/>
            <a:ext cx="2006598" cy="1268730"/>
          </a:xfrm>
          <a:prstGeom prst="rect">
            <a:avLst/>
          </a:prstGeom>
        </p:spPr>
      </p:pic>
      <p:sp>
        <p:nvSpPr>
          <p:cNvPr id="27" name="object 24">
            <a:extLst>
              <a:ext uri="{FF2B5EF4-FFF2-40B4-BE49-F238E27FC236}">
                <a16:creationId xmlns:a16="http://schemas.microsoft.com/office/drawing/2014/main" id="{E5998F8F-F659-8C7C-28BA-6B914198967C}"/>
              </a:ext>
            </a:extLst>
          </p:cNvPr>
          <p:cNvSpPr txBox="1"/>
          <p:nvPr/>
        </p:nvSpPr>
        <p:spPr>
          <a:xfrm>
            <a:off x="3399970" y="919854"/>
            <a:ext cx="156654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345" marR="5080" indent="-81280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805-MHz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Side-</a:t>
            </a:r>
            <a:r>
              <a:rPr sz="1300" spc="-10" dirty="0">
                <a:latin typeface="Calibri"/>
                <a:cs typeface="Calibri"/>
              </a:rPr>
              <a:t>coupled </a:t>
            </a:r>
            <a:r>
              <a:rPr sz="1300" dirty="0">
                <a:latin typeface="Calibri"/>
                <a:cs typeface="Calibri"/>
              </a:rPr>
              <a:t>linac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(100-800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MeV)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28" name="object 25">
            <a:extLst>
              <a:ext uri="{FF2B5EF4-FFF2-40B4-BE49-F238E27FC236}">
                <a16:creationId xmlns:a16="http://schemas.microsoft.com/office/drawing/2014/main" id="{A1287CD0-CE1A-E506-D3F6-781256873B2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08214" y="897374"/>
            <a:ext cx="2479007" cy="1785493"/>
          </a:xfrm>
          <a:prstGeom prst="rect">
            <a:avLst/>
          </a:prstGeom>
        </p:spPr>
      </p:pic>
      <p:sp>
        <p:nvSpPr>
          <p:cNvPr id="29" name="object 26">
            <a:extLst>
              <a:ext uri="{FF2B5EF4-FFF2-40B4-BE49-F238E27FC236}">
                <a16:creationId xmlns:a16="http://schemas.microsoft.com/office/drawing/2014/main" id="{B324C6FC-EAE6-43BD-BDA5-586D708B6900}"/>
              </a:ext>
            </a:extLst>
          </p:cNvPr>
          <p:cNvSpPr txBox="1"/>
          <p:nvPr/>
        </p:nvSpPr>
        <p:spPr>
          <a:xfrm>
            <a:off x="10408322" y="621602"/>
            <a:ext cx="4787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Calibri"/>
                <a:cs typeface="Calibri"/>
              </a:rPr>
              <a:t>Area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0" dirty="0">
                <a:latin typeface="Calibri"/>
                <a:cs typeface="Calibri"/>
              </a:rPr>
              <a:t>A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31" name="object 28">
            <a:extLst>
              <a:ext uri="{FF2B5EF4-FFF2-40B4-BE49-F238E27FC236}">
                <a16:creationId xmlns:a16="http://schemas.microsoft.com/office/drawing/2014/main" id="{B14FC542-46CC-0F31-C60E-529C2ADBFA6C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36432" y="4541198"/>
            <a:ext cx="2623164" cy="1676922"/>
          </a:xfrm>
          <a:prstGeom prst="rect">
            <a:avLst/>
          </a:prstGeom>
        </p:spPr>
      </p:pic>
      <p:sp>
        <p:nvSpPr>
          <p:cNvPr id="32" name="object 29">
            <a:extLst>
              <a:ext uri="{FF2B5EF4-FFF2-40B4-BE49-F238E27FC236}">
                <a16:creationId xmlns:a16="http://schemas.microsoft.com/office/drawing/2014/main" id="{DC0F74DE-CD5C-BC73-39C8-CE04A82C14A7}"/>
              </a:ext>
            </a:extLst>
          </p:cNvPr>
          <p:cNvSpPr/>
          <p:nvPr/>
        </p:nvSpPr>
        <p:spPr>
          <a:xfrm>
            <a:off x="3064564" y="3319712"/>
            <a:ext cx="4538980" cy="83820"/>
          </a:xfrm>
          <a:custGeom>
            <a:avLst/>
            <a:gdLst/>
            <a:ahLst/>
            <a:cxnLst/>
            <a:rect l="l" t="t" r="r" b="b"/>
            <a:pathLst>
              <a:path w="4538980" h="83820">
                <a:moveTo>
                  <a:pt x="1227582" y="31242"/>
                </a:moveTo>
                <a:lnTo>
                  <a:pt x="83820" y="31242"/>
                </a:lnTo>
                <a:lnTo>
                  <a:pt x="83820" y="0"/>
                </a:lnTo>
                <a:lnTo>
                  <a:pt x="0" y="41910"/>
                </a:lnTo>
                <a:lnTo>
                  <a:pt x="70104" y="76962"/>
                </a:lnTo>
                <a:lnTo>
                  <a:pt x="83820" y="83820"/>
                </a:lnTo>
                <a:lnTo>
                  <a:pt x="83820" y="52578"/>
                </a:lnTo>
                <a:lnTo>
                  <a:pt x="1227582" y="52578"/>
                </a:lnTo>
                <a:lnTo>
                  <a:pt x="1227582" y="31242"/>
                </a:lnTo>
                <a:close/>
              </a:path>
              <a:path w="4538980" h="83820">
                <a:moveTo>
                  <a:pt x="4538472" y="41910"/>
                </a:moveTo>
                <a:lnTo>
                  <a:pt x="4454652" y="0"/>
                </a:lnTo>
                <a:lnTo>
                  <a:pt x="4454652" y="31242"/>
                </a:lnTo>
                <a:lnTo>
                  <a:pt x="3662172" y="31242"/>
                </a:lnTo>
                <a:lnTo>
                  <a:pt x="3662172" y="52578"/>
                </a:lnTo>
                <a:lnTo>
                  <a:pt x="4454652" y="52578"/>
                </a:lnTo>
                <a:lnTo>
                  <a:pt x="4454652" y="83820"/>
                </a:lnTo>
                <a:lnTo>
                  <a:pt x="4468368" y="76962"/>
                </a:lnTo>
                <a:lnTo>
                  <a:pt x="4538472" y="419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0">
            <a:extLst>
              <a:ext uri="{FF2B5EF4-FFF2-40B4-BE49-F238E27FC236}">
                <a16:creationId xmlns:a16="http://schemas.microsoft.com/office/drawing/2014/main" id="{8C1F6018-990E-EBF4-E588-DD5A4CFF862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4972" y="816676"/>
            <a:ext cx="1357354" cy="1766181"/>
          </a:xfrm>
          <a:prstGeom prst="rect">
            <a:avLst/>
          </a:prstGeom>
        </p:spPr>
      </p:pic>
      <p:sp>
        <p:nvSpPr>
          <p:cNvPr id="34" name="object 31">
            <a:extLst>
              <a:ext uri="{FF2B5EF4-FFF2-40B4-BE49-F238E27FC236}">
                <a16:creationId xmlns:a16="http://schemas.microsoft.com/office/drawing/2014/main" id="{54E028AE-B0E5-1877-9D02-D93DBE77C552}"/>
              </a:ext>
            </a:extLst>
          </p:cNvPr>
          <p:cNvSpPr txBox="1"/>
          <p:nvPr/>
        </p:nvSpPr>
        <p:spPr>
          <a:xfrm>
            <a:off x="1987645" y="945202"/>
            <a:ext cx="1010626" cy="8138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300" dirty="0">
                <a:latin typeface="Calibri"/>
                <a:cs typeface="Calibri"/>
              </a:rPr>
              <a:t>Isotope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Production </a:t>
            </a:r>
            <a:r>
              <a:rPr sz="1300" dirty="0">
                <a:latin typeface="Calibri"/>
                <a:cs typeface="Calibri"/>
              </a:rPr>
              <a:t>(SC-</a:t>
            </a:r>
            <a:r>
              <a:rPr sz="1300" spc="-20" dirty="0">
                <a:latin typeface="Calibri"/>
                <a:cs typeface="Calibri"/>
              </a:rPr>
              <a:t>IRDP,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NA-</a:t>
            </a:r>
            <a:r>
              <a:rPr sz="1300" spc="-25" dirty="0">
                <a:latin typeface="Calibri"/>
                <a:cs typeface="Calibri"/>
              </a:rPr>
              <a:t>11,</a:t>
            </a:r>
            <a:r>
              <a:rPr lang="en-US"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-22,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-</a:t>
            </a:r>
            <a:r>
              <a:rPr sz="1300" spc="-20" dirty="0">
                <a:latin typeface="Calibri"/>
                <a:cs typeface="Calibri"/>
              </a:rPr>
              <a:t>ESH)</a:t>
            </a:r>
            <a:endParaRPr sz="13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8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4" grpId="0"/>
      <p:bldP spid="25" grpId="0"/>
      <p:bldP spid="27" grpId="0"/>
      <p:bldP spid="29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3DF1120-9C3D-C3CE-DF4F-47760FC496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345831"/>
            <a:ext cx="11232995" cy="551543"/>
          </a:xfrm>
        </p:spPr>
        <p:txBody>
          <a:bodyPr/>
          <a:lstStyle/>
          <a:p>
            <a:r>
              <a:rPr lang="en-US" dirty="0"/>
              <a:t>LANSCE has Unique Beam Capabilities for User Facilities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B66C3-2C35-57A6-7BEC-5709BBCDF96C}"/>
              </a:ext>
            </a:extLst>
          </p:cNvPr>
          <p:cNvSpPr txBox="1"/>
          <p:nvPr/>
        </p:nvSpPr>
        <p:spPr>
          <a:xfrm>
            <a:off x="2939041" y="6011476"/>
            <a:ext cx="65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LANSCE’s uniqueness is not just beam power—it is the ability to </a:t>
            </a:r>
            <a:r>
              <a:rPr lang="en-US" b="1" dirty="0"/>
              <a:t>deliver multiple, highly specialized beam formats at the same time.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FAEC8-7C65-BF4B-9451-6BC673B026EE}"/>
              </a:ext>
            </a:extLst>
          </p:cNvPr>
          <p:cNvSpPr txBox="1"/>
          <p:nvPr/>
        </p:nvSpPr>
        <p:spPr>
          <a:xfrm>
            <a:off x="4293219" y="999994"/>
            <a:ext cx="728174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Simultaneous beam delivery to multiple user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beam sharing within a single accelerator cycle of 120 Hz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Dual-species operation (H⁺ and H⁻) with independent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Flexible time structures: µs </a:t>
            </a:r>
            <a:r>
              <a:rPr lang="en-US" sz="2400" dirty="0" err="1"/>
              <a:t>macropulses</a:t>
            </a:r>
            <a:r>
              <a:rPr lang="en-US" sz="2400" dirty="0"/>
              <a:t> to ns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Facility-specific beam tailoring (Lujan, WNR, pRad, IPF, UCN) Proton Storage Ring compresses pulses to 100–300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Enables high-resolution neutron and radiography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flexibility comes with strong sensitivity to front-end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31C9E-EF78-7CF6-6908-4421BD69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6" y="1046924"/>
            <a:ext cx="3536405" cy="48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D7DC566-EDB7-A7AD-A8AA-98B2AF09134A}"/>
              </a:ext>
            </a:extLst>
          </p:cNvPr>
          <p:cNvSpPr txBox="1">
            <a:spLocks/>
          </p:cNvSpPr>
          <p:nvPr/>
        </p:nvSpPr>
        <p:spPr>
          <a:xfrm>
            <a:off x="609600" y="345831"/>
            <a:ext cx="10972800" cy="551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LANSCE Operational Challenges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3A4515-16FC-3FA9-6754-7F99D18A5A96}"/>
              </a:ext>
            </a:extLst>
          </p:cNvPr>
          <p:cNvGrpSpPr/>
          <p:nvPr/>
        </p:nvGrpSpPr>
        <p:grpSpPr>
          <a:xfrm>
            <a:off x="4717853" y="1364437"/>
            <a:ext cx="7410727" cy="4289880"/>
            <a:chOff x="5291137" y="1791043"/>
            <a:chExt cx="6291263" cy="34173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1137" y="1791043"/>
              <a:ext cx="6268316" cy="3349509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8645369" y="2542570"/>
              <a:ext cx="131703" cy="142442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659">
                <a:lnSpc>
                  <a:spcPts val="1060"/>
                </a:lnSpc>
              </a:pPr>
              <a:r>
                <a:rPr sz="886" dirty="0">
                  <a:latin typeface="Arial"/>
                  <a:cs typeface="Arial"/>
                </a:rPr>
                <a:t>Revision</a:t>
              </a:r>
              <a:r>
                <a:rPr sz="886" spc="-10" dirty="0">
                  <a:latin typeface="Arial"/>
                  <a:cs typeface="Arial"/>
                </a:rPr>
                <a:t> </a:t>
              </a:r>
              <a:r>
                <a:rPr sz="886" dirty="0">
                  <a:latin typeface="Arial"/>
                  <a:cs typeface="Arial"/>
                </a:rPr>
                <a:t>0</a:t>
              </a:r>
              <a:r>
                <a:rPr sz="886" spc="10" dirty="0">
                  <a:latin typeface="Arial"/>
                  <a:cs typeface="Arial"/>
                </a:rPr>
                <a:t> </a:t>
              </a:r>
              <a:r>
                <a:rPr sz="886" dirty="0">
                  <a:latin typeface="Arial"/>
                  <a:cs typeface="Arial"/>
                </a:rPr>
                <a:t>of</a:t>
              </a:r>
              <a:r>
                <a:rPr sz="886" spc="14" dirty="0">
                  <a:latin typeface="Arial"/>
                  <a:cs typeface="Arial"/>
                </a:rPr>
                <a:t> </a:t>
              </a:r>
              <a:r>
                <a:rPr sz="886" dirty="0">
                  <a:latin typeface="Arial"/>
                  <a:cs typeface="Arial"/>
                </a:rPr>
                <a:t>the</a:t>
              </a:r>
              <a:r>
                <a:rPr sz="886" spc="10" dirty="0">
                  <a:latin typeface="Arial"/>
                  <a:cs typeface="Arial"/>
                </a:rPr>
                <a:t> </a:t>
              </a:r>
              <a:r>
                <a:rPr sz="886" dirty="0">
                  <a:latin typeface="Arial"/>
                  <a:cs typeface="Arial"/>
                </a:rPr>
                <a:t>Run</a:t>
              </a:r>
              <a:r>
                <a:rPr sz="886" spc="3" dirty="0">
                  <a:latin typeface="Arial"/>
                  <a:cs typeface="Arial"/>
                </a:rPr>
                <a:t> </a:t>
              </a:r>
              <a:r>
                <a:rPr sz="886" spc="-7" dirty="0">
                  <a:latin typeface="Arial"/>
                  <a:cs typeface="Arial"/>
                </a:rPr>
                <a:t>Cycle</a:t>
              </a:r>
              <a:endParaRPr sz="886" dirty="0">
                <a:latin typeface="Arial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72CF61-95D6-4003-A054-5C9F00FD619C}"/>
                </a:ext>
              </a:extLst>
            </p:cNvPr>
            <p:cNvSpPr/>
            <p:nvPr/>
          </p:nvSpPr>
          <p:spPr>
            <a:xfrm>
              <a:off x="10370408" y="5023022"/>
              <a:ext cx="1211992" cy="185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F42070-D756-8E64-DB60-7A8FBE607566}"/>
                </a:ext>
              </a:extLst>
            </p:cNvPr>
            <p:cNvSpPr/>
            <p:nvPr/>
          </p:nvSpPr>
          <p:spPr>
            <a:xfrm>
              <a:off x="5291137" y="4955201"/>
              <a:ext cx="883508" cy="185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0C3B2A-B16A-ADBC-4A46-E9025EA4408A}"/>
                </a:ext>
              </a:extLst>
            </p:cNvPr>
            <p:cNvSpPr/>
            <p:nvPr/>
          </p:nvSpPr>
          <p:spPr>
            <a:xfrm>
              <a:off x="7827712" y="1908079"/>
              <a:ext cx="1406439" cy="160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106201-5C4E-84D5-6C33-C107416314EE}"/>
              </a:ext>
            </a:extLst>
          </p:cNvPr>
          <p:cNvSpPr txBox="1"/>
          <p:nvPr/>
        </p:nvSpPr>
        <p:spPr>
          <a:xfrm>
            <a:off x="429487" y="971161"/>
            <a:ext cx="428836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Aging accelerator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RF and klystron system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High Voltage Power Supply (HVPS)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Frequent beam trips and interruptions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Cooling water system leaks and inefficiencies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Vacuum system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Run cycle inefficiencies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Obsolete components and spare parts shortages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Increasing operational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beam availability for users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48C53-3128-3057-B2C9-614D2395B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AB746D-B70C-EBE4-99B0-7A6DC3AEA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28" y="382322"/>
            <a:ext cx="10968072" cy="561219"/>
          </a:xfrm>
        </p:spPr>
        <p:txBody>
          <a:bodyPr/>
          <a:lstStyle/>
          <a:p>
            <a:r>
              <a:rPr lang="en-US" dirty="0"/>
              <a:t>LANSCE Upgrade Projects</a:t>
            </a:r>
          </a:p>
        </p:txBody>
      </p: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C3CC5BFE-AD1C-16AE-6061-15774A1F9CDD}"/>
              </a:ext>
            </a:extLst>
          </p:cNvPr>
          <p:cNvSpPr/>
          <p:nvPr/>
        </p:nvSpPr>
        <p:spPr>
          <a:xfrm rot="5400000">
            <a:off x="871794" y="-884903"/>
            <a:ext cx="262193" cy="2018892"/>
          </a:xfrm>
          <a:prstGeom prst="snip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600" dirty="0"/>
              <a:t>  LANSCE Upgrades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F5F5F-6AE4-7366-4A51-A34CA24589A8}"/>
              </a:ext>
            </a:extLst>
          </p:cNvPr>
          <p:cNvSpPr txBox="1"/>
          <p:nvPr/>
        </p:nvSpPr>
        <p:spPr>
          <a:xfrm>
            <a:off x="5915954" y="971163"/>
            <a:ext cx="60982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LAMP: Modernizing the Foundation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dirty="0"/>
              <a:t>Replaces aging front-end accelerator systems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dirty="0"/>
              <a:t>Improves reliability and beam availability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dirty="0"/>
              <a:t>Reduces single-point failures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dirty="0"/>
              <a:t>Ensures operations through ~2050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dirty="0"/>
              <a:t>Focused on sustaining existing mission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LAMP keeps LANSCE running for decades to 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DD2D6-293C-081A-B1F3-F567B888C0CE}"/>
              </a:ext>
            </a:extLst>
          </p:cNvPr>
          <p:cNvSpPr txBox="1"/>
          <p:nvPr/>
        </p:nvSpPr>
        <p:spPr>
          <a:xfrm>
            <a:off x="5915954" y="2970196"/>
            <a:ext cx="609829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LANE: Expanding the Mission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LANSCE Enhancements (LANE) 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Focused on advancing experimental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Driven by evolving NNSA mission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Potential expansion of: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Proton Radiography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Neutron science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Advanced materials diagnostics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Area A restoration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Positions LANSCE for next-generation national security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LANE keeps LANSCE running for decades to come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C8D8E-5539-F7F7-AA3B-01059786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6" y="1453147"/>
            <a:ext cx="5611008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5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9705" y="4281211"/>
            <a:ext cx="896739" cy="2540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4918" y="2099977"/>
            <a:ext cx="7353391" cy="2210006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088122" y="5586193"/>
            <a:ext cx="8417483" cy="707647"/>
          </a:xfrm>
          <a:prstGeom prst="rect">
            <a:avLst/>
          </a:prstGeom>
        </p:spPr>
        <p:txBody>
          <a:bodyPr vert="horz" wrap="square" lIns="0" tIns="35069" rIns="0" bIns="0" rtlCol="0" anchor="ctr">
            <a:spAutoFit/>
          </a:bodyPr>
          <a:lstStyle/>
          <a:p>
            <a:pPr marL="8659" marR="3464">
              <a:lnSpc>
                <a:spcPct val="91400"/>
              </a:lnSpc>
              <a:spcBef>
                <a:spcPts val="276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mandate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7" dirty="0">
                <a:latin typeface="Arial" panose="020B0604020202020204" pitchFamily="34" charset="0"/>
                <a:cs typeface="Arial" panose="020B0604020202020204" pitchFamily="34" charset="0"/>
              </a:rPr>
              <a:t>present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sz="2400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sz="2400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7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modernized</a:t>
            </a:r>
            <a:r>
              <a:rPr sz="2400" spc="6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2400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sz="2400" spc="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sz="2400" spc="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7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9554" y="198869"/>
            <a:ext cx="2101460" cy="142774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62677" y="1323750"/>
            <a:ext cx="8790902" cy="4257826"/>
            <a:chOff x="374076" y="2121278"/>
            <a:chExt cx="9738196" cy="4388087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076" y="2234183"/>
              <a:ext cx="1156019" cy="11597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578" y="4748783"/>
              <a:ext cx="1147360" cy="11597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3393" y="4655419"/>
              <a:ext cx="2468879" cy="18539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7339" y="2700527"/>
              <a:ext cx="524510" cy="2649220"/>
            </a:xfrm>
            <a:custGeom>
              <a:avLst/>
              <a:gdLst/>
              <a:ahLst/>
              <a:cxnLst/>
              <a:rect l="l" t="t" r="r" b="b"/>
              <a:pathLst>
                <a:path w="524510" h="2649220">
                  <a:moveTo>
                    <a:pt x="0" y="0"/>
                  </a:moveTo>
                  <a:lnTo>
                    <a:pt x="60106" y="3776"/>
                  </a:lnTo>
                  <a:lnTo>
                    <a:pt x="115281" y="14537"/>
                  </a:lnTo>
                  <a:lnTo>
                    <a:pt x="163952" y="31430"/>
                  </a:lnTo>
                  <a:lnTo>
                    <a:pt x="204544" y="53602"/>
                  </a:lnTo>
                  <a:lnTo>
                    <a:pt x="235486" y="80198"/>
                  </a:lnTo>
                  <a:lnTo>
                    <a:pt x="262128" y="143255"/>
                  </a:lnTo>
                  <a:lnTo>
                    <a:pt x="262128" y="1174242"/>
                  </a:lnTo>
                  <a:lnTo>
                    <a:pt x="269050" y="1207130"/>
                  </a:lnTo>
                  <a:lnTo>
                    <a:pt x="319711" y="1263895"/>
                  </a:lnTo>
                  <a:lnTo>
                    <a:pt x="360303" y="1286067"/>
                  </a:lnTo>
                  <a:lnTo>
                    <a:pt x="408974" y="1302960"/>
                  </a:lnTo>
                  <a:lnTo>
                    <a:pt x="464149" y="1313721"/>
                  </a:lnTo>
                  <a:lnTo>
                    <a:pt x="524256" y="1317498"/>
                  </a:lnTo>
                  <a:lnTo>
                    <a:pt x="464149" y="1321274"/>
                  </a:lnTo>
                  <a:lnTo>
                    <a:pt x="408974" y="1332035"/>
                  </a:lnTo>
                  <a:lnTo>
                    <a:pt x="360303" y="1348928"/>
                  </a:lnTo>
                  <a:lnTo>
                    <a:pt x="319711" y="1371100"/>
                  </a:lnTo>
                  <a:lnTo>
                    <a:pt x="288769" y="1397696"/>
                  </a:lnTo>
                  <a:lnTo>
                    <a:pt x="262128" y="1460754"/>
                  </a:lnTo>
                  <a:lnTo>
                    <a:pt x="262128" y="2506218"/>
                  </a:lnTo>
                  <a:lnTo>
                    <a:pt x="255205" y="2538824"/>
                  </a:lnTo>
                  <a:lnTo>
                    <a:pt x="204544" y="2595252"/>
                  </a:lnTo>
                  <a:lnTo>
                    <a:pt x="163952" y="2617341"/>
                  </a:lnTo>
                  <a:lnTo>
                    <a:pt x="115281" y="2634191"/>
                  </a:lnTo>
                  <a:lnTo>
                    <a:pt x="60106" y="2644937"/>
                  </a:lnTo>
                  <a:lnTo>
                    <a:pt x="0" y="2648712"/>
                  </a:lnTo>
                </a:path>
              </a:pathLst>
            </a:custGeom>
            <a:ln w="20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1" name="object 11"/>
            <p:cNvSpPr/>
            <p:nvPr/>
          </p:nvSpPr>
          <p:spPr>
            <a:xfrm>
              <a:off x="5521566" y="2121278"/>
              <a:ext cx="1824355" cy="692785"/>
            </a:xfrm>
            <a:custGeom>
              <a:avLst/>
              <a:gdLst/>
              <a:ahLst/>
              <a:cxnLst/>
              <a:rect l="l" t="t" r="r" b="b"/>
              <a:pathLst>
                <a:path w="1824354" h="692785">
                  <a:moveTo>
                    <a:pt x="1824227" y="114300"/>
                  </a:moveTo>
                  <a:lnTo>
                    <a:pt x="1824227" y="0"/>
                  </a:lnTo>
                  <a:lnTo>
                    <a:pt x="62483" y="0"/>
                  </a:lnTo>
                  <a:lnTo>
                    <a:pt x="62483" y="534162"/>
                  </a:lnTo>
                  <a:lnTo>
                    <a:pt x="0" y="534162"/>
                  </a:lnTo>
                  <a:lnTo>
                    <a:pt x="119633" y="692658"/>
                  </a:lnTo>
                  <a:lnTo>
                    <a:pt x="239267" y="534162"/>
                  </a:lnTo>
                  <a:lnTo>
                    <a:pt x="176783" y="534162"/>
                  </a:lnTo>
                  <a:lnTo>
                    <a:pt x="176783" y="114300"/>
                  </a:lnTo>
                  <a:lnTo>
                    <a:pt x="1824227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967622" y="1655755"/>
            <a:ext cx="3427185" cy="491324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229893" marR="3464" indent="-221667">
              <a:lnSpc>
                <a:spcPct val="101499"/>
              </a:lnSpc>
              <a:spcBef>
                <a:spcPts val="65"/>
              </a:spcBef>
            </a:pPr>
            <a:r>
              <a:rPr sz="886" spc="1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Radio</a:t>
            </a:r>
            <a:r>
              <a:rPr sz="1600"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Frequency</a:t>
            </a:r>
            <a:r>
              <a:rPr sz="1600"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4371C4"/>
                </a:solidFill>
                <a:latin typeface="Arial"/>
                <a:cs typeface="Arial"/>
              </a:rPr>
              <a:t>Quadrupole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(RFQ)</a:t>
            </a:r>
            <a:r>
              <a:rPr sz="1600" spc="2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100</a:t>
            </a:r>
            <a:r>
              <a:rPr sz="1600"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keV</a:t>
            </a:r>
            <a:r>
              <a:rPr sz="1600"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Wingdings"/>
                <a:cs typeface="Wingdings"/>
              </a:rPr>
              <a:t></a:t>
            </a:r>
            <a:r>
              <a:rPr sz="1600" spc="34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3</a:t>
            </a:r>
            <a:r>
              <a:rPr sz="1600" spc="1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spc="-17" dirty="0">
                <a:solidFill>
                  <a:srgbClr val="4371C4"/>
                </a:solidFill>
                <a:latin typeface="Arial"/>
                <a:cs typeface="Arial"/>
              </a:rPr>
              <a:t>MeV</a:t>
            </a:r>
            <a:endParaRPr sz="886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74653" y="3216950"/>
            <a:ext cx="2178926" cy="490170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280114" marR="3464" indent="-271888">
              <a:lnSpc>
                <a:spcPct val="101499"/>
              </a:lnSpc>
              <a:spcBef>
                <a:spcPts val="65"/>
              </a:spcBef>
            </a:pP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Modern</a:t>
            </a:r>
            <a:r>
              <a:rPr sz="1600"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drift</a:t>
            </a:r>
            <a:r>
              <a:rPr sz="1600" spc="14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tube</a:t>
            </a:r>
            <a:r>
              <a:rPr sz="1600" spc="14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4371C4"/>
                </a:solidFill>
                <a:latin typeface="Arial"/>
                <a:cs typeface="Arial"/>
              </a:rPr>
              <a:t>linac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(SNS</a:t>
            </a:r>
            <a:r>
              <a:rPr sz="1600"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371C4"/>
                </a:solidFill>
                <a:latin typeface="Arial"/>
                <a:cs typeface="Arial"/>
              </a:rPr>
              <a:t>@</a:t>
            </a:r>
            <a:r>
              <a:rPr sz="1600"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4371C4"/>
                </a:solidFill>
                <a:latin typeface="Arial"/>
                <a:cs typeface="Arial"/>
              </a:rPr>
              <a:t>ORNL)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4706" y="1995970"/>
            <a:ext cx="2658165" cy="2342016"/>
          </a:xfrm>
          <a:prstGeom prst="rect">
            <a:avLst/>
          </a:prstGeom>
        </p:spPr>
        <p:txBody>
          <a:bodyPr vert="horz" wrap="square" lIns="0" tIns="82261" rIns="0" bIns="0" rtlCol="0">
            <a:spAutoFit/>
          </a:bodyPr>
          <a:lstStyle/>
          <a:p>
            <a:pPr marR="96979" algn="ctr">
              <a:spcBef>
                <a:spcPts val="648"/>
              </a:spcBef>
            </a:pPr>
            <a:r>
              <a:rPr sz="3200" spc="-25" baseline="-17094" dirty="0">
                <a:latin typeface="Arial"/>
                <a:cs typeface="Arial"/>
              </a:rPr>
              <a:t>H</a:t>
            </a:r>
            <a:r>
              <a:rPr sz="1100" spc="-17" dirty="0">
                <a:latin typeface="Arial"/>
                <a:cs typeface="Arial"/>
              </a:rPr>
              <a:t>+</a:t>
            </a:r>
            <a:endParaRPr lang="en-US" sz="1100" spc="-17" dirty="0">
              <a:latin typeface="Arial"/>
              <a:cs typeface="Arial"/>
            </a:endParaRPr>
          </a:p>
          <a:p>
            <a:pPr marR="96979" algn="ctr">
              <a:spcBef>
                <a:spcPts val="648"/>
              </a:spcBef>
            </a:pPr>
            <a:endParaRPr sz="1100" dirty="0">
              <a:latin typeface="Arial"/>
              <a:cs typeface="Arial"/>
            </a:endParaRPr>
          </a:p>
          <a:p>
            <a:pPr marL="99577" marR="95247" algn="ctr">
              <a:lnSpc>
                <a:spcPct val="101499"/>
              </a:lnSpc>
              <a:spcBef>
                <a:spcPts val="372"/>
              </a:spcBef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Existing </a:t>
            </a:r>
            <a:r>
              <a:rPr spc="-7" dirty="0">
                <a:solidFill>
                  <a:srgbClr val="4371C4"/>
                </a:solidFill>
                <a:latin typeface="Arial"/>
                <a:cs typeface="Arial"/>
              </a:rPr>
              <a:t>Cockcroft-Waltons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17"/>
              </a:spcBef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35</a:t>
            </a:r>
            <a:r>
              <a:rPr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keV</a:t>
            </a:r>
            <a:r>
              <a:rPr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Wingdings"/>
                <a:cs typeface="Wingdings"/>
              </a:rPr>
              <a:t></a:t>
            </a:r>
            <a:r>
              <a:rPr spc="34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750</a:t>
            </a:r>
            <a:r>
              <a:rPr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17" dirty="0">
                <a:solidFill>
                  <a:srgbClr val="4371C4"/>
                </a:solidFill>
                <a:latin typeface="Arial"/>
                <a:cs typeface="Arial"/>
              </a:rPr>
              <a:t>keV</a:t>
            </a:r>
            <a:endParaRPr lang="en-US" spc="-17" dirty="0">
              <a:solidFill>
                <a:srgbClr val="4371C4"/>
              </a:solidFill>
              <a:latin typeface="Arial"/>
              <a:cs typeface="Arial"/>
            </a:endParaRPr>
          </a:p>
          <a:p>
            <a:pPr algn="ctr">
              <a:spcBef>
                <a:spcPts val="17"/>
              </a:spcBef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2</a:t>
            </a:r>
            <a:r>
              <a:rPr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x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(10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m</a:t>
            </a:r>
            <a:r>
              <a:rPr spc="14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x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15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m</a:t>
            </a:r>
            <a:r>
              <a:rPr spc="7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x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17" dirty="0">
                <a:solidFill>
                  <a:srgbClr val="4371C4"/>
                </a:solidFill>
                <a:latin typeface="Arial"/>
                <a:cs typeface="Arial"/>
              </a:rPr>
              <a:t>10</a:t>
            </a:r>
            <a:r>
              <a:rPr lang="en-US" spc="-17" dirty="0">
                <a:solidFill>
                  <a:srgbClr val="4371C4"/>
                </a:solidFill>
                <a:latin typeface="Arial"/>
                <a:cs typeface="Arial"/>
              </a:rPr>
              <a:t> m)</a:t>
            </a:r>
            <a:endParaRPr dirty="0">
              <a:latin typeface="Arial"/>
              <a:cs typeface="Arial"/>
            </a:endParaRPr>
          </a:p>
          <a:p>
            <a:pPr marR="78796" algn="ctr">
              <a:lnSpc>
                <a:spcPts val="1381"/>
              </a:lnSpc>
            </a:pPr>
            <a:endParaRPr lang="en-US" sz="3200" spc="-25" baseline="-17094" dirty="0">
              <a:latin typeface="Arial"/>
              <a:cs typeface="Arial"/>
            </a:endParaRPr>
          </a:p>
          <a:p>
            <a:pPr marR="78796" algn="ctr">
              <a:lnSpc>
                <a:spcPts val="1381"/>
              </a:lnSpc>
            </a:pPr>
            <a:r>
              <a:rPr lang="en-US" sz="3200" spc="-25" baseline="-17094" dirty="0">
                <a:latin typeface="Arial"/>
                <a:cs typeface="Arial"/>
              </a:rPr>
              <a:t>H</a:t>
            </a:r>
            <a:r>
              <a:rPr lang="en-US" sz="1100" spc="-17" dirty="0">
                <a:latin typeface="Arial"/>
                <a:cs typeface="Arial"/>
              </a:rPr>
              <a:t>-</a:t>
            </a:r>
            <a:endParaRPr lang="en-US" sz="1100" dirty="0">
              <a:latin typeface="Arial"/>
              <a:cs typeface="Arial"/>
            </a:endParaRPr>
          </a:p>
          <a:p>
            <a:pPr marR="78796" algn="ctr">
              <a:lnSpc>
                <a:spcPts val="1381"/>
              </a:lnSpc>
            </a:pPr>
            <a:endParaRPr sz="886" dirty="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0734" y="3782664"/>
            <a:ext cx="934135" cy="140260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227612" y="3933626"/>
            <a:ext cx="2228716" cy="1412298"/>
          </a:xfrm>
          <a:prstGeom prst="rect">
            <a:avLst/>
          </a:prstGeom>
        </p:spPr>
        <p:txBody>
          <a:bodyPr vert="horz" wrap="square" lIns="0" tIns="5195" rIns="0" bIns="0" rtlCol="0">
            <a:spAutoFit/>
          </a:bodyPr>
          <a:lstStyle/>
          <a:p>
            <a:pPr marL="197427" marR="20781" indent="-171450">
              <a:lnSpc>
                <a:spcPct val="101699"/>
              </a:lnSpc>
              <a:spcBef>
                <a:spcPts val="41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371C4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NS</a:t>
            </a:r>
            <a:r>
              <a:rPr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H</a:t>
            </a:r>
            <a:r>
              <a:rPr baseline="12195" dirty="0">
                <a:solidFill>
                  <a:srgbClr val="4371C4"/>
                </a:solidFill>
                <a:latin typeface="Arial"/>
                <a:cs typeface="Arial"/>
              </a:rPr>
              <a:t>-</a:t>
            </a:r>
            <a:r>
              <a:rPr spc="15" baseline="12195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ion </a:t>
            </a:r>
            <a:r>
              <a:rPr spc="-7" dirty="0">
                <a:solidFill>
                  <a:srgbClr val="4371C4"/>
                </a:solidFill>
                <a:latin typeface="Arial"/>
                <a:cs typeface="Arial"/>
              </a:rPr>
              <a:t>source</a:t>
            </a:r>
            <a:endParaRPr lang="en-US" spc="-7" dirty="0">
              <a:solidFill>
                <a:srgbClr val="4371C4"/>
              </a:solidFill>
              <a:latin typeface="Arial"/>
              <a:cs typeface="Arial"/>
            </a:endParaRPr>
          </a:p>
          <a:p>
            <a:pPr marL="197427" marR="20781" indent="-171450">
              <a:lnSpc>
                <a:spcPct val="101699"/>
              </a:lnSpc>
              <a:spcBef>
                <a:spcPts val="41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High reliability</a:t>
            </a:r>
            <a:r>
              <a:rPr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and </a:t>
            </a:r>
            <a:r>
              <a:rPr spc="-7" dirty="0">
                <a:solidFill>
                  <a:srgbClr val="4371C4"/>
                </a:solidFill>
                <a:latin typeface="Arial"/>
                <a:cs typeface="Arial"/>
              </a:rPr>
              <a:t>uptime</a:t>
            </a:r>
            <a:endParaRPr lang="en-US" spc="-7" dirty="0">
              <a:solidFill>
                <a:srgbClr val="4371C4"/>
              </a:solidFill>
              <a:latin typeface="Arial"/>
              <a:cs typeface="Arial"/>
            </a:endParaRPr>
          </a:p>
          <a:p>
            <a:pPr marL="197427" marR="20781" indent="-171450">
              <a:lnSpc>
                <a:spcPct val="101699"/>
              </a:lnSpc>
              <a:spcBef>
                <a:spcPts val="41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371C4"/>
                </a:solidFill>
                <a:latin typeface="Arial"/>
                <a:cs typeface="Arial"/>
              </a:rPr>
              <a:t>H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igh beam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4371C4"/>
                </a:solidFill>
                <a:latin typeface="Arial"/>
                <a:cs typeface="Arial"/>
              </a:rPr>
              <a:t>current</a:t>
            </a:r>
            <a:endParaRPr dirty="0">
              <a:latin typeface="Arial"/>
              <a:cs typeface="Arial"/>
            </a:endParaRPr>
          </a:p>
          <a:p>
            <a:pPr marL="171450" indent="-171450" algn="ctr">
              <a:spcBef>
                <a:spcPts val="14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~</a:t>
            </a:r>
            <a:r>
              <a:rPr spc="1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250</a:t>
            </a:r>
            <a:r>
              <a:rPr spc="3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371C4"/>
                </a:solidFill>
                <a:latin typeface="Arial"/>
                <a:cs typeface="Arial"/>
              </a:rPr>
              <a:t>mm</a:t>
            </a:r>
            <a:r>
              <a:rPr spc="20" dirty="0">
                <a:solidFill>
                  <a:srgbClr val="4371C4"/>
                </a:solidFill>
                <a:latin typeface="Arial"/>
                <a:cs typeface="Arial"/>
              </a:rPr>
              <a:t> </a:t>
            </a:r>
            <a:r>
              <a:rPr spc="-34" dirty="0">
                <a:solidFill>
                  <a:srgbClr val="4371C4"/>
                </a:solidFill>
                <a:latin typeface="Arial"/>
                <a:cs typeface="Arial"/>
              </a:rPr>
              <a:t>Φ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15986" y="2580375"/>
            <a:ext cx="7122379" cy="2001871"/>
            <a:chOff x="1816607" y="3916553"/>
            <a:chExt cx="7889875" cy="2063114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6607" y="5305806"/>
              <a:ext cx="1720595" cy="6736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419081" y="3923538"/>
              <a:ext cx="280670" cy="533400"/>
            </a:xfrm>
            <a:custGeom>
              <a:avLst/>
              <a:gdLst/>
              <a:ahLst/>
              <a:cxnLst/>
              <a:rect l="l" t="t" r="r" b="b"/>
              <a:pathLst>
                <a:path w="280670" h="533400">
                  <a:moveTo>
                    <a:pt x="280415" y="140208"/>
                  </a:moveTo>
                  <a:lnTo>
                    <a:pt x="140207" y="0"/>
                  </a:lnTo>
                  <a:lnTo>
                    <a:pt x="0" y="140208"/>
                  </a:lnTo>
                  <a:lnTo>
                    <a:pt x="70103" y="140208"/>
                  </a:lnTo>
                  <a:lnTo>
                    <a:pt x="70103" y="533400"/>
                  </a:lnTo>
                  <a:lnTo>
                    <a:pt x="210311" y="533400"/>
                  </a:lnTo>
                  <a:lnTo>
                    <a:pt x="210311" y="140208"/>
                  </a:lnTo>
                  <a:lnTo>
                    <a:pt x="280415" y="1402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1" name="object 21"/>
            <p:cNvSpPr/>
            <p:nvPr/>
          </p:nvSpPr>
          <p:spPr>
            <a:xfrm>
              <a:off x="9419081" y="3923538"/>
              <a:ext cx="280670" cy="533400"/>
            </a:xfrm>
            <a:custGeom>
              <a:avLst/>
              <a:gdLst/>
              <a:ahLst/>
              <a:cxnLst/>
              <a:rect l="l" t="t" r="r" b="b"/>
              <a:pathLst>
                <a:path w="280670" h="533400">
                  <a:moveTo>
                    <a:pt x="70103" y="533400"/>
                  </a:moveTo>
                  <a:lnTo>
                    <a:pt x="70103" y="140208"/>
                  </a:lnTo>
                  <a:lnTo>
                    <a:pt x="0" y="140208"/>
                  </a:lnTo>
                  <a:lnTo>
                    <a:pt x="140207" y="0"/>
                  </a:lnTo>
                  <a:lnTo>
                    <a:pt x="280415" y="140208"/>
                  </a:lnTo>
                  <a:lnTo>
                    <a:pt x="210311" y="140208"/>
                  </a:lnTo>
                  <a:lnTo>
                    <a:pt x="210311" y="533400"/>
                  </a:lnTo>
                  <a:lnTo>
                    <a:pt x="70103" y="533400"/>
                  </a:lnTo>
                  <a:close/>
                </a:path>
              </a:pathLst>
            </a:custGeom>
            <a:ln w="139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1E1CDE8-8903-D3C3-F546-EC99DC788693}"/>
              </a:ext>
            </a:extLst>
          </p:cNvPr>
          <p:cNvSpPr txBox="1">
            <a:spLocks/>
          </p:cNvSpPr>
          <p:nvPr/>
        </p:nvSpPr>
        <p:spPr>
          <a:xfrm>
            <a:off x="609600" y="345831"/>
            <a:ext cx="10972800" cy="551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LANSCE Modernization Project (LAMP)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C661F-02A8-1FCA-E227-EB2EE1DD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 descr="$PPTXTitle">
            <a:extLst>
              <a:ext uri="{FF2B5EF4-FFF2-40B4-BE49-F238E27FC236}">
                <a16:creationId xmlns:a16="http://schemas.microsoft.com/office/drawing/2014/main" id="{FB5DDC94-1BB2-87FD-E91C-6BA08BB04782}"/>
              </a:ext>
            </a:extLst>
          </p:cNvPr>
          <p:cNvSpPr txBox="1">
            <a:spLocks/>
          </p:cNvSpPr>
          <p:nvPr/>
        </p:nvSpPr>
        <p:spPr>
          <a:xfrm>
            <a:off x="539141" y="135615"/>
            <a:ext cx="7169727" cy="752308"/>
          </a:xfrm>
          <a:prstGeom prst="rect">
            <a:avLst/>
          </a:prstGeom>
        </p:spPr>
        <p:txBody>
          <a:bodyPr vert="horz" wrap="square" lIns="0" tIns="25735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243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 Project Scope</a:t>
            </a:r>
            <a:endParaRPr lang="en-US" sz="3200" b="1" spc="-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53C043-7438-5DC8-5455-164BD6834670}"/>
              </a:ext>
            </a:extLst>
          </p:cNvPr>
          <p:cNvSpPr txBox="1"/>
          <p:nvPr/>
        </p:nvSpPr>
        <p:spPr>
          <a:xfrm>
            <a:off x="403409" y="1186805"/>
            <a:ext cx="348993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Design &amp; Technology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Front-end physics and engineering design spanning ion sources, LEBT, RFQ, MEBT, and DTL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Integration modeling to ensure beam delivery requirements are met for all user facilities (Lujan, WNR, UCN, IPF)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Technology maturation of critical systems including RFQ test stands, beam choppers, and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841E8-0132-1D1B-FD1D-EA0E9436B018}"/>
              </a:ext>
            </a:extLst>
          </p:cNvPr>
          <p:cNvSpPr txBox="1"/>
          <p:nvPr/>
        </p:nvSpPr>
        <p:spPr>
          <a:xfrm>
            <a:off x="3893344" y="1186805"/>
            <a:ext cx="402193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Decommissioning (D&amp;D) &amp; Facility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Removal of legacy Cockcroft-Walton injectors and aging drift tube linac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Digitization of the existing facility via large-scale point-cloud scanning to support removal and redesign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Conversion of scanned geometry into CAD models for installation planning and interference checks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Infrastructure preparation including integration with existing utilities, shielding, and facility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B3A19-5409-9B61-C673-4D938A718DAB}"/>
              </a:ext>
            </a:extLst>
          </p:cNvPr>
          <p:cNvSpPr txBox="1"/>
          <p:nvPr/>
        </p:nvSpPr>
        <p:spPr>
          <a:xfrm>
            <a:off x="7939087" y="1186805"/>
            <a:ext cx="384950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Construction, Installation &amp; Commissioning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Fabrication and installation of new RFQ-based injector and modern DTL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Integration of accelerator subsystems (RF, controls, diagnostics, vacuum, power)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Pre-installation verification testing and staged system validation prior to beam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commissioning and ramp-up to meet operational requirements while maintaining existing mission capabilities </a:t>
            </a:r>
          </a:p>
        </p:txBody>
      </p:sp>
    </p:spTree>
    <p:extLst>
      <p:ext uri="{BB962C8B-B14F-4D97-AF65-F5344CB8AC3E}">
        <p14:creationId xmlns:p14="http://schemas.microsoft.com/office/powerpoint/2010/main" val="32849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E107B-0E58-C05B-6D39-9FB84E490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2F6E971-2CFE-9BEE-2C50-25DC9C08AC18}"/>
              </a:ext>
            </a:extLst>
          </p:cNvPr>
          <p:cNvSpPr/>
          <p:nvPr/>
        </p:nvSpPr>
        <p:spPr>
          <a:xfrm>
            <a:off x="5788855" y="8564"/>
            <a:ext cx="6403145" cy="6467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&#10;&#10;AI-generated content may be incorrect.">
            <a:extLst>
              <a:ext uri="{FF2B5EF4-FFF2-40B4-BE49-F238E27FC236}">
                <a16:creationId xmlns:a16="http://schemas.microsoft.com/office/drawing/2014/main" id="{B3B2D6DB-A79E-E5D7-1A25-72DB607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37" y="1122930"/>
            <a:ext cx="4815558" cy="166234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FD7302E-4CF4-A77E-E94A-EAED235080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328" y="382322"/>
            <a:ext cx="10968072" cy="561219"/>
          </a:xfrm>
        </p:spPr>
        <p:txBody>
          <a:bodyPr/>
          <a:lstStyle/>
          <a:p>
            <a:r>
              <a:rPr lang="en-US" dirty="0"/>
              <a:t>Preliminary Simulations of the LAMP Components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80DA6-63DB-00AB-7E67-51878CD7D562}"/>
              </a:ext>
            </a:extLst>
          </p:cNvPr>
          <p:cNvSpPr txBox="1"/>
          <p:nvPr/>
        </p:nvSpPr>
        <p:spPr>
          <a:xfrm>
            <a:off x="2968783" y="6260868"/>
            <a:ext cx="6560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Simulation work presented in </a:t>
            </a:r>
            <a:r>
              <a:rPr lang="en-US" sz="1400" dirty="0" err="1">
                <a:solidFill>
                  <a:srgbClr val="FF0000"/>
                </a:solidFill>
              </a:rPr>
              <a:t>DOI:https</a:t>
            </a:r>
            <a:r>
              <a:rPr lang="en-US" sz="1400" dirty="0">
                <a:solidFill>
                  <a:srgbClr val="FF0000"/>
                </a:solidFill>
              </a:rPr>
              <a:t>://doi.org/10.2172/2315684 [LA-UR-24-21709]</a:t>
            </a:r>
          </a:p>
        </p:txBody>
      </p:sp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91613B5D-997C-81F9-36A3-D5CFB0A0F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5" y="1042596"/>
            <a:ext cx="2606332" cy="2497281"/>
          </a:xfrm>
          <a:prstGeom prst="rect">
            <a:avLst/>
          </a:prstGeom>
        </p:spPr>
      </p:pic>
      <p:pic>
        <p:nvPicPr>
          <p:cNvPr id="14" name="Picture 13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D50418FC-6FC0-DD04-17B3-2DCE42793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6" y="4045140"/>
            <a:ext cx="4968442" cy="1877970"/>
          </a:xfrm>
          <a:prstGeom prst="rect">
            <a:avLst/>
          </a:prstGeom>
        </p:spPr>
      </p:pic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9F8D2A9E-8D41-84A4-EC34-7EB563257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095" y="1010567"/>
            <a:ext cx="4399454" cy="32798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57621B-3331-3C3D-9DB3-4A18F5B45C1E}"/>
              </a:ext>
            </a:extLst>
          </p:cNvPr>
          <p:cNvSpPr txBox="1"/>
          <p:nvPr/>
        </p:nvSpPr>
        <p:spPr>
          <a:xfrm>
            <a:off x="3556938" y="2779082"/>
            <a:ext cx="3764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Model of low-frequency buncher for LAMP (16.67 MHz), re-designed for 100keV H- beam, [J. Upadhyay]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9613B1-2DA1-6E42-A26D-119084426A75}"/>
              </a:ext>
            </a:extLst>
          </p:cNvPr>
          <p:cNvSpPr txBox="1"/>
          <p:nvPr/>
        </p:nvSpPr>
        <p:spPr>
          <a:xfrm>
            <a:off x="300476" y="3486184"/>
            <a:ext cx="277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 transverse cut showcasing the model of the H+ source in Warp [S.I. Sosa Guitron]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AAD277-60E5-2410-D63E-6FDFD898831C}"/>
              </a:ext>
            </a:extLst>
          </p:cNvPr>
          <p:cNvSpPr txBox="1"/>
          <p:nvPr/>
        </p:nvSpPr>
        <p:spPr>
          <a:xfrm>
            <a:off x="790736" y="5842995"/>
            <a:ext cx="6098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Transverse dynamics in the MEBT with H- beam [S.I. Sosa Guitron] 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006BF548-A317-621F-B3F9-8CBD369B8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001" y="3667730"/>
            <a:ext cx="3332660" cy="15026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03B6D8-30AA-D5FC-6A6A-DC50ABB96952}"/>
              </a:ext>
            </a:extLst>
          </p:cNvPr>
          <p:cNvSpPr txBox="1"/>
          <p:nvPr/>
        </p:nvSpPr>
        <p:spPr>
          <a:xfrm>
            <a:off x="5259673" y="5267628"/>
            <a:ext cx="3485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shows the longitudinal rms size as the initial beam is compressed with the LFB at z= 4.2 meters for MPEG-like beam [S.I. Sosa Guitron]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7A2490-A0DF-6601-E1D6-6FBD87CC72E9}"/>
              </a:ext>
            </a:extLst>
          </p:cNvPr>
          <p:cNvSpPr txBox="1"/>
          <p:nvPr/>
        </p:nvSpPr>
        <p:spPr>
          <a:xfrm>
            <a:off x="8735098" y="4419033"/>
            <a:ext cx="33326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handshake between the RFQ and MEBT simulations. At the top, H+ beam at the end of the RFQ as calculated by </a:t>
            </a:r>
            <a:r>
              <a:rPr lang="en-US" sz="1200" dirty="0" err="1"/>
              <a:t>Parmteq</a:t>
            </a:r>
            <a:r>
              <a:rPr lang="en-US" sz="1200" dirty="0"/>
              <a:t>, at the bottom, the input beam read by Impact-T for the MEBT simulation. The RFQ was designed to output the same phase space distribution for both H+ and H- beams into the MEBT. This way, the MEBT can transport both species of beams</a:t>
            </a:r>
          </a:p>
        </p:txBody>
      </p:sp>
    </p:spTree>
    <p:extLst>
      <p:ext uri="{BB962C8B-B14F-4D97-AF65-F5344CB8AC3E}">
        <p14:creationId xmlns:p14="http://schemas.microsoft.com/office/powerpoint/2010/main" val="2266691790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2288</Words>
  <Application>Microsoft Office PowerPoint</Application>
  <PresentationFormat>Widescreen</PresentationFormat>
  <Paragraphs>407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Acumin Pro</vt:lpstr>
      <vt:lpstr>System Font Regular</vt:lpstr>
      <vt:lpstr>Arial</vt:lpstr>
      <vt:lpstr>Blackadder ITC</vt:lpstr>
      <vt:lpstr>Calibri</vt:lpstr>
      <vt:lpstr>Calibri Light</vt:lpstr>
      <vt:lpstr>Times</vt:lpstr>
      <vt:lpstr>Times New Roman</vt:lpstr>
      <vt:lpstr>Wingdings</vt:lpstr>
      <vt:lpstr>Main</vt:lpstr>
      <vt:lpstr>Custom Design</vt:lpstr>
      <vt:lpstr>Office Theme</vt:lpstr>
      <vt:lpstr>New Front-End Design Requirements for LANSCE Neutron Sources:  LAMP’s Role in Sustaining High-Quality Beam to the Lujan 1L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project mandate is to keep the present machine capabilities with a modernized and more reliable front end</vt:lpstr>
      <vt:lpstr>PowerPoint Presentation</vt:lpstr>
      <vt:lpstr>PowerPoint Presentation</vt:lpstr>
      <vt:lpstr>Published Point Cloud – 500 Scan Locations</vt:lpstr>
      <vt:lpstr>Published Point Cloud – LANSCE Front End</vt:lpstr>
      <vt:lpstr>Recreated Beam Areas</vt:lpstr>
      <vt:lpstr>Lujan Requirement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Chuck Taylor</cp:lastModifiedBy>
  <cp:revision>605</cp:revision>
  <dcterms:created xsi:type="dcterms:W3CDTF">2020-12-17T00:35:24Z</dcterms:created>
  <dcterms:modified xsi:type="dcterms:W3CDTF">2026-04-14T06:59:51Z</dcterms:modified>
</cp:coreProperties>
</file>