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6" r:id="rId2"/>
    <p:sldMasterId id="2147483696" r:id="rId3"/>
    <p:sldMasterId id="2147483711" r:id="rId4"/>
  </p:sldMasterIdLst>
  <p:notesMasterIdLst>
    <p:notesMasterId r:id="rId46"/>
  </p:notesMasterIdLst>
  <p:handoutMasterIdLst>
    <p:handoutMasterId r:id="rId47"/>
  </p:handoutMasterIdLst>
  <p:sldIdLst>
    <p:sldId id="6850" r:id="rId5"/>
    <p:sldId id="13269" r:id="rId6"/>
    <p:sldId id="2094" r:id="rId7"/>
    <p:sldId id="6852" r:id="rId8"/>
    <p:sldId id="13614" r:id="rId9"/>
    <p:sldId id="14695220" r:id="rId10"/>
    <p:sldId id="14695226" r:id="rId11"/>
    <p:sldId id="258" r:id="rId12"/>
    <p:sldId id="14695228" r:id="rId13"/>
    <p:sldId id="13437" r:id="rId14"/>
    <p:sldId id="2637" r:id="rId15"/>
    <p:sldId id="14695290" r:id="rId16"/>
    <p:sldId id="14695287" r:id="rId17"/>
    <p:sldId id="14695288" r:id="rId18"/>
    <p:sldId id="14695289" r:id="rId19"/>
    <p:sldId id="14695244" r:id="rId20"/>
    <p:sldId id="14695272" r:id="rId21"/>
    <p:sldId id="14695271" r:id="rId22"/>
    <p:sldId id="14695270" r:id="rId23"/>
    <p:sldId id="14695267" r:id="rId24"/>
    <p:sldId id="14695285" r:id="rId25"/>
    <p:sldId id="14695248" r:id="rId26"/>
    <p:sldId id="2211" r:id="rId27"/>
    <p:sldId id="14695280" r:id="rId28"/>
    <p:sldId id="14695278" r:id="rId29"/>
    <p:sldId id="294" r:id="rId30"/>
    <p:sldId id="14695273" r:id="rId31"/>
    <p:sldId id="14695274" r:id="rId32"/>
    <p:sldId id="14695276" r:id="rId33"/>
    <p:sldId id="14695277" r:id="rId34"/>
    <p:sldId id="14695253" r:id="rId35"/>
    <p:sldId id="2580" r:id="rId36"/>
    <p:sldId id="2579" r:id="rId37"/>
    <p:sldId id="2302" r:id="rId38"/>
    <p:sldId id="13276" r:id="rId39"/>
    <p:sldId id="2147" r:id="rId40"/>
    <p:sldId id="2149" r:id="rId41"/>
    <p:sldId id="14695275" r:id="rId42"/>
    <p:sldId id="2427" r:id="rId43"/>
    <p:sldId id="2073" r:id="rId44"/>
    <p:sldId id="6827" r:id="rId45"/>
  </p:sldIdLst>
  <p:sldSz cx="9144000" cy="5143500" type="screen16x9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94">
          <p15:clr>
            <a:srgbClr val="A4A3A4"/>
          </p15:clr>
        </p15:guide>
        <p15:guide id="2" orient="horz" pos="1610">
          <p15:clr>
            <a:srgbClr val="A4A3A4"/>
          </p15:clr>
        </p15:guide>
        <p15:guide id="3" pos="29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19F6"/>
    <a:srgbClr val="0B5B2A"/>
    <a:srgbClr val="FFFF00"/>
    <a:srgbClr val="0033CC"/>
    <a:srgbClr val="1388FB"/>
    <a:srgbClr val="333399"/>
    <a:srgbClr val="E927DB"/>
    <a:srgbClr val="2433F8"/>
    <a:srgbClr val="2BCEF8"/>
    <a:srgbClr val="F57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98" autoAdjust="0"/>
    <p:restoredTop sz="84934" autoAdjust="0"/>
  </p:normalViewPr>
  <p:slideViewPr>
    <p:cSldViewPr>
      <p:cViewPr varScale="1">
        <p:scale>
          <a:sx n="98" d="100"/>
          <a:sy n="98" d="100"/>
        </p:scale>
        <p:origin x="624" y="58"/>
      </p:cViewPr>
      <p:guideLst>
        <p:guide orient="horz" pos="1894"/>
        <p:guide orient="horz" pos="1610"/>
        <p:guide pos="2907"/>
      </p:guideLst>
    </p:cSldViewPr>
  </p:slideViewPr>
  <p:outlineViewPr>
    <p:cViewPr>
      <p:scale>
        <a:sx n="33" d="100"/>
        <a:sy n="33" d="100"/>
      </p:scale>
      <p:origin x="0" y="-6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/>
              <a:pPr/>
              <a:t>2026/4/13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  <a:pPr>
                <a:defRPr/>
              </a:pPr>
              <a:t>2026/4/13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wrap="square" lIns="92117" tIns="46058" rIns="92117" bIns="46058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994A22-7990-4147-B722-23103CA33D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3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64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4A22-7990-4147-B722-23103CA33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65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387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135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426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916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Neutron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single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event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effect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test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for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semiconductors,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electronic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devices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and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integrated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equipment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used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in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aviation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and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 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仿宋_GB2312" charset="-122"/>
              </a:rPr>
              <a:t>ground</a:t>
            </a:r>
            <a:endParaRPr lang="zh-CN" altLang="en-US" dirty="0">
              <a:solidFill>
                <a:prstClr val="black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4A22-7990-4147-B722-23103CA33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165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21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85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647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40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6713" y="679450"/>
            <a:ext cx="6061075" cy="34099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281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817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50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5817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841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6713" y="679450"/>
            <a:ext cx="6061075" cy="34099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4A22-7990-4147-B722-23103CA33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96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6713" y="679450"/>
            <a:ext cx="6061075" cy="34099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4A22-7990-4147-B722-23103CA33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000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6713" y="679450"/>
            <a:ext cx="6061075" cy="34099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4A22-7990-4147-B722-23103CA33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93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66713" y="679450"/>
            <a:ext cx="6061075" cy="34099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994A22-7990-4147-B722-23103CA33D1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7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1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5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7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945-95FD-4340-AC95-868156AD12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C598D-9B25-41F2-B008-9EA8DB91FF4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E28F-C52D-4A97-95D4-C0569AAA1E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17018" y="130774"/>
            <a:ext cx="960107" cy="43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395539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195216" y="497922"/>
            <a:ext cx="200321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130774"/>
            <a:ext cx="6881826" cy="431954"/>
          </a:xfrm>
        </p:spPr>
        <p:txBody>
          <a:bodyPr/>
          <a:lstStyle>
            <a:lvl1pPr algn="l">
              <a:defRPr sz="288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338899" y="910400"/>
            <a:ext cx="8640509" cy="38301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2774258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17018" y="130774"/>
            <a:ext cx="960107" cy="43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395539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195216" y="497922"/>
            <a:ext cx="200321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130774"/>
            <a:ext cx="6881826" cy="431954"/>
          </a:xfrm>
        </p:spPr>
        <p:txBody>
          <a:bodyPr/>
          <a:lstStyle>
            <a:lvl1pPr algn="l">
              <a:defRPr sz="288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338899" y="910400"/>
            <a:ext cx="8640509" cy="38301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279499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17018" y="130774"/>
            <a:ext cx="960107" cy="43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395539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195216" y="497922"/>
            <a:ext cx="200321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57200" y="130774"/>
            <a:ext cx="6881826" cy="431954"/>
          </a:xfrm>
        </p:spPr>
        <p:txBody>
          <a:bodyPr/>
          <a:lstStyle>
            <a:lvl1pPr algn="l">
              <a:defRPr sz="288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idx="10" hasCustomPrompt="1"/>
          </p:nvPr>
        </p:nvSpPr>
        <p:spPr>
          <a:xfrm>
            <a:off x="338899" y="910400"/>
            <a:ext cx="8640509" cy="38301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1086348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 flipV="1">
            <a:off x="0" y="802485"/>
            <a:ext cx="9144000" cy="3428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42" name="圆角矩形 41"/>
          <p:cNvSpPr/>
          <p:nvPr userDrawn="1"/>
        </p:nvSpPr>
        <p:spPr>
          <a:xfrm>
            <a:off x="589921" y="256681"/>
            <a:ext cx="358316" cy="47744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96" name="圆角矩形 95"/>
          <p:cNvSpPr/>
          <p:nvPr userDrawn="1"/>
        </p:nvSpPr>
        <p:spPr>
          <a:xfrm>
            <a:off x="498258" y="187627"/>
            <a:ext cx="271416" cy="36076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pic>
        <p:nvPicPr>
          <p:cNvPr id="39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491" y="167307"/>
            <a:ext cx="995400" cy="49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占位符 9"/>
          <p:cNvSpPr>
            <a:spLocks noGrp="1"/>
          </p:cNvSpPr>
          <p:nvPr>
            <p:ph type="body" idx="13" hasCustomPrompt="1"/>
          </p:nvPr>
        </p:nvSpPr>
        <p:spPr>
          <a:xfrm>
            <a:off x="1243584" y="133159"/>
            <a:ext cx="5303520" cy="586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>
                <a:latin typeface="+mj-lt"/>
                <a:ea typeface="方正仿宋_GB2312" panose="02000000000000000000" charset="-122"/>
              </a:defRPr>
            </a:lvl1pPr>
            <a:lvl2pPr marL="323850" indent="0">
              <a:buNone/>
              <a:defRPr/>
            </a:lvl2pPr>
          </a:lstStyle>
          <a:p>
            <a:pPr lvl="0"/>
            <a:r>
              <a:rPr lang="en-US" altLang="zh-CN" dirty="0"/>
              <a:t>ABC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</p:nvPr>
        </p:nvSpPr>
        <p:spPr>
          <a:xfrm>
            <a:off x="405765" y="1017270"/>
            <a:ext cx="8404479" cy="3787331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1pPr>
            <a:lvl2pPr marL="683895" indent="-360045">
              <a:buFont typeface="+mj-lt"/>
              <a:buAutoNum type="romanUcPeriod"/>
              <a:defRPr>
                <a:latin typeface="+mn-ea"/>
                <a:ea typeface="+mn-ea"/>
              </a:defRPr>
            </a:lvl2pPr>
            <a:lvl3pPr marL="1045845" indent="-360045">
              <a:buFont typeface="+mj-lt"/>
              <a:buAutoNum type="romanUcPeriod"/>
              <a:defRPr>
                <a:latin typeface="+mn-ea"/>
                <a:ea typeface="+mn-ea"/>
              </a:defRPr>
            </a:lvl3pPr>
            <a:lvl4pPr marL="1388745" indent="-360045">
              <a:buFont typeface="+mj-lt"/>
              <a:buAutoNum type="romanUcPeriod"/>
              <a:defRPr>
                <a:latin typeface="+mn-ea"/>
                <a:ea typeface="+mn-ea"/>
              </a:defRPr>
            </a:lvl4pPr>
            <a:lvl5pPr marL="1731645" indent="-360045">
              <a:buFont typeface="+mj-lt"/>
              <a:buAutoNum type="romanUcPeriod"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altLang="zh-CN" dirty="0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709722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67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29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44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039" y="130782"/>
            <a:ext cx="960107" cy="43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130782"/>
            <a:ext cx="6881826" cy="431953"/>
          </a:xfrm>
        </p:spPr>
        <p:txBody>
          <a:bodyPr/>
          <a:lstStyle>
            <a:lvl1pPr algn="l"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395537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圆角矩形 7"/>
          <p:cNvSpPr/>
          <p:nvPr userDrawn="1"/>
        </p:nvSpPr>
        <p:spPr>
          <a:xfrm>
            <a:off x="195216" y="497941"/>
            <a:ext cx="200320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9436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039" y="130782"/>
            <a:ext cx="960107" cy="43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130782"/>
            <a:ext cx="6881826" cy="431953"/>
          </a:xfrm>
        </p:spPr>
        <p:txBody>
          <a:bodyPr/>
          <a:lstStyle>
            <a:lvl1pPr algn="l"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395537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圆角矩形 7"/>
          <p:cNvSpPr/>
          <p:nvPr userDrawn="1"/>
        </p:nvSpPr>
        <p:spPr>
          <a:xfrm>
            <a:off x="195216" y="497941"/>
            <a:ext cx="200320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 flipV="1">
            <a:off x="0" y="802485"/>
            <a:ext cx="9144000" cy="34289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42" name="圆角矩形 41"/>
          <p:cNvSpPr/>
          <p:nvPr userDrawn="1"/>
        </p:nvSpPr>
        <p:spPr>
          <a:xfrm>
            <a:off x="589921" y="256681"/>
            <a:ext cx="358316" cy="477441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sp>
        <p:nvSpPr>
          <p:cNvPr id="96" name="圆角矩形 95"/>
          <p:cNvSpPr/>
          <p:nvPr userDrawn="1"/>
        </p:nvSpPr>
        <p:spPr>
          <a:xfrm>
            <a:off x="498258" y="187627"/>
            <a:ext cx="271416" cy="360760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20"/>
          </a:p>
        </p:txBody>
      </p:sp>
      <p:pic>
        <p:nvPicPr>
          <p:cNvPr id="39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9491" y="167307"/>
            <a:ext cx="995400" cy="497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本占位符 9"/>
          <p:cNvSpPr>
            <a:spLocks noGrp="1"/>
          </p:cNvSpPr>
          <p:nvPr>
            <p:ph type="body" idx="13" hasCustomPrompt="1"/>
          </p:nvPr>
        </p:nvSpPr>
        <p:spPr>
          <a:xfrm>
            <a:off x="1243584" y="133159"/>
            <a:ext cx="5303520" cy="586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>
                <a:latin typeface="+mj-lt"/>
                <a:ea typeface="方正仿宋_GB2312" panose="02000000000000000000" charset="-122"/>
              </a:defRPr>
            </a:lvl1pPr>
            <a:lvl2pPr marL="323850" indent="0">
              <a:buNone/>
              <a:defRPr/>
            </a:lvl2pPr>
          </a:lstStyle>
          <a:p>
            <a:pPr lvl="0"/>
            <a:r>
              <a:rPr lang="en-US" altLang="zh-CN" dirty="0"/>
              <a:t>ABC</a:t>
            </a:r>
            <a:endParaRPr lang="zh-CN" altLang="en-US" dirty="0"/>
          </a:p>
          <a:p>
            <a:pPr lvl="1"/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4" hasCustomPrompt="1"/>
          </p:nvPr>
        </p:nvSpPr>
        <p:spPr>
          <a:xfrm>
            <a:off x="405765" y="1017270"/>
            <a:ext cx="8404479" cy="3787331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1pPr>
            <a:lvl2pPr marL="683895" indent="-360045">
              <a:buFont typeface="+mj-lt"/>
              <a:buAutoNum type="romanUcPeriod"/>
              <a:defRPr>
                <a:latin typeface="+mn-ea"/>
                <a:ea typeface="+mn-ea"/>
              </a:defRPr>
            </a:lvl2pPr>
            <a:lvl3pPr marL="1045845" indent="-360045">
              <a:buFont typeface="+mj-lt"/>
              <a:buAutoNum type="romanUcPeriod"/>
              <a:defRPr>
                <a:latin typeface="+mn-ea"/>
                <a:ea typeface="+mn-ea"/>
              </a:defRPr>
            </a:lvl3pPr>
            <a:lvl4pPr marL="1388745" indent="-360045">
              <a:buFont typeface="+mj-lt"/>
              <a:buAutoNum type="romanUcPeriod"/>
              <a:defRPr>
                <a:latin typeface="+mn-ea"/>
                <a:ea typeface="+mn-ea"/>
              </a:defRPr>
            </a:lvl4pPr>
            <a:lvl5pPr marL="1731645" indent="-360045">
              <a:buFont typeface="+mj-lt"/>
              <a:buAutoNum type="romanUcPeriod"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altLang="zh-CN" dirty="0"/>
              <a:t>ABC</a:t>
            </a:r>
          </a:p>
        </p:txBody>
      </p:sp>
    </p:spTree>
    <p:extLst>
      <p:ext uri="{BB962C8B-B14F-4D97-AF65-F5344CB8AC3E}">
        <p14:creationId xmlns:p14="http://schemas.microsoft.com/office/powerpoint/2010/main" val="391546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26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45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439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E5DDF-294A-47C7-9938-98EB7AF5D86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11" name="图片 18" descr="图片1副本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7039" y="130782"/>
            <a:ext cx="960107" cy="43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130782"/>
            <a:ext cx="6881826" cy="431953"/>
          </a:xfrm>
        </p:spPr>
        <p:txBody>
          <a:bodyPr/>
          <a:lstStyle>
            <a:lvl1pPr algn="l">
              <a:defRPr sz="2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3" name="矩形 6"/>
          <p:cNvSpPr/>
          <p:nvPr userDrawn="1"/>
        </p:nvSpPr>
        <p:spPr>
          <a:xfrm>
            <a:off x="395537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4" name="圆角矩形 7"/>
          <p:cNvSpPr/>
          <p:nvPr userDrawn="1"/>
        </p:nvSpPr>
        <p:spPr>
          <a:xfrm>
            <a:off x="195216" y="497941"/>
            <a:ext cx="200320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860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 bwMode="auto">
          <a:xfrm>
            <a:off x="392330" y="53931"/>
            <a:ext cx="8229600" cy="5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629400" y="4795739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lang="zh-CN" altLang="en-US" sz="9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477410" y="479574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082CCC6-2DD0-42DE-9462-2C98EEDB6ACA}" type="datetime1">
              <a:rPr lang="zh-CN" altLang="en-US" smtClean="0"/>
              <a:t>2026/4/13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65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450"/>
              </a:spcAft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629400" y="4795739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lang="zh-CN" altLang="en-US" sz="9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477410" y="479574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27B11A5-D7A5-4CC6-AAE3-883A173E633F}" type="datetime1">
              <a:rPr lang="zh-CN" altLang="en-US" smtClean="0"/>
              <a:t>2026/4/13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949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8440-F4CD-448D-B966-8232B1227C5D}" type="datetime1">
              <a:rPr lang="zh-CN" altLang="en-US" smtClean="0"/>
              <a:t>2026/4/13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0646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27831-357E-174D-8F94-E2DED491F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C22F3-7EB8-584F-911B-2C96CADF1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987A-934F-6146-83B1-BF1B9722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9D1D8-0379-1941-952A-15C0D0C15244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5A4DD-1D53-BC4B-800C-7787C7E48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889BD-99C6-724E-BF54-B8CD65A2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84F7D-2369-CD42-BA4B-482A15CD41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EEC3B5A-63CB-3ECD-1347-480EBA453D8C}"/>
              </a:ext>
            </a:extLst>
          </p:cNvPr>
          <p:cNvSpPr/>
          <p:nvPr userDrawn="1"/>
        </p:nvSpPr>
        <p:spPr>
          <a:xfrm flipV="1">
            <a:off x="0" y="668737"/>
            <a:ext cx="9144900" cy="28574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7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81"/>
            <a:ext cx="7772400" cy="1021557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81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43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CCFD9-E225-4027-8A39-47BB1E8B30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E8E55-4005-43B9-AF5B-63A4A6F5E9C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700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400" b="1"/>
            </a:lvl4pPr>
            <a:lvl5pPr marL="1524000" indent="0">
              <a:buNone/>
              <a:defRPr sz="1400" b="1"/>
            </a:lvl5pPr>
            <a:lvl6pPr marL="1905000" indent="0">
              <a:buNone/>
              <a:defRPr sz="1400" b="1"/>
            </a:lvl6pPr>
            <a:lvl7pPr marL="2286000" indent="0">
              <a:buNone/>
              <a:defRPr sz="1400" b="1"/>
            </a:lvl7pPr>
            <a:lvl8pPr marL="2667000" indent="0">
              <a:buNone/>
              <a:defRPr sz="1400" b="1"/>
            </a:lvl8pPr>
            <a:lvl9pPr marL="304800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4" y="1151338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700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400" b="1"/>
            </a:lvl4pPr>
            <a:lvl5pPr marL="1524000" indent="0">
              <a:buNone/>
              <a:defRPr sz="1400" b="1"/>
            </a:lvl5pPr>
            <a:lvl6pPr marL="1905000" indent="0">
              <a:buNone/>
              <a:defRPr sz="1400" b="1"/>
            </a:lvl6pPr>
            <a:lvl7pPr marL="2286000" indent="0">
              <a:buNone/>
              <a:defRPr sz="1400" b="1"/>
            </a:lvl7pPr>
            <a:lvl8pPr marL="2667000" indent="0">
              <a:buNone/>
              <a:defRPr sz="1400" b="1"/>
            </a:lvl8pPr>
            <a:lvl9pPr marL="3048000" indent="0">
              <a:buNone/>
              <a:defRPr sz="1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E7009-F018-417B-A00B-621B4BA5E7A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A89ED-2AB0-4A45-9A5F-8F7C8E84949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0" y="204790"/>
            <a:ext cx="3008313" cy="87153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0" y="1076328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381000" indent="0">
              <a:buNone/>
              <a:defRPr sz="1000"/>
            </a:lvl2pPr>
            <a:lvl3pPr marL="762000" indent="0">
              <a:buNone/>
              <a:defRPr sz="800"/>
            </a:lvl3pPr>
            <a:lvl4pPr marL="1143000" indent="0">
              <a:buNone/>
              <a:defRPr sz="700"/>
            </a:lvl4pPr>
            <a:lvl5pPr marL="1524000" indent="0">
              <a:buNone/>
              <a:defRPr sz="700"/>
            </a:lvl5pPr>
            <a:lvl6pPr marL="1905000" indent="0">
              <a:buNone/>
              <a:defRPr sz="700"/>
            </a:lvl6pPr>
            <a:lvl7pPr marL="2286000" indent="0">
              <a:buNone/>
              <a:defRPr sz="700"/>
            </a:lvl7pPr>
            <a:lvl8pPr marL="2667000" indent="0">
              <a:buNone/>
              <a:defRPr sz="700"/>
            </a:lvl8pPr>
            <a:lvl9pPr marL="304800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F39D-253D-47DE-8C96-79F70A04D7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381000" indent="0">
              <a:buNone/>
              <a:defRPr sz="2300"/>
            </a:lvl2pPr>
            <a:lvl3pPr marL="762000" indent="0">
              <a:buNone/>
              <a:defRPr sz="2000"/>
            </a:lvl3pPr>
            <a:lvl4pPr marL="1143000" indent="0">
              <a:buNone/>
              <a:defRPr sz="1700"/>
            </a:lvl4pPr>
            <a:lvl5pPr marL="1524000" indent="0">
              <a:buNone/>
              <a:defRPr sz="1700"/>
            </a:lvl5pPr>
            <a:lvl6pPr marL="1905000" indent="0">
              <a:buNone/>
              <a:defRPr sz="1700"/>
            </a:lvl6pPr>
            <a:lvl7pPr marL="2286000" indent="0">
              <a:buNone/>
              <a:defRPr sz="1700"/>
            </a:lvl7pPr>
            <a:lvl8pPr marL="2667000" indent="0">
              <a:buNone/>
              <a:defRPr sz="1700"/>
            </a:lvl8pPr>
            <a:lvl9pPr marL="3048000" indent="0">
              <a:buNone/>
              <a:defRPr sz="17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6"/>
          </a:xfrm>
        </p:spPr>
        <p:txBody>
          <a:bodyPr/>
          <a:lstStyle>
            <a:lvl1pPr marL="0" indent="0">
              <a:buNone/>
              <a:defRPr sz="1200"/>
            </a:lvl1pPr>
            <a:lvl2pPr marL="381000" indent="0">
              <a:buNone/>
              <a:defRPr sz="1000"/>
            </a:lvl2pPr>
            <a:lvl3pPr marL="762000" indent="0">
              <a:buNone/>
              <a:defRPr sz="800"/>
            </a:lvl3pPr>
            <a:lvl4pPr marL="1143000" indent="0">
              <a:buNone/>
              <a:defRPr sz="700"/>
            </a:lvl4pPr>
            <a:lvl5pPr marL="1524000" indent="0">
              <a:buNone/>
              <a:defRPr sz="700"/>
            </a:lvl5pPr>
            <a:lvl6pPr marL="1905000" indent="0">
              <a:buNone/>
              <a:defRPr sz="700"/>
            </a:lvl6pPr>
            <a:lvl7pPr marL="2286000" indent="0">
              <a:buNone/>
              <a:defRPr sz="700"/>
            </a:lvl7pPr>
            <a:lvl8pPr marL="2667000" indent="0">
              <a:buNone/>
              <a:defRPr sz="700"/>
            </a:lvl8pPr>
            <a:lvl9pPr marL="3048000" indent="0">
              <a:buNone/>
              <a:defRPr sz="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90104-07A5-48B5-BEDE-05F658D4D2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4"/>
            <a:ext cx="8229600" cy="33944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39" tIns="45719" rIns="91439" bIns="45719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l" eaLnBrk="1" hangingPunct="1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1" y="4767267"/>
            <a:ext cx="2895600" cy="273844"/>
          </a:xfrm>
          <a:prstGeom prst="rect">
            <a:avLst/>
          </a:prstGeom>
        </p:spPr>
        <p:txBody>
          <a:bodyPr vert="horz" lIns="91439" tIns="45719" rIns="91439" bIns="45719" rtlCol="0" anchor="ctr"/>
          <a:lstStyle>
            <a:lvl1pPr algn="ctr" eaLnBrk="1" hangingPunct="1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wrap="square" lIns="91439" tIns="45719" rIns="91439" bIns="45719" numCol="1" anchor="ctr" anchorCtr="0" compatLnSpc="1"/>
          <a:lstStyle>
            <a:lvl1pPr algn="r" eaLnBrk="1" hangingPunct="1">
              <a:defRPr sz="10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4C4A90C-E326-4071-A758-2EBBA93615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81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762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143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524000" algn="ctr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19125" indent="-2381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90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500" indent="-190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1905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00" indent="-190500" algn="l" defTabSz="762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500" indent="-190500" algn="l" defTabSz="762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500" indent="-190500" algn="l" defTabSz="762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500" indent="-190500" algn="l" defTabSz="7620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08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703" r:id="rId6"/>
  </p:sldLayoutIdLst>
  <p:hf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3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57175" indent="-257175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lang="zh-CN" altLang="en-US" sz="18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1pPr>
      <a:lvl2pPr marL="581025" indent="-257175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tabLst>
          <a:tab pos="1206818" algn="l"/>
        </a:tabLst>
        <a:defRPr lang="zh-CN" altLang="en-US" sz="15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sz="1200" u="none" strike="noStrike" kern="1200" cap="none" spc="94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sz="1200" u="none" strike="noStrike" kern="1200" cap="none" spc="94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sz="1200" u="none" strike="noStrike" kern="1200" cap="none" spc="94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2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2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24" r:id="rId5"/>
  </p:sldLayoutIdLst>
  <p:hf sldNum="0" hdr="0" ftr="0" dt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3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57175" indent="-257175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lang="zh-CN" altLang="en-US" sz="18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1pPr>
      <a:lvl2pPr marL="581025" indent="-257175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tabLst>
          <a:tab pos="1206818" algn="l"/>
        </a:tabLst>
        <a:defRPr lang="zh-CN" altLang="en-US" sz="15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sz="1200" u="none" strike="noStrike" kern="1200" cap="none" spc="94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sz="1200" u="none" strike="noStrike" kern="1200" cap="none" spc="94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626"/>
        </a:spcAft>
        <a:buFont typeface="Arial" panose="020B0604020202020204" pitchFamily="34" charset="0"/>
        <a:buChar char="•"/>
        <a:defRPr sz="1200" u="none" strike="noStrike" kern="1200" cap="none" spc="94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ct val="100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392330" y="53931"/>
            <a:ext cx="8229600" cy="50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005577"/>
            <a:ext cx="8229600" cy="35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18" descr="图片1副本">
            <a:extLst>
              <a:ext uri="{FF2B5EF4-FFF2-40B4-BE49-F238E27FC236}">
                <a16:creationId xmlns:a16="http://schemas.microsoft.com/office/drawing/2014/main" id="{A899DCE0-82B5-564A-B67F-DFF3C471BA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814" y="141480"/>
            <a:ext cx="936311" cy="42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742CADB1-9361-314E-A868-089A1F5C8BBC}"/>
              </a:ext>
            </a:extLst>
          </p:cNvPr>
          <p:cNvSpPr/>
          <p:nvPr userDrawn="1"/>
        </p:nvSpPr>
        <p:spPr>
          <a:xfrm>
            <a:off x="395539" y="586542"/>
            <a:ext cx="8496944" cy="81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9" name="圆角矩形 7">
            <a:extLst>
              <a:ext uri="{FF2B5EF4-FFF2-40B4-BE49-F238E27FC236}">
                <a16:creationId xmlns:a16="http://schemas.microsoft.com/office/drawing/2014/main" id="{51D68B32-3F46-B449-BE12-FB88F27FE792}"/>
              </a:ext>
            </a:extLst>
          </p:cNvPr>
          <p:cNvSpPr/>
          <p:nvPr userDrawn="1"/>
        </p:nvSpPr>
        <p:spPr>
          <a:xfrm>
            <a:off x="195216" y="497922"/>
            <a:ext cx="200321" cy="172675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629400" y="4795739"/>
            <a:ext cx="2057400" cy="273844"/>
          </a:xfrm>
          <a:prstGeom prst="rect">
            <a:avLst/>
          </a:prstGeom>
        </p:spPr>
        <p:txBody>
          <a:bodyPr/>
          <a:lstStyle>
            <a:lvl1pPr algn="r">
              <a:defRPr lang="zh-CN" altLang="en-US" sz="9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477410" y="4795740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0CBDFD2-B2EB-4CA9-9318-8D8246943897}" type="datetime1">
              <a:rPr lang="zh-CN" altLang="en-US" smtClean="0"/>
              <a:t>2026/4/13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27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2400" b="0" kern="1200" dirty="0">
          <a:solidFill>
            <a:srgbClr val="002060"/>
          </a:solidFill>
          <a:latin typeface="Arial Black" panose="020B0A04020102020204" pitchFamily="34" charset="0"/>
          <a:ea typeface="Microsoft YaHei" panose="020B0503020204020204" pitchFamily="34" charset="-122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257175" indent="-257175" algn="l" rtl="0" eaLnBrk="0" fontAlgn="base" hangingPunct="0">
        <a:lnSpc>
          <a:spcPct val="100000"/>
        </a:lnSpc>
        <a:spcBef>
          <a:spcPts val="9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6.xml"/><Relationship Id="rId7" Type="http://schemas.openxmlformats.org/officeDocument/2006/relationships/image" Target="../media/image41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44.png"/><Relationship Id="rId4" Type="http://schemas.openxmlformats.org/officeDocument/2006/relationships/tags" Target="../tags/tag17.xml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png"/><Relationship Id="rId11" Type="http://schemas.microsoft.com/office/2007/relationships/hdphoto" Target="../media/hdphoto2.wdp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jpeg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0.emf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9" Type="http://schemas.openxmlformats.org/officeDocument/2006/relationships/image" Target="../media/image7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3" Type="http://schemas.openxmlformats.org/officeDocument/2006/relationships/tags" Target="../tags/tag21.xml"/><Relationship Id="rId7" Type="http://schemas.openxmlformats.org/officeDocument/2006/relationships/image" Target="../media/image79.emf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tags" Target="../tags/tag20.xml"/><Relationship Id="rId16" Type="http://schemas.openxmlformats.org/officeDocument/2006/relationships/image" Target="../media/image88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4" Type="http://schemas.openxmlformats.org/officeDocument/2006/relationships/tags" Target="../tags/tag22.xml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6.png"/><Relationship Id="rId18" Type="http://schemas.openxmlformats.org/officeDocument/2006/relationships/image" Target="../media/image111.sv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114.png"/><Relationship Id="rId7" Type="http://schemas.openxmlformats.org/officeDocument/2006/relationships/image" Target="../media/image102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1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100.png"/><Relationship Id="rId15" Type="http://schemas.openxmlformats.org/officeDocument/2006/relationships/image" Target="../media/image108.emf"/><Relationship Id="rId23" Type="http://schemas.openxmlformats.org/officeDocument/2006/relationships/image" Target="../media/image116.png"/><Relationship Id="rId10" Type="http://schemas.openxmlformats.org/officeDocument/2006/relationships/image" Target="../media/image98.emf"/><Relationship Id="rId19" Type="http://schemas.openxmlformats.org/officeDocument/2006/relationships/image" Target="../media/image112.png"/><Relationship Id="rId4" Type="http://schemas.openxmlformats.org/officeDocument/2006/relationships/image" Target="../media/image99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107.png"/><Relationship Id="rId22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11" Type="http://schemas.openxmlformats.org/officeDocument/2006/relationships/image" Target="../media/image132.pn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tiff"/><Relationship Id="rId3" Type="http://schemas.openxmlformats.org/officeDocument/2006/relationships/image" Target="../media/image145.png"/><Relationship Id="rId21" Type="http://schemas.openxmlformats.org/officeDocument/2006/relationships/image" Target="../media/image163.png"/><Relationship Id="rId7" Type="http://schemas.openxmlformats.org/officeDocument/2006/relationships/image" Target="../media/image149.jpeg"/><Relationship Id="rId12" Type="http://schemas.openxmlformats.org/officeDocument/2006/relationships/image" Target="../media/image154.png"/><Relationship Id="rId17" Type="http://schemas.openxmlformats.org/officeDocument/2006/relationships/image" Target="../media/image159.tiff"/><Relationship Id="rId25" Type="http://schemas.openxmlformats.org/officeDocument/2006/relationships/image" Target="../media/image166.png"/><Relationship Id="rId2" Type="http://schemas.openxmlformats.org/officeDocument/2006/relationships/image" Target="../media/image144.jpeg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11" Type="http://schemas.openxmlformats.org/officeDocument/2006/relationships/image" Target="../media/image153.jpeg"/><Relationship Id="rId24" Type="http://schemas.openxmlformats.org/officeDocument/2006/relationships/image" Target="../media/image165.png"/><Relationship Id="rId5" Type="http://schemas.openxmlformats.org/officeDocument/2006/relationships/image" Target="../media/image147.png"/><Relationship Id="rId15" Type="http://schemas.openxmlformats.org/officeDocument/2006/relationships/image" Target="../media/image157.jpeg"/><Relationship Id="rId23" Type="http://schemas.microsoft.com/office/2007/relationships/hdphoto" Target="../media/hdphoto4.wdp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46.png"/><Relationship Id="rId9" Type="http://schemas.openxmlformats.org/officeDocument/2006/relationships/image" Target="../media/image151.jpeg"/><Relationship Id="rId14" Type="http://schemas.openxmlformats.org/officeDocument/2006/relationships/image" Target="../media/image156.png"/><Relationship Id="rId22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jpe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jpeg"/><Relationship Id="rId5" Type="http://schemas.openxmlformats.org/officeDocument/2006/relationships/image" Target="../media/image174.png"/><Relationship Id="rId10" Type="http://schemas.openxmlformats.org/officeDocument/2006/relationships/image" Target="../media/image179.jpeg"/><Relationship Id="rId4" Type="http://schemas.openxmlformats.org/officeDocument/2006/relationships/image" Target="../media/image173.png"/><Relationship Id="rId9" Type="http://schemas.openxmlformats.org/officeDocument/2006/relationships/image" Target="../media/image1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slideLayout" Target="../slideLayouts/slideLayout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4">
            <a:extLst>
              <a:ext uri="{FF2B5EF4-FFF2-40B4-BE49-F238E27FC236}">
                <a16:creationId xmlns:a16="http://schemas.microsoft.com/office/drawing/2014/main" id="{8D81ED87-9345-49E2-A0C3-665EE91A8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57800" y="3310404"/>
            <a:ext cx="9505055" cy="1796450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sz="2000" dirty="0" err="1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Tianjiao</a:t>
            </a: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Liang</a:t>
            </a:r>
          </a:p>
          <a:p>
            <a:pPr eaLnBrk="1" hangingPunct="1">
              <a:spcBef>
                <a:spcPct val="0"/>
              </a:spcBef>
            </a:pP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China Spallation Neutron Source (CSNS)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Institute of High Energy Physics</a:t>
            </a:r>
            <a:r>
              <a:rPr lang="zh-CN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Chinese Academy of Sciences</a:t>
            </a:r>
          </a:p>
          <a:p>
            <a:pPr eaLnBrk="1" hangingPunct="1">
              <a:spcBef>
                <a:spcPct val="0"/>
              </a:spcBef>
            </a:pP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ICANS XXV meeting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,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Malmö, Sweden, Apr.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,</a:t>
            </a: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2026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sz="18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D703D7-7A4B-4F17-BC79-9C6DD044D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31" b="24098"/>
          <a:stretch>
            <a:fillRect/>
          </a:stretch>
        </p:blipFill>
        <p:spPr>
          <a:xfrm>
            <a:off x="13713" y="843903"/>
            <a:ext cx="9116574" cy="2298437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251520" y="1379701"/>
            <a:ext cx="8424936" cy="1242920"/>
            <a:chOff x="2713662" y="1755890"/>
            <a:chExt cx="8467063" cy="124292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33196121-F342-4933-B8F4-8733444C376D}"/>
                </a:ext>
              </a:extLst>
            </p:cNvPr>
            <p:cNvSpPr/>
            <p:nvPr/>
          </p:nvSpPr>
          <p:spPr>
            <a:xfrm>
              <a:off x="2713662" y="1755890"/>
              <a:ext cx="8467063" cy="1242920"/>
            </a:xfrm>
            <a:prstGeom prst="rect">
              <a:avLst/>
            </a:prstGeom>
            <a:solidFill>
              <a:srgbClr val="00467A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/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2713662" y="2072412"/>
              <a:ext cx="8327850" cy="506552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Status of CSNS Neutron Instruments</a:t>
              </a:r>
              <a:endParaRPr lang="en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17" name="直接连接符 5"/>
            <p:cNvCxnSpPr>
              <a:cxnSpLocks noChangeShapeType="1"/>
            </p:cNvCxnSpPr>
            <p:nvPr/>
          </p:nvCxnSpPr>
          <p:spPr bwMode="auto">
            <a:xfrm flipH="1">
              <a:off x="2852877" y="2665669"/>
              <a:ext cx="8188635" cy="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4" name="Picture 1" descr="C:\Users\thinkpad\Desktop\赵晶石\微信图片_20191009143433.png">
            <a:extLst>
              <a:ext uri="{FF2B5EF4-FFF2-40B4-BE49-F238E27FC236}">
                <a16:creationId xmlns:a16="http://schemas.microsoft.com/office/drawing/2014/main" id="{1BEEB756-6685-A749-8AC3-00C51E8A8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02181"/>
            <a:ext cx="711835" cy="72199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5" name="图片 14" descr="所logoPNG.png">
            <a:extLst>
              <a:ext uri="{FF2B5EF4-FFF2-40B4-BE49-F238E27FC236}">
                <a16:creationId xmlns:a16="http://schemas.microsoft.com/office/drawing/2014/main" id="{0BB213E2-7670-9E45-80C3-2E7A6EC6F7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6092" y="154437"/>
            <a:ext cx="989965" cy="59182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6" name="图片 18" descr="图片1副本">
            <a:extLst>
              <a:ext uri="{FF2B5EF4-FFF2-40B4-BE49-F238E27FC236}">
                <a16:creationId xmlns:a16="http://schemas.microsoft.com/office/drawing/2014/main" id="{2E705ED3-2D5E-7E46-BCE1-36D00CE14A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6301" y="185707"/>
            <a:ext cx="989965" cy="52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99714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3F3F7E7-EA47-4585-8458-813254322A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965"/>
          <a:stretch/>
        </p:blipFill>
        <p:spPr>
          <a:xfrm>
            <a:off x="5055608" y="1043655"/>
            <a:ext cx="1172838" cy="1450915"/>
          </a:xfrm>
          <a:prstGeom prst="rect">
            <a:avLst/>
          </a:prstGeom>
        </p:spPr>
      </p:pic>
      <p:pic>
        <p:nvPicPr>
          <p:cNvPr id="15" name="Picture 3" descr="Screenshot 2024-09-04 at 15.05.38">
            <a:extLst>
              <a:ext uri="{FF2B5EF4-FFF2-40B4-BE49-F238E27FC236}">
                <a16:creationId xmlns:a16="http://schemas.microsoft.com/office/drawing/2014/main" id="{4164D90C-189E-E444-9989-E35E908300A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330227"/>
            <a:ext cx="1736423" cy="1476541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0B2AD3A7-482B-3F48-9D16-43B2F2252E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784" y="3434686"/>
            <a:ext cx="3034808" cy="1223939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D359B6A9-1E5B-694A-B909-35461A4323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095928" y="3478229"/>
            <a:ext cx="2322342" cy="121037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CFF7BB1-8419-674B-A83C-3E7C9E487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3815" y="3408221"/>
            <a:ext cx="1736424" cy="1314758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89966833-BB26-9B4A-82BE-88BE22FA9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89" y="1233007"/>
            <a:ext cx="2114557" cy="1128001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1281F3EF-668D-0040-AD1D-C4C9F7961C33}"/>
              </a:ext>
            </a:extLst>
          </p:cNvPr>
          <p:cNvGrpSpPr/>
          <p:nvPr/>
        </p:nvGrpSpPr>
        <p:grpSpPr>
          <a:xfrm>
            <a:off x="262259" y="1057327"/>
            <a:ext cx="1704792" cy="389497"/>
            <a:chOff x="331328" y="2860653"/>
            <a:chExt cx="3706917" cy="1460578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B687B8B4-1DA0-714B-AA78-AE2FC2ADB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328" y="2981452"/>
              <a:ext cx="3695120" cy="1339779"/>
            </a:xfrm>
            <a:prstGeom prst="rect">
              <a:avLst/>
            </a:prstGeom>
          </p:spPr>
        </p:pic>
        <p:pic>
          <p:nvPicPr>
            <p:cNvPr id="30" name="Picture 10">
              <a:extLst>
                <a:ext uri="{FF2B5EF4-FFF2-40B4-BE49-F238E27FC236}">
                  <a16:creationId xmlns:a16="http://schemas.microsoft.com/office/drawing/2014/main" id="{682887AD-7125-8E4E-8120-2301105F9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7" y="2860653"/>
              <a:ext cx="3642708" cy="611116"/>
            </a:xfrm>
            <a:prstGeom prst="rect">
              <a:avLst/>
            </a:prstGeom>
          </p:spPr>
        </p:pic>
      </p:grpSp>
      <p:pic>
        <p:nvPicPr>
          <p:cNvPr id="31" name="Picture 8">
            <a:extLst>
              <a:ext uri="{FF2B5EF4-FFF2-40B4-BE49-F238E27FC236}">
                <a16:creationId xmlns:a16="http://schemas.microsoft.com/office/drawing/2014/main" id="{F4CCAB9B-E0E5-A643-A6C7-1046360F3A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540" y="1479038"/>
            <a:ext cx="1793022" cy="112539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71FCE319-9A05-6949-B282-775D2975F3B1}"/>
              </a:ext>
            </a:extLst>
          </p:cNvPr>
          <p:cNvSpPr txBox="1"/>
          <p:nvPr/>
        </p:nvSpPr>
        <p:spPr>
          <a:xfrm>
            <a:off x="6370652" y="624291"/>
            <a:ext cx="2946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ea typeface="微软雅黑" panose="020B0503020204020204" pitchFamily="34" charset="-122"/>
              </a:rPr>
              <a:t>Lanthanide all solid-state electrolyte material</a:t>
            </a:r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pic>
        <p:nvPicPr>
          <p:cNvPr id="34" name="图片 3">
            <a:extLst>
              <a:ext uri="{FF2B5EF4-FFF2-40B4-BE49-F238E27FC236}">
                <a16:creationId xmlns:a16="http://schemas.microsoft.com/office/drawing/2014/main" id="{AE7E9D68-8F2A-E941-834C-2841D4F8D714}"/>
              </a:ext>
            </a:extLst>
          </p:cNvPr>
          <p:cNvPicPr>
            <a:picLocks/>
          </p:cNvPicPr>
          <p:nvPr/>
        </p:nvPicPr>
        <p:blipFill>
          <a:blip r:embed="rId13" cstate="print"/>
          <a:srcRect t="60747"/>
          <a:stretch/>
        </p:blipFill>
        <p:spPr>
          <a:xfrm>
            <a:off x="2619076" y="1060082"/>
            <a:ext cx="1882686" cy="307778"/>
          </a:xfrm>
          <a:prstGeom prst="rect">
            <a:avLst/>
          </a:prstGeom>
          <a:ln>
            <a:noFill/>
          </a:ln>
        </p:spPr>
      </p:pic>
      <p:pic>
        <p:nvPicPr>
          <p:cNvPr id="35" name="图片 6">
            <a:extLst>
              <a:ext uri="{FF2B5EF4-FFF2-40B4-BE49-F238E27FC236}">
                <a16:creationId xmlns:a16="http://schemas.microsoft.com/office/drawing/2014/main" id="{39A176B1-CD74-D440-AEC9-EE923F47CE79}"/>
              </a:ext>
            </a:extLst>
          </p:cNvPr>
          <p:cNvPicPr>
            <a:picLocks/>
          </p:cNvPicPr>
          <p:nvPr/>
        </p:nvPicPr>
        <p:blipFill>
          <a:blip r:embed="rId14" cstate="print"/>
          <a:srcRect l="36360" t="67402" r="-1"/>
          <a:stretch/>
        </p:blipFill>
        <p:spPr>
          <a:xfrm>
            <a:off x="2568339" y="1687354"/>
            <a:ext cx="1882686" cy="768967"/>
          </a:xfrm>
          <a:prstGeom prst="rect">
            <a:avLst/>
          </a:prstGeom>
          <a:ln>
            <a:noFill/>
          </a:ln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15E0D6B0-3C3C-104B-B49A-48568FC53F59}"/>
              </a:ext>
            </a:extLst>
          </p:cNvPr>
          <p:cNvSpPr/>
          <p:nvPr/>
        </p:nvSpPr>
        <p:spPr>
          <a:xfrm>
            <a:off x="-77273" y="2528313"/>
            <a:ext cx="9135706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Science 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0)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1347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1352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Science 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73(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1)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315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320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Nature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614 (2023) 95-101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Nature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616 (2023) 77-83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714E0605-AE83-4C44-AC3E-015B49E323E9}"/>
              </a:ext>
            </a:extLst>
          </p:cNvPr>
          <p:cNvSpPr/>
          <p:nvPr/>
        </p:nvSpPr>
        <p:spPr>
          <a:xfrm>
            <a:off x="-58288" y="4643253"/>
            <a:ext cx="9135707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Science 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85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4)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422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427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zh-CN" altLang="en-US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Science 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85(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4)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744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752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Nature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628 (2024) 99-103</a:t>
            </a:r>
            <a:r>
              <a:rPr lang="zh-CN" altLang="en-US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</a:t>
            </a:r>
            <a:r>
              <a:rPr lang="en-US" altLang="zh-CN" sz="1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Nature </a:t>
            </a:r>
            <a:r>
              <a:rPr lang="en-US" altLang="zh-CN" sz="14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640 (2025) 941-946</a:t>
            </a:r>
            <a:endParaRPr lang="zh-CN" altLang="en-US" sz="14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2" name="矩形">
            <a:extLst>
              <a:ext uri="{FF2B5EF4-FFF2-40B4-BE49-F238E27FC236}">
                <a16:creationId xmlns:a16="http://schemas.microsoft.com/office/drawing/2014/main" id="{AC102E4A-8B29-6B4F-8E5E-22ADCF2DC836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9F89F30B-48A3-0A4B-98DB-E8B55B524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537" y="83239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/>
            <a:r>
              <a:rPr lang="en-US" altLang="zh-CN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Scientific Highlight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AB0F154-53F2-704E-9C9B-276206A318CC}"/>
              </a:ext>
            </a:extLst>
          </p:cNvPr>
          <p:cNvSpPr txBox="1"/>
          <p:nvPr/>
        </p:nvSpPr>
        <p:spPr>
          <a:xfrm>
            <a:off x="134755" y="644321"/>
            <a:ext cx="18268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 err="1">
                <a:ea typeface="微软雅黑" panose="020B0503020204020204" pitchFamily="34" charset="-122"/>
              </a:rPr>
              <a:t>Ultrastrong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Steel</a:t>
            </a:r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ADCC87-71F6-D44D-B2B3-9AEEA9A39A2C}"/>
              </a:ext>
            </a:extLst>
          </p:cNvPr>
          <p:cNvSpPr txBox="1"/>
          <p:nvPr/>
        </p:nvSpPr>
        <p:spPr>
          <a:xfrm>
            <a:off x="2331399" y="664408"/>
            <a:ext cx="2356565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ea typeface="微软雅黑" panose="020B0503020204020204" pitchFamily="34" charset="-122"/>
              </a:rPr>
              <a:t>Iron-containing Mordenite</a:t>
            </a:r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147953C-C592-3E49-800C-1B7EBE0832F1}"/>
              </a:ext>
            </a:extLst>
          </p:cNvPr>
          <p:cNvSpPr txBox="1"/>
          <p:nvPr/>
        </p:nvSpPr>
        <p:spPr>
          <a:xfrm>
            <a:off x="4528206" y="627534"/>
            <a:ext cx="22276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ea typeface="微软雅黑" panose="020B0503020204020204" pitchFamily="34" charset="-122"/>
              </a:rPr>
              <a:t>Long-range ordered porous carbon crystal</a:t>
            </a:r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67D8E08-B913-7C4D-A5CA-3ACB6C95591D}"/>
              </a:ext>
            </a:extLst>
          </p:cNvPr>
          <p:cNvSpPr txBox="1"/>
          <p:nvPr/>
        </p:nvSpPr>
        <p:spPr>
          <a:xfrm>
            <a:off x="0" y="2836566"/>
            <a:ext cx="2038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400" dirty="0">
                <a:ea typeface="微软雅黑" panose="020B0503020204020204" pitchFamily="34" charset="-122"/>
              </a:rPr>
              <a:t>Enhancement of Plasticity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in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Ceramics</a:t>
            </a:r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38D2833-6688-B046-BA59-8A68D23DC973}"/>
              </a:ext>
            </a:extLst>
          </p:cNvPr>
          <p:cNvSpPr txBox="1"/>
          <p:nvPr/>
        </p:nvSpPr>
        <p:spPr>
          <a:xfrm>
            <a:off x="2433536" y="2824203"/>
            <a:ext cx="20388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" altLang="zh-CN" sz="1400" dirty="0">
                <a:ea typeface="微软雅黑" panose="020B0503020204020204" pitchFamily="34" charset="-122"/>
              </a:rPr>
              <a:t>Air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S</a:t>
            </a:r>
            <a:r>
              <a:rPr kumimoji="1" lang="en" altLang="zh-CN" sz="1400" dirty="0" err="1">
                <a:ea typeface="微软雅黑" panose="020B0503020204020204" pitchFamily="34" charset="-122"/>
              </a:rPr>
              <a:t>ensitivity</a:t>
            </a:r>
            <a:r>
              <a:rPr kumimoji="1" lang="en" altLang="zh-CN" sz="1400" dirty="0">
                <a:ea typeface="微软雅黑" panose="020B0503020204020204" pitchFamily="34" charset="-122"/>
              </a:rPr>
              <a:t> of Na-layered </a:t>
            </a:r>
            <a:r>
              <a:rPr kumimoji="1" lang="en-US" altLang="zh-CN" sz="1400" dirty="0">
                <a:ea typeface="微软雅黑" panose="020B0503020204020204" pitchFamily="34" charset="-122"/>
              </a:rPr>
              <a:t>O</a:t>
            </a:r>
            <a:r>
              <a:rPr kumimoji="1" lang="en" altLang="zh-CN" sz="1400" dirty="0" err="1">
                <a:ea typeface="微软雅黑" panose="020B0503020204020204" pitchFamily="34" charset="-122"/>
              </a:rPr>
              <a:t>xides</a:t>
            </a:r>
            <a:endParaRPr kumimoji="1" lang="en" altLang="zh-CN" sz="1400" dirty="0">
              <a:ea typeface="微软雅黑" panose="020B0503020204020204" pitchFamily="34" charset="-122"/>
            </a:endParaRPr>
          </a:p>
          <a:p>
            <a:pPr algn="ctr"/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4CB0E4A-0D92-A042-BE88-ED07E2CA54C9}"/>
              </a:ext>
            </a:extLst>
          </p:cNvPr>
          <p:cNvSpPr/>
          <p:nvPr/>
        </p:nvSpPr>
        <p:spPr>
          <a:xfrm>
            <a:off x="4663727" y="2820272"/>
            <a:ext cx="17069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dirty="0">
                <a:ea typeface="微软雅黑" panose="020B0503020204020204" pitchFamily="34" charset="-122"/>
              </a:rPr>
              <a:t>Zeolites with Extra-large Pores </a:t>
            </a:r>
            <a:endParaRPr kumimoji="1" lang="zh-CN" altLang="en-US" sz="1400" dirty="0">
              <a:ea typeface="微软雅黑" panose="020B0503020204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37A0B6C-092B-9E43-9D51-0457C9994C41}"/>
              </a:ext>
            </a:extLst>
          </p:cNvPr>
          <p:cNvSpPr/>
          <p:nvPr/>
        </p:nvSpPr>
        <p:spPr>
          <a:xfrm>
            <a:off x="6499432" y="2792091"/>
            <a:ext cx="2864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" altLang="zh-CN" sz="1400" dirty="0">
                <a:ea typeface="微软雅黑" panose="020B0503020204020204" pitchFamily="34" charset="-122"/>
              </a:rPr>
              <a:t>Negative thermal expansion</a:t>
            </a:r>
            <a:r>
              <a:rPr kumimoji="1" lang="zh-CN" altLang="en-US" sz="1400" dirty="0">
                <a:ea typeface="微软雅黑" panose="020B0503020204020204" pitchFamily="34" charset="-122"/>
              </a:rPr>
              <a:t> </a:t>
            </a:r>
            <a:r>
              <a:rPr kumimoji="1" lang="en" altLang="zh-CN" sz="1400" dirty="0">
                <a:ea typeface="微软雅黑" panose="020B0503020204020204" pitchFamily="34" charset="-122"/>
              </a:rPr>
              <a:t>and</a:t>
            </a:r>
          </a:p>
          <a:p>
            <a:r>
              <a:rPr kumimoji="1" lang="en" altLang="zh-CN" sz="1400" dirty="0">
                <a:ea typeface="微软雅黑" panose="020B0503020204020204" pitchFamily="34" charset="-122"/>
              </a:rPr>
              <a:t>oxygen-redox electrochemistry</a:t>
            </a:r>
          </a:p>
        </p:txBody>
      </p:sp>
    </p:spTree>
    <p:extLst>
      <p:ext uri="{BB962C8B-B14F-4D97-AF65-F5344CB8AC3E}">
        <p14:creationId xmlns:p14="http://schemas.microsoft.com/office/powerpoint/2010/main" val="2913376759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93EEED0-483D-DA41-B096-07C907270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High-R</a:t>
            </a:r>
            <a:r>
              <a:rPr lang="en-US" altLang="en-US" sz="2400" b="1" dirty="0">
                <a:solidFill>
                  <a:srgbClr val="0432FF"/>
                </a:solidFill>
              </a:rPr>
              <a:t>esolution Diffractometer</a:t>
            </a:r>
            <a:r>
              <a:rPr lang="zh-CN" altLang="en-US" sz="2400" b="1" dirty="0">
                <a:solidFill>
                  <a:srgbClr val="0432FF"/>
                </a:solidFill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</a:rPr>
              <a:t>(TREND, BL09)</a:t>
            </a:r>
            <a:endParaRPr lang="en-US" altLang="zh-CN" sz="2400" b="1" dirty="0">
              <a:solidFill>
                <a:srgbClr val="0432FF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8F5002B-D5FF-D14E-BF3D-CB04D158CF8B}"/>
              </a:ext>
            </a:extLst>
          </p:cNvPr>
          <p:cNvSpPr txBox="1"/>
          <p:nvPr/>
        </p:nvSpPr>
        <p:spPr>
          <a:xfrm>
            <a:off x="-350591" y="795832"/>
            <a:ext cx="45025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CN" sz="1600" dirty="0"/>
              <a:t>Detecting </a:t>
            </a:r>
            <a:r>
              <a:rPr lang="en-US" sz="1600" dirty="0">
                <a:solidFill>
                  <a:srgbClr val="333333"/>
                </a:solidFill>
                <a:latin typeface="ArialMT"/>
              </a:rPr>
              <a:t>t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ArialMT"/>
              </a:rPr>
              <a:t>iny structural distortion or critical behavior in condensed matter physics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600" b="0" i="0" dirty="0">
                <a:solidFill>
                  <a:srgbClr val="333333"/>
                </a:solidFill>
                <a:effectLst/>
                <a:latin typeface="ArialMT"/>
              </a:rPr>
              <a:t>Determination of complex crystal/magnetic structures of functional materials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altLang="zh-CN" sz="1600" b="0" i="0" dirty="0">
                <a:solidFill>
                  <a:srgbClr val="333333"/>
                </a:solidFill>
                <a:effectLst/>
                <a:latin typeface="ArialMT"/>
              </a:rPr>
              <a:t>In-situ measurements for energy materials in material science</a:t>
            </a:r>
            <a:endParaRPr lang="en-CN" sz="1600" dirty="0"/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60B4D900-070C-8E4B-8353-098B25289626}"/>
              </a:ext>
            </a:extLst>
          </p:cNvPr>
          <p:cNvSpPr txBox="1"/>
          <p:nvPr/>
        </p:nvSpPr>
        <p:spPr>
          <a:xfrm>
            <a:off x="375928" y="444569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Best resolution: &lt;0.05%</a:t>
            </a:r>
          </a:p>
          <a:p>
            <a:r>
              <a:rPr lang="en-CN" dirty="0"/>
              <a:t>d-range:0.1-25Å@6.25 Hz</a:t>
            </a:r>
          </a:p>
        </p:txBody>
      </p:sp>
      <p:pic>
        <p:nvPicPr>
          <p:cNvPr id="12" name="Picture 28">
            <a:extLst>
              <a:ext uri="{FF2B5EF4-FFF2-40B4-BE49-F238E27FC236}">
                <a16:creationId xmlns:a16="http://schemas.microsoft.com/office/drawing/2014/main" id="{F5E81057-1177-DA41-A50D-AF6DA60AEF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99" y="2478372"/>
            <a:ext cx="2619076" cy="1964308"/>
          </a:xfrm>
          <a:prstGeom prst="rect">
            <a:avLst/>
          </a:prstGeom>
        </p:spPr>
      </p:pic>
      <p:pic>
        <p:nvPicPr>
          <p:cNvPr id="15" name="Picture 37">
            <a:extLst>
              <a:ext uri="{FF2B5EF4-FFF2-40B4-BE49-F238E27FC236}">
                <a16:creationId xmlns:a16="http://schemas.microsoft.com/office/drawing/2014/main" id="{254DA34D-14EB-774B-9E65-72770F64D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98" y="1130122"/>
            <a:ext cx="2381951" cy="1597375"/>
          </a:xfrm>
          <a:prstGeom prst="rect">
            <a:avLst/>
          </a:prstGeom>
        </p:spPr>
      </p:pic>
      <p:pic>
        <p:nvPicPr>
          <p:cNvPr id="16" name="Picture 36">
            <a:extLst>
              <a:ext uri="{FF2B5EF4-FFF2-40B4-BE49-F238E27FC236}">
                <a16:creationId xmlns:a16="http://schemas.microsoft.com/office/drawing/2014/main" id="{A4EE047E-0336-0D4B-8F61-265497F09D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34" y="1059582"/>
            <a:ext cx="2569856" cy="1898747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B0669F6E-E6FF-E148-B17C-3A35596208D0}"/>
              </a:ext>
            </a:extLst>
          </p:cNvPr>
          <p:cNvSpPr/>
          <p:nvPr/>
        </p:nvSpPr>
        <p:spPr>
          <a:xfrm>
            <a:off x="4572000" y="2834604"/>
            <a:ext cx="17995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STXinwei" panose="02010800040101010101" pitchFamily="2" charset="-122"/>
                <a:ea typeface="STXinwei" panose="02010800040101010101" pitchFamily="2" charset="-122"/>
              </a:rPr>
              <a:t>Resolution@TREND</a:t>
            </a:r>
            <a:endParaRPr lang="en-US" sz="1200" dirty="0"/>
          </a:p>
        </p:txBody>
      </p:sp>
      <p:sp>
        <p:nvSpPr>
          <p:cNvPr id="18" name="Rectangle 38">
            <a:extLst>
              <a:ext uri="{FF2B5EF4-FFF2-40B4-BE49-F238E27FC236}">
                <a16:creationId xmlns:a16="http://schemas.microsoft.com/office/drawing/2014/main" id="{2F9C1E81-2881-7C41-88D6-A7E1F3428514}"/>
              </a:ext>
            </a:extLst>
          </p:cNvPr>
          <p:cNvSpPr/>
          <p:nvPr/>
        </p:nvSpPr>
        <p:spPr>
          <a:xfrm>
            <a:off x="6797365" y="2643758"/>
            <a:ext cx="3439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STXinwei" panose="02010800040101010101" pitchFamily="2" charset="-122"/>
                <a:ea typeface="STXinwei" panose="02010800040101010101" pitchFamily="2" charset="-122"/>
              </a:rPr>
              <a:t>Resolution@SuperHRPD</a:t>
            </a:r>
            <a:endParaRPr lang="en-US" altLang="zh-CN" sz="1200" dirty="0"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fr" sz="1200" dirty="0">
                <a:latin typeface="STXinwei" panose="02010800040101010101" pitchFamily="2" charset="-122"/>
                <a:ea typeface="STXinwei" panose="02010800040101010101" pitchFamily="2" charset="-122"/>
              </a:rPr>
              <a:t>J. Phys. Soc. </a:t>
            </a:r>
            <a:r>
              <a:rPr lang="fr" sz="1200" dirty="0" err="1">
                <a:latin typeface="STXinwei" panose="02010800040101010101" pitchFamily="2" charset="-122"/>
                <a:ea typeface="STXinwei" panose="02010800040101010101" pitchFamily="2" charset="-122"/>
              </a:rPr>
              <a:t>Jpn</a:t>
            </a:r>
            <a:r>
              <a:rPr lang="fr" sz="1200" dirty="0">
                <a:latin typeface="STXinwei" panose="02010800040101010101" pitchFamily="2" charset="-122"/>
                <a:ea typeface="STXinwei" panose="02010800040101010101" pitchFamily="2" charset="-122"/>
              </a:rPr>
              <a:t>. 80 (2011) SB020</a:t>
            </a:r>
          </a:p>
        </p:txBody>
      </p:sp>
      <p:pic>
        <p:nvPicPr>
          <p:cNvPr id="19" name="Picture 27">
            <a:extLst>
              <a:ext uri="{FF2B5EF4-FFF2-40B4-BE49-F238E27FC236}">
                <a16:creationId xmlns:a16="http://schemas.microsoft.com/office/drawing/2014/main" id="{EB3554F7-A637-A541-A96D-743E945956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08" y="3162432"/>
            <a:ext cx="1680315" cy="1291189"/>
          </a:xfrm>
          <a:prstGeom prst="rect">
            <a:avLst/>
          </a:prstGeom>
        </p:spPr>
      </p:pic>
      <p:grpSp>
        <p:nvGrpSpPr>
          <p:cNvPr id="25" name="Group 28">
            <a:extLst>
              <a:ext uri="{FF2B5EF4-FFF2-40B4-BE49-F238E27FC236}">
                <a16:creationId xmlns:a16="http://schemas.microsoft.com/office/drawing/2014/main" id="{283D40A6-A3FD-7645-ACE2-EE88EC7E9447}"/>
              </a:ext>
            </a:extLst>
          </p:cNvPr>
          <p:cNvGrpSpPr/>
          <p:nvPr/>
        </p:nvGrpSpPr>
        <p:grpSpPr>
          <a:xfrm>
            <a:off x="6980403" y="3147814"/>
            <a:ext cx="1408021" cy="1349671"/>
            <a:chOff x="6535712" y="2172638"/>
            <a:chExt cx="3961628" cy="3401021"/>
          </a:xfrm>
        </p:grpSpPr>
        <p:pic>
          <p:nvPicPr>
            <p:cNvPr id="27" name="Picture 1" descr="page195image10576832">
              <a:extLst>
                <a:ext uri="{FF2B5EF4-FFF2-40B4-BE49-F238E27FC236}">
                  <a16:creationId xmlns:a16="http://schemas.microsoft.com/office/drawing/2014/main" id="{3058E34E-5146-1F4D-B7FC-6C58594277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5712" y="2172638"/>
              <a:ext cx="3961628" cy="340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CE60794D-8B2B-EE46-99A8-676760E26F4F}"/>
                </a:ext>
              </a:extLst>
            </p:cNvPr>
            <p:cNvSpPr/>
            <p:nvPr/>
          </p:nvSpPr>
          <p:spPr>
            <a:xfrm>
              <a:off x="8859647" y="2944594"/>
              <a:ext cx="8867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TXinwei" panose="02010800040101010101" pitchFamily="2" charset="-122"/>
                  <a:ea typeface="STXinwei" panose="02010800040101010101" pitchFamily="2" charset="-122"/>
                </a:rPr>
                <a:t>NIST</a:t>
              </a:r>
              <a:r>
                <a:rPr lang="zh-CN" altLang="en-US" dirty="0">
                  <a:latin typeface="STXinwei" panose="02010800040101010101" pitchFamily="2" charset="-122"/>
                  <a:ea typeface="STXinwei" panose="02010800040101010101" pitchFamily="2" charset="-122"/>
                </a:rPr>
                <a:t> </a:t>
              </a:r>
              <a:r>
                <a:rPr lang="en-US" altLang="zh-CN" dirty="0">
                  <a:latin typeface="STXinwei" panose="02010800040101010101" pitchFamily="2" charset="-122"/>
                  <a:ea typeface="STXinwei" panose="02010800040101010101" pitchFamily="2" charset="-122"/>
                </a:rPr>
                <a:t>Si</a:t>
              </a:r>
              <a:endParaRPr lang="en-US" dirty="0">
                <a:effectLst/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  <p:sp>
          <p:nvSpPr>
            <p:cNvPr id="29" name="Rectangle 31">
              <a:extLst>
                <a:ext uri="{FF2B5EF4-FFF2-40B4-BE49-F238E27FC236}">
                  <a16:creationId xmlns:a16="http://schemas.microsoft.com/office/drawing/2014/main" id="{4AAD9071-6447-4642-977E-248D9F59F69E}"/>
                </a:ext>
              </a:extLst>
            </p:cNvPr>
            <p:cNvSpPr/>
            <p:nvPr/>
          </p:nvSpPr>
          <p:spPr>
            <a:xfrm>
              <a:off x="8859645" y="3999510"/>
              <a:ext cx="1248551" cy="4864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latin typeface="STXinwei" panose="02010800040101010101" pitchFamily="2" charset="-122"/>
                  <a:ea typeface="STXinwei" panose="02010800040101010101" pitchFamily="2" charset="-122"/>
                </a:rPr>
                <a:t>Empty</a:t>
              </a:r>
              <a:endParaRPr lang="en-US" dirty="0">
                <a:effectLst/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sp>
        <p:nvSpPr>
          <p:cNvPr id="30" name="Rectangle 32">
            <a:extLst>
              <a:ext uri="{FF2B5EF4-FFF2-40B4-BE49-F238E27FC236}">
                <a16:creationId xmlns:a16="http://schemas.microsoft.com/office/drawing/2014/main" id="{7E145447-2E10-404E-A143-06D879F9471A}"/>
              </a:ext>
            </a:extLst>
          </p:cNvPr>
          <p:cNvSpPr/>
          <p:nvPr/>
        </p:nvSpPr>
        <p:spPr>
          <a:xfrm>
            <a:off x="4653274" y="4478124"/>
            <a:ext cx="16369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 err="1">
                <a:latin typeface="STXinwei" panose="02010800040101010101" pitchFamily="2" charset="-122"/>
                <a:ea typeface="STXinwei" panose="02010800040101010101" pitchFamily="2" charset="-122"/>
              </a:rPr>
              <a:t>Background@TREND</a:t>
            </a:r>
            <a:endParaRPr lang="en-US" sz="1200" dirty="0"/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90E8B6EF-961B-FC40-8EA0-4E29BE6B2CC6}"/>
              </a:ext>
            </a:extLst>
          </p:cNvPr>
          <p:cNvSpPr/>
          <p:nvPr/>
        </p:nvSpPr>
        <p:spPr>
          <a:xfrm>
            <a:off x="6640354" y="4371950"/>
            <a:ext cx="3219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 err="1">
                <a:latin typeface="STXinwei" panose="02010800040101010101" pitchFamily="2" charset="-122"/>
                <a:ea typeface="STXinwei" panose="02010800040101010101" pitchFamily="2" charset="-122"/>
              </a:rPr>
              <a:t>Background@SuperHRPD</a:t>
            </a:r>
            <a:endParaRPr lang="en-US" altLang="zh-CN" sz="1200" dirty="0"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r>
              <a:rPr lang="en-US" sz="1200" dirty="0">
                <a:latin typeface="STXinwei" panose="02010800040101010101" pitchFamily="2" charset="-122"/>
                <a:ea typeface="STXinwei" panose="02010800040101010101" pitchFamily="2" charset="-122"/>
              </a:rPr>
              <a:t>KENS_REPORT XX, P185 (2021) 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A369407-FA42-E840-8A67-5D210119A1E7}"/>
              </a:ext>
            </a:extLst>
          </p:cNvPr>
          <p:cNvSpPr/>
          <p:nvPr/>
        </p:nvSpPr>
        <p:spPr>
          <a:xfrm>
            <a:off x="3522321" y="4867495"/>
            <a:ext cx="5490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The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background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level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is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about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one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order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of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magnitude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lower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than</a:t>
            </a:r>
            <a:r>
              <a:rPr lang="zh-CN" altLang="en-US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</a:t>
            </a:r>
            <a:r>
              <a:rPr lang="en-US" altLang="zh-CN" sz="1200" dirty="0" err="1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SuperHRPD</a:t>
            </a:r>
            <a:r>
              <a:rPr lang="en-US" altLang="zh-CN" sz="1200" dirty="0">
                <a:solidFill>
                  <a:srgbClr val="7030A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.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340921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798816" y="4948014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93EEED0-483D-DA41-B096-07C907270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51470"/>
            <a:ext cx="86764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0432FF"/>
                </a:solidFill>
              </a:rPr>
              <a:t>High</a:t>
            </a:r>
            <a:r>
              <a:rPr lang="zh-CN" altLang="en-US" sz="2400" b="1" dirty="0">
                <a:solidFill>
                  <a:srgbClr val="0432FF"/>
                </a:solidFill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</a:rPr>
              <a:t>Pressure</a:t>
            </a:r>
            <a:r>
              <a:rPr lang="en-US" altLang="en-US" sz="2400" b="1" dirty="0">
                <a:solidFill>
                  <a:srgbClr val="0432FF"/>
                </a:solidFill>
              </a:rPr>
              <a:t> N</a:t>
            </a:r>
            <a:r>
              <a:rPr lang="en-US" altLang="zh-CN" sz="2400" b="1" dirty="0">
                <a:solidFill>
                  <a:srgbClr val="0432FF"/>
                </a:solidFill>
              </a:rPr>
              <a:t>eutron </a:t>
            </a:r>
            <a:r>
              <a:rPr lang="en-US" altLang="en-US" sz="2400" b="1" dirty="0">
                <a:solidFill>
                  <a:srgbClr val="0432FF"/>
                </a:solidFill>
              </a:rPr>
              <a:t>Diffractometer (HPND)</a:t>
            </a:r>
            <a:endParaRPr lang="en-US" altLang="zh-CN" sz="2000" b="1" dirty="0">
              <a:solidFill>
                <a:srgbClr val="0432FF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CA0A801-1A0E-44A3-98B1-35FCD22DB9CC}"/>
              </a:ext>
            </a:extLst>
          </p:cNvPr>
          <p:cNvGrpSpPr/>
          <p:nvPr/>
        </p:nvGrpSpPr>
        <p:grpSpPr>
          <a:xfrm>
            <a:off x="30686" y="1327317"/>
            <a:ext cx="5173710" cy="1440330"/>
            <a:chOff x="134946" y="1044153"/>
            <a:chExt cx="5173710" cy="1440330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4844F7DE-F6C8-4B43-9B80-8D0846912D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4946" y="1044153"/>
              <a:ext cx="5173710" cy="1439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632630-3197-4C88-ACEF-F9F870D85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24381" y="2283347"/>
              <a:ext cx="1684275" cy="200685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EDB08D0-8D34-462F-BB24-27B37AE64332}"/>
                </a:ext>
              </a:extLst>
            </p:cNvPr>
            <p:cNvSpPr txBox="1"/>
            <p:nvPr/>
          </p:nvSpPr>
          <p:spPr>
            <a:xfrm>
              <a:off x="3491880" y="2222873"/>
              <a:ext cx="6351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+mn-lt"/>
                </a:rPr>
                <a:t>Hutch 1</a:t>
              </a:r>
              <a:endParaRPr lang="zh-CN" altLang="en-US" sz="1100" dirty="0">
                <a:latin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6C2B0E32-46F7-46EE-A5C9-04C688007DFD}"/>
                </a:ext>
              </a:extLst>
            </p:cNvPr>
            <p:cNvSpPr txBox="1"/>
            <p:nvPr/>
          </p:nvSpPr>
          <p:spPr>
            <a:xfrm>
              <a:off x="4436976" y="2222873"/>
              <a:ext cx="6351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>
                  <a:latin typeface="+mn-lt"/>
                </a:rPr>
                <a:t>Hutch 2</a:t>
              </a:r>
              <a:endParaRPr lang="zh-CN" altLang="en-US" sz="1100" dirty="0">
                <a:latin typeface="+mn-lt"/>
              </a:endParaRP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415A74D8-33B0-4294-BED8-60A4817DC2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69" y="1327317"/>
            <a:ext cx="1961959" cy="14708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A974885-02D2-4E27-8F0B-28962030E0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6"/>
          <a:stretch/>
        </p:blipFill>
        <p:spPr>
          <a:xfrm rot="16200000">
            <a:off x="5459554" y="1185294"/>
            <a:ext cx="1470892" cy="175494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B84ED924-8E85-4145-B8F1-21DA23BCCB34}"/>
              </a:ext>
            </a:extLst>
          </p:cNvPr>
          <p:cNvSpPr txBox="1"/>
          <p:nvPr/>
        </p:nvSpPr>
        <p:spPr>
          <a:xfrm>
            <a:off x="5992350" y="2798210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Hutch 1</a:t>
            </a:r>
            <a:endParaRPr lang="zh-CN" altLang="en-US" sz="1200" b="1" dirty="0">
              <a:latin typeface="+mn-l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79B0F2D-6F2F-4ABB-A349-DDF83BDD0C90}"/>
              </a:ext>
            </a:extLst>
          </p:cNvPr>
          <p:cNvSpPr txBox="1"/>
          <p:nvPr/>
        </p:nvSpPr>
        <p:spPr>
          <a:xfrm>
            <a:off x="7868033" y="280120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latin typeface="+mn-lt"/>
              </a:rPr>
              <a:t>Hutch 2</a:t>
            </a:r>
            <a:endParaRPr lang="zh-CN" altLang="en-US" sz="1200" b="1" dirty="0">
              <a:latin typeface="+mn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881213F-3D11-4124-96A5-7FE318CDA732}"/>
              </a:ext>
            </a:extLst>
          </p:cNvPr>
          <p:cNvSpPr txBox="1"/>
          <p:nvPr/>
        </p:nvSpPr>
        <p:spPr bwMode="auto">
          <a:xfrm>
            <a:off x="19546" y="694626"/>
            <a:ext cx="8997848" cy="6096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rtlCol="0">
            <a:spAutoFit/>
          </a:bodyPr>
          <a:lstStyle/>
          <a:p>
            <a:pPr marL="317497" indent="-317497" defTabSz="1015990">
              <a:spcBef>
                <a:spcPts val="300"/>
              </a:spcBef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altLang="zh-CN" sz="155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hutches for different HP devices, the second in-situ neutron diffraction cubic press in the world.</a:t>
            </a:r>
          </a:p>
          <a:p>
            <a:pPr marL="317497" indent="-317497" defTabSz="1015990">
              <a:spcBef>
                <a:spcPts val="300"/>
              </a:spcBef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altLang="zh-CN" sz="155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Combining diffraction and imaging to analyze the relationship between structure and properties.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119217D1-7D4B-42E9-8E38-8175EF976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1331" y="3075806"/>
            <a:ext cx="1953992" cy="16658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4F66BFF-ABD7-48DB-9375-317FF715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460" y="3109818"/>
            <a:ext cx="1939028" cy="159780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A7A20DF-967E-49CB-8777-198A09E08B87}"/>
              </a:ext>
            </a:extLst>
          </p:cNvPr>
          <p:cNvSpPr txBox="1"/>
          <p:nvPr/>
        </p:nvSpPr>
        <p:spPr>
          <a:xfrm>
            <a:off x="5177934" y="4707624"/>
            <a:ext cx="3786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+mn-lt"/>
              </a:rPr>
              <a:t>The PE cell can achieve a pressure of 15.5 </a:t>
            </a:r>
            <a:r>
              <a:rPr lang="en-US" altLang="zh-CN" sz="1400" b="1" dirty="0" err="1">
                <a:latin typeface="+mn-lt"/>
              </a:rPr>
              <a:t>GPa</a:t>
            </a:r>
            <a:r>
              <a:rPr lang="en-US" altLang="zh-CN" sz="1400" b="1" dirty="0">
                <a:latin typeface="+mn-lt"/>
              </a:rPr>
              <a:t>.</a:t>
            </a:r>
            <a:endParaRPr lang="zh-CN" altLang="en-US" sz="1400" b="1" dirty="0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690762-CA71-4A44-83D0-3CFCC05C9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3493250"/>
            <a:ext cx="2065843" cy="8309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BB0777B-B83E-428F-9D3F-AB5EC0B4C2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3768" y="3394381"/>
            <a:ext cx="2368380" cy="105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9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532440" y="4876006"/>
            <a:ext cx="489201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5593122-1347-4F43-A33D-C00CA4DAF8AF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190898"/>
            <a:ext cx="7488832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CN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Elastic Diffuse Scattering Spectrometer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(BL17)</a:t>
            </a: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F8A66601-34FE-2A48-8C61-B12F38EF077A}"/>
              </a:ext>
            </a:extLst>
          </p:cNvPr>
          <p:cNvSpPr txBox="1"/>
          <p:nvPr/>
        </p:nvSpPr>
        <p:spPr>
          <a:xfrm>
            <a:off x="224204" y="690831"/>
            <a:ext cx="7228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</a:t>
            </a:r>
            <a:r>
              <a:rPr lang="en-CN" sz="1600" dirty="0"/>
              <a:t>tudy the </a:t>
            </a:r>
            <a:r>
              <a:rPr lang="en-CN" sz="1600" dirty="0">
                <a:solidFill>
                  <a:srgbClr val="FF0000"/>
                </a:solidFill>
              </a:rPr>
              <a:t>complex disorder and short-range correlation </a:t>
            </a:r>
            <a:r>
              <a:rPr lang="en-CN" sz="1600" dirty="0"/>
              <a:t>of spins, vacancies and atomic displacement in single-crystal sample. </a:t>
            </a: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44D5A1F3-A88F-C34E-8358-6C6D754A5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0"/>
          <a:stretch/>
        </p:blipFill>
        <p:spPr>
          <a:xfrm>
            <a:off x="541304" y="1815702"/>
            <a:ext cx="991895" cy="958284"/>
          </a:xfrm>
          <a:prstGeom prst="rect">
            <a:avLst/>
          </a:prstGeom>
        </p:spPr>
      </p:pic>
      <p:pic>
        <p:nvPicPr>
          <p:cNvPr id="27" name="图片 1403">
            <a:extLst>
              <a:ext uri="{FF2B5EF4-FFF2-40B4-BE49-F238E27FC236}">
                <a16:creationId xmlns:a16="http://schemas.microsoft.com/office/drawing/2014/main" id="{E0A151DC-32EB-9448-82DC-93F7D1E6443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12" y="1740922"/>
            <a:ext cx="913118" cy="112684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59">
            <a:extLst>
              <a:ext uri="{FF2B5EF4-FFF2-40B4-BE49-F238E27FC236}">
                <a16:creationId xmlns:a16="http://schemas.microsoft.com/office/drawing/2014/main" id="{B9386B20-7142-E647-94DE-7EAABE3DF946}"/>
              </a:ext>
            </a:extLst>
          </p:cNvPr>
          <p:cNvSpPr txBox="1"/>
          <p:nvPr/>
        </p:nvSpPr>
        <p:spPr>
          <a:xfrm>
            <a:off x="395536" y="2876443"/>
            <a:ext cx="2592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 dirty="0">
                <a:solidFill>
                  <a:srgbClr val="7030A0"/>
                </a:solidFill>
              </a:rPr>
              <a:t>Correlation chopper </a:t>
            </a:r>
            <a:r>
              <a:rPr lang="en-CN" sz="1100" dirty="0"/>
              <a:t>T</a:t>
            </a:r>
            <a:r>
              <a:rPr lang="en-CN" sz="1100" baseline="-25000" dirty="0"/>
              <a:t>cc</a:t>
            </a:r>
            <a:r>
              <a:rPr lang="en-CN" sz="1100" dirty="0"/>
              <a:t>:</a:t>
            </a:r>
            <a:r>
              <a:rPr lang="en-US" sz="1100" dirty="0"/>
              <a:t>S</a:t>
            </a:r>
            <a:r>
              <a:rPr lang="en-CN" sz="1100" dirty="0"/>
              <a:t>eperation of elastic and inelastic scattering signal.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9FBB476-802E-BD4F-B1F6-07E98DA18576}"/>
              </a:ext>
            </a:extLst>
          </p:cNvPr>
          <p:cNvSpPr/>
          <p:nvPr/>
        </p:nvSpPr>
        <p:spPr>
          <a:xfrm>
            <a:off x="224204" y="1195467"/>
            <a:ext cx="61479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Frustrated magnets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Quantum magnets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Critical phenomena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Superconductivity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Mulitferric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Ionic conductor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M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olecular </a:t>
            </a: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lang="en-CN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Quasi-crystallography</a:t>
            </a:r>
          </a:p>
          <a:p>
            <a:endParaRPr lang="zh-CN" altLang="en-US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2" name="Picture 41">
            <a:extLst>
              <a:ext uri="{FF2B5EF4-FFF2-40B4-BE49-F238E27FC236}">
                <a16:creationId xmlns:a16="http://schemas.microsoft.com/office/drawing/2014/main" id="{DCEC15D6-28B9-2F48-89BF-89B6B24AF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81" y="3444126"/>
            <a:ext cx="2550362" cy="986922"/>
          </a:xfrm>
          <a:prstGeom prst="rect">
            <a:avLst/>
          </a:prstGeom>
        </p:spPr>
      </p:pic>
      <p:sp>
        <p:nvSpPr>
          <p:cNvPr id="33" name="TextBox 42">
            <a:extLst>
              <a:ext uri="{FF2B5EF4-FFF2-40B4-BE49-F238E27FC236}">
                <a16:creationId xmlns:a16="http://schemas.microsoft.com/office/drawing/2014/main" id="{CC4B54B0-F9D3-5F4C-8519-15ED73C50B01}"/>
              </a:ext>
            </a:extLst>
          </p:cNvPr>
          <p:cNvSpPr txBox="1"/>
          <p:nvPr/>
        </p:nvSpPr>
        <p:spPr>
          <a:xfrm>
            <a:off x="395536" y="4445760"/>
            <a:ext cx="2852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1100" dirty="0">
                <a:solidFill>
                  <a:srgbClr val="7030A0"/>
                </a:solidFill>
              </a:rPr>
              <a:t>Polarized Neutron </a:t>
            </a:r>
            <a:r>
              <a:rPr lang="en-CN" sz="1100" dirty="0"/>
              <a:t>option:</a:t>
            </a:r>
            <a:r>
              <a:rPr lang="en-US" sz="1100" dirty="0"/>
              <a:t>S</a:t>
            </a:r>
            <a:r>
              <a:rPr lang="en-CN" sz="1100" dirty="0"/>
              <a:t>eperation of nuclear, magnetic and spin-incoherent scattering.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52DCE86-F3C2-4C32-BD78-74CC77FEF0F0}"/>
              </a:ext>
            </a:extLst>
          </p:cNvPr>
          <p:cNvSpPr txBox="1"/>
          <p:nvPr/>
        </p:nvSpPr>
        <p:spPr>
          <a:xfrm>
            <a:off x="7769655" y="707339"/>
            <a:ext cx="1691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Dr.</a:t>
            </a:r>
            <a:r>
              <a:rPr lang="zh-CN" altLang="en-US" sz="1600" dirty="0"/>
              <a:t> </a:t>
            </a:r>
            <a:r>
              <a:rPr lang="en-US" altLang="zh-CN" sz="1600" dirty="0" err="1"/>
              <a:t>Erxi</a:t>
            </a:r>
            <a:r>
              <a:rPr lang="zh-CN" altLang="en-US" sz="1600" dirty="0"/>
              <a:t> </a:t>
            </a:r>
            <a:r>
              <a:rPr lang="en-US" altLang="zh-CN" sz="1600" dirty="0"/>
              <a:t>Feng</a:t>
            </a:r>
            <a:endParaRPr lang="en-CN" altLang="zh-CN" sz="1600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35CFAC-7ED0-4DF6-BE5C-C9A5B352FD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4591" y="1497631"/>
            <a:ext cx="5879409" cy="2068790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8D157423-0C05-41CB-936E-FD343456F817}"/>
              </a:ext>
            </a:extLst>
          </p:cNvPr>
          <p:cNvSpPr txBox="1"/>
          <p:nvPr/>
        </p:nvSpPr>
        <p:spPr>
          <a:xfrm>
            <a:off x="3341894" y="3714922"/>
            <a:ext cx="3034236" cy="133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CN" sz="1200" dirty="0">
                <a:cs typeface="Times New Roman" panose="02020603050405020304" pitchFamily="18" charset="0"/>
              </a:rPr>
              <a:t>Decoupled water moderator (DWM)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CN" sz="1200" dirty="0">
                <a:cs typeface="Times New Roman" panose="02020603050405020304" pitchFamily="18" charset="0"/>
              </a:rPr>
              <a:t>Flight length: </a:t>
            </a:r>
            <a:r>
              <a:rPr lang="en-US" altLang="zh-CN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1200" kern="0" baseline="-25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= 22 m</a:t>
            </a:r>
            <a:r>
              <a:rPr lang="zh-CN" altLang="en-US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en-US" altLang="zh-CN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altLang="zh-CN" sz="1200" kern="0" baseline="-25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= 2.2 m</a:t>
            </a:r>
            <a:endParaRPr lang="zh-CN" altLang="en-US" sz="1200" b="0" kern="100" dirty="0">
              <a:solidFill>
                <a:schemeClr val="tx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CN" sz="1200" dirty="0">
                <a:cs typeface="Times New Roman" panose="02020603050405020304" pitchFamily="18" charset="0"/>
              </a:rPr>
              <a:t>Wavelength: 0.5~6.5</a:t>
            </a:r>
            <a:r>
              <a:rPr lang="en-US" altLang="zh-CN" sz="1200" kern="0" dirty="0"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0" dirty="0" err="1">
                <a:ea typeface="SimSun" panose="02010600030101010101" pitchFamily="2" charset="-122"/>
                <a:cs typeface="Times New Roman" panose="02020603050405020304" pitchFamily="18" charset="0"/>
              </a:rPr>
              <a:t>Å</a:t>
            </a:r>
            <a:r>
              <a:rPr lang="en-CN" sz="1200" dirty="0">
                <a:cs typeface="Times New Roman" panose="02020603050405020304" pitchFamily="18" charset="0"/>
              </a:rPr>
              <a:t>, </a:t>
            </a:r>
            <a:endParaRPr lang="en-US" sz="1200" dirty="0"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en-US" sz="1200" dirty="0">
                <a:cs typeface="Times New Roman" panose="02020603050405020304" pitchFamily="18" charset="0"/>
              </a:rPr>
              <a:t>                           </a:t>
            </a:r>
            <a:r>
              <a:rPr lang="en-CN" sz="1200" dirty="0">
                <a:cs typeface="Times New Roman" panose="02020603050405020304" pitchFamily="18" charset="0"/>
              </a:rPr>
              <a:t>1.5~4.5 </a:t>
            </a:r>
            <a:r>
              <a:rPr lang="en-US" altLang="zh-CN" sz="1200" kern="0" dirty="0" err="1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Å</a:t>
            </a:r>
            <a:r>
              <a:rPr lang="en-US" altLang="zh-CN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(polarized)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US" sz="1200" kern="0" dirty="0">
                <a:ea typeface="SimSun" panose="02010600030101010101" pitchFamily="2" charset="-122"/>
                <a:cs typeface="Times New Roman" panose="02020603050405020304" pitchFamily="18" charset="0"/>
              </a:rPr>
              <a:t>Detector: He3 </a:t>
            </a:r>
            <a:r>
              <a:rPr lang="en-US" sz="1200" kern="1200" dirty="0">
                <a:solidFill>
                  <a:schemeClr val="dk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PSD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endParaRPr lang="en-US" sz="1200" kern="1200" dirty="0">
              <a:solidFill>
                <a:schemeClr val="dk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AB47DA3D-895E-4B4A-AB6B-09CFB38F2857}"/>
              </a:ext>
            </a:extLst>
          </p:cNvPr>
          <p:cNvSpPr txBox="1"/>
          <p:nvPr/>
        </p:nvSpPr>
        <p:spPr>
          <a:xfrm>
            <a:off x="6142936" y="3714922"/>
            <a:ext cx="3034236" cy="112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US" sz="1200" dirty="0">
                <a:solidFill>
                  <a:schemeClr val="dk1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Coverage: </a:t>
            </a:r>
            <a:r>
              <a:rPr lang="en-US" sz="1200" kern="1200" dirty="0">
                <a:solidFill>
                  <a:schemeClr val="dk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1200" kern="1200" dirty="0">
                <a:solidFill>
                  <a:schemeClr val="dk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1200" kern="1200" dirty="0">
                <a:solidFill>
                  <a:schemeClr val="dk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5˚ ~ +145˚</a:t>
            </a:r>
            <a:r>
              <a:rPr lang="en-CN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(horizental)</a:t>
            </a:r>
          </a:p>
          <a:p>
            <a:pPr>
              <a:lnSpc>
                <a:spcPct val="114000"/>
              </a:lnSpc>
            </a:pPr>
            <a:r>
              <a:rPr lang="en-CN" sz="1200" dirty="0">
                <a:ea typeface="SimSun" panose="02010600030101010101" pitchFamily="2" charset="-122"/>
                <a:cs typeface="Times New Roman" panose="02020603050405020304" pitchFamily="18" charset="0"/>
              </a:rPr>
              <a:t>                       -30</a:t>
            </a:r>
            <a:r>
              <a:rPr lang="en-US" sz="1200" kern="1200" dirty="0">
                <a:solidFill>
                  <a:schemeClr val="dk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˚ ~ +30˚  (vertical)</a:t>
            </a:r>
            <a:endParaRPr lang="en-CN" sz="1200" dirty="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CN" sz="1200" dirty="0">
                <a:ea typeface="SimSun" panose="02010600030101010101" pitchFamily="2" charset="-122"/>
                <a:cs typeface="Times New Roman" panose="02020603050405020304" pitchFamily="18" charset="0"/>
              </a:rPr>
              <a:t>Q-range: </a:t>
            </a:r>
            <a:r>
              <a:rPr lang="en-US" altLang="zh-CN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0.25</a:t>
            </a:r>
            <a:r>
              <a:rPr lang="zh-CN" alt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~</a:t>
            </a:r>
            <a:r>
              <a:rPr lang="zh-CN" altLang="en-US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200" kern="1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18 </a:t>
            </a:r>
            <a:r>
              <a:rPr lang="en-US" altLang="zh-CN" sz="1200" kern="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Å</a:t>
            </a:r>
            <a:r>
              <a:rPr lang="en-US" altLang="zh-CN" sz="1200" kern="0" baseline="300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-1</a:t>
            </a:r>
            <a:endParaRPr lang="zh-CN" altLang="en-US" sz="1200" b="0" kern="100" baseline="30000" dirty="0">
              <a:solidFill>
                <a:schemeClr val="tx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r>
              <a:rPr lang="en-CN" sz="1200" dirty="0">
                <a:cs typeface="Times New Roman" panose="02020603050405020304" pitchFamily="18" charset="0"/>
              </a:rPr>
              <a:t>Q-resolution: </a:t>
            </a:r>
            <a:r>
              <a:rPr lang="en-US" sz="1200" kern="1200" dirty="0">
                <a:solidFill>
                  <a:schemeClr val="dk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&lt; 1.0%</a:t>
            </a:r>
            <a:r>
              <a:rPr lang="en-CN" sz="1200" dirty="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CN" sz="1200" dirty="0">
              <a:cs typeface="Times New Roman" panose="02020603050405020304" pitchFamily="18" charset="0"/>
            </a:endParaRP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Ø"/>
            </a:pPr>
            <a:endParaRPr lang="en-US" sz="1200" kern="1200" dirty="0">
              <a:solidFill>
                <a:schemeClr val="dk1"/>
              </a:solidFill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B6D28BB3-7EB6-464C-BC21-365BBBB6E564}"/>
              </a:ext>
            </a:extLst>
          </p:cNvPr>
          <p:cNvSpPr/>
          <p:nvPr/>
        </p:nvSpPr>
        <p:spPr>
          <a:xfrm>
            <a:off x="395536" y="1707654"/>
            <a:ext cx="2592288" cy="1584176"/>
          </a:xfrm>
          <a:prstGeom prst="roundRect">
            <a:avLst>
              <a:gd name="adj" fmla="val 6920"/>
            </a:avLst>
          </a:prstGeom>
          <a:noFill/>
          <a:ln>
            <a:solidFill>
              <a:srgbClr val="081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EC3001A-2F08-4721-BD22-16F838A3D7E8}"/>
              </a:ext>
            </a:extLst>
          </p:cNvPr>
          <p:cNvSpPr/>
          <p:nvPr/>
        </p:nvSpPr>
        <p:spPr>
          <a:xfrm>
            <a:off x="414881" y="3420543"/>
            <a:ext cx="2592288" cy="1584176"/>
          </a:xfrm>
          <a:prstGeom prst="roundRect">
            <a:avLst>
              <a:gd name="adj" fmla="val 6920"/>
            </a:avLst>
          </a:prstGeom>
          <a:noFill/>
          <a:ln>
            <a:solidFill>
              <a:srgbClr val="0819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B3E44E90-9E80-412F-A0EF-7B4C13680A44}"/>
              </a:ext>
            </a:extLst>
          </p:cNvPr>
          <p:cNvSpPr/>
          <p:nvPr/>
        </p:nvSpPr>
        <p:spPr>
          <a:xfrm>
            <a:off x="3346771" y="3679207"/>
            <a:ext cx="5580123" cy="1163075"/>
          </a:xfrm>
          <a:prstGeom prst="roundRect">
            <a:avLst>
              <a:gd name="adj" fmla="val 6920"/>
            </a:avLst>
          </a:prstGeom>
          <a:noFill/>
          <a:ln>
            <a:solidFill>
              <a:srgbClr val="1388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6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532440" y="4876006"/>
            <a:ext cx="489201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5593122-1347-4F43-A33D-C00CA4DAF8AF}"/>
              </a:ext>
            </a:extLst>
          </p:cNvPr>
          <p:cNvSpPr txBox="1">
            <a:spLocks noChangeArrowheads="1"/>
          </p:cNvSpPr>
          <p:nvPr/>
        </p:nvSpPr>
        <p:spPr>
          <a:xfrm>
            <a:off x="467544" y="190898"/>
            <a:ext cx="7488832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CN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Elastic Diffuse Scattering Spectrometer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(BL17)</a:t>
            </a:r>
          </a:p>
        </p:txBody>
      </p:sp>
      <p:sp>
        <p:nvSpPr>
          <p:cNvPr id="22" name="文本框 1">
            <a:extLst>
              <a:ext uri="{FF2B5EF4-FFF2-40B4-BE49-F238E27FC236}">
                <a16:creationId xmlns:a16="http://schemas.microsoft.com/office/drawing/2014/main" id="{B0BC85D9-CC53-4E93-BEB6-BA11B2CADAB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3527" y="771550"/>
            <a:ext cx="5328593" cy="3127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Expected Performance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Mcstas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simulation of Ho</a:t>
            </a:r>
            <a:r>
              <a:rPr lang="en-US" altLang="zh-CN" sz="1400" b="1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</a:t>
            </a:r>
            <a:r>
              <a:rPr lang="en-US" altLang="zh-CN" sz="1400" b="1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</a:t>
            </a:r>
            <a:r>
              <a:rPr lang="en-US" altLang="zh-CN" sz="1400" b="1" baseline="-25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Group 25">
            <a:extLst>
              <a:ext uri="{FF2B5EF4-FFF2-40B4-BE49-F238E27FC236}">
                <a16:creationId xmlns:a16="http://schemas.microsoft.com/office/drawing/2014/main" id="{DE775BD3-D89A-42ED-98BB-88A7B2C663F7}"/>
              </a:ext>
            </a:extLst>
          </p:cNvPr>
          <p:cNvGrpSpPr/>
          <p:nvPr/>
        </p:nvGrpSpPr>
        <p:grpSpPr>
          <a:xfrm>
            <a:off x="251520" y="1131590"/>
            <a:ext cx="4320480" cy="2389626"/>
            <a:chOff x="251520" y="879562"/>
            <a:chExt cx="4320480" cy="2389626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7B428219-412B-4CF0-8469-947F0A48F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64081" t="19486" b="20713"/>
            <a:stretch/>
          </p:blipFill>
          <p:spPr>
            <a:xfrm>
              <a:off x="395536" y="1059582"/>
              <a:ext cx="1216377" cy="1262227"/>
            </a:xfrm>
            <a:prstGeom prst="rect">
              <a:avLst/>
            </a:prstGeom>
          </p:spPr>
        </p:pic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267713B8-E182-4F31-BA43-D03A05200412}"/>
                </a:ext>
              </a:extLst>
            </p:cNvPr>
            <p:cNvSpPr txBox="1"/>
            <p:nvPr/>
          </p:nvSpPr>
          <p:spPr>
            <a:xfrm>
              <a:off x="1835696" y="2375034"/>
              <a:ext cx="12961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EDS 1.5~4.5</a:t>
              </a:r>
              <a:r>
                <a:rPr lang="en-US" altLang="zh-CN" sz="800" b="1" baseline="-250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800" b="1" dirty="0" err="1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Å</a:t>
              </a:r>
              <a:r>
                <a:rPr lang="en-US" altLang="zh-CN" sz="8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 </a:t>
              </a:r>
              <a:br>
                <a:rPr lang="en-US" altLang="zh-CN" sz="8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</a:br>
              <a:r>
                <a:rPr lang="en-CN" sz="800" dirty="0">
                  <a:latin typeface="Arial" panose="020B0604020202020204" pitchFamily="34" charset="0"/>
                  <a:cs typeface="Arial" panose="020B0604020202020204" pitchFamily="34" charset="0"/>
                </a:rPr>
                <a:t>Flux ~ 1×10</a:t>
              </a:r>
              <a:r>
                <a:rPr lang="en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CN" sz="800" dirty="0">
                  <a:latin typeface="Arial" panose="020B0604020202020204" pitchFamily="34" charset="0"/>
                  <a:cs typeface="Arial" panose="020B0604020202020204" pitchFamily="34" charset="0"/>
                </a:rPr>
                <a:t>n/cm</a:t>
              </a:r>
              <a:r>
                <a:rPr lang="en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N" sz="800" dirty="0">
                  <a:latin typeface="Arial" panose="020B0604020202020204" pitchFamily="34" charset="0"/>
                  <a:cs typeface="Arial" panose="020B0604020202020204" pitchFamily="34" charset="0"/>
                </a:rPr>
                <a:t>/s</a:t>
              </a:r>
              <a:r>
                <a:rPr lang="zh-CN" altLang="en-US" sz="8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</a:t>
              </a:r>
              <a:br>
                <a:rPr lang="en-US" altLang="zh-CN" sz="8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</a:br>
              <a:r>
                <a:rPr lang="en-US" sz="800" dirty="0" err="1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Q</a:t>
              </a:r>
              <a:r>
                <a:rPr lang="en-US" sz="800" baseline="-25000" dirty="0" err="1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max</a:t>
              </a:r>
              <a:r>
                <a:rPr lang="en-US" sz="8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~  7.5 </a:t>
              </a:r>
              <a:r>
                <a:rPr lang="en-US" altLang="zh-CN" sz="8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Å</a:t>
              </a:r>
              <a:r>
                <a:rPr lang="en-US" altLang="zh-CN" sz="800" baseline="300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-1</a:t>
              </a:r>
              <a:r>
                <a:rPr lang="en-US" sz="8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</a:t>
              </a:r>
              <a:endParaRPr lang="en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6">
              <a:extLst>
                <a:ext uri="{FF2B5EF4-FFF2-40B4-BE49-F238E27FC236}">
                  <a16:creationId xmlns:a16="http://schemas.microsoft.com/office/drawing/2014/main" id="{4A0347AA-2BBE-4D29-A8AF-795A4595CA2B}"/>
                </a:ext>
              </a:extLst>
            </p:cNvPr>
            <p:cNvSpPr txBox="1"/>
            <p:nvPr/>
          </p:nvSpPr>
          <p:spPr>
            <a:xfrm>
              <a:off x="3131840" y="2351951"/>
              <a:ext cx="1355552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EDS 0.5~6.5</a:t>
              </a:r>
              <a:r>
                <a:rPr lang="en-US" altLang="zh-CN" sz="900" b="1" baseline="-250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900" b="1" dirty="0" err="1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Å</a:t>
              </a:r>
              <a:r>
                <a:rPr lang="en-US" altLang="zh-CN" sz="9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 </a:t>
              </a:r>
              <a:br>
                <a:rPr lang="en-US" altLang="zh-CN" sz="9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</a:br>
              <a:r>
                <a:rPr lang="en-CN" sz="900" dirty="0">
                  <a:latin typeface="Arial" panose="020B0604020202020204" pitchFamily="34" charset="0"/>
                  <a:cs typeface="Arial" panose="020B0604020202020204" pitchFamily="34" charset="0"/>
                </a:rPr>
                <a:t>Flux ~ 3×10</a:t>
              </a:r>
              <a:r>
                <a:rPr lang="en-CN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CN" sz="900" dirty="0">
                  <a:latin typeface="Arial" panose="020B0604020202020204" pitchFamily="34" charset="0"/>
                  <a:cs typeface="Arial" panose="020B0604020202020204" pitchFamily="34" charset="0"/>
                </a:rPr>
                <a:t>n/cm</a:t>
              </a:r>
              <a:r>
                <a:rPr lang="en-CN" sz="9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N" sz="900" dirty="0">
                  <a:latin typeface="Arial" panose="020B0604020202020204" pitchFamily="34" charset="0"/>
                  <a:cs typeface="Arial" panose="020B0604020202020204" pitchFamily="34" charset="0"/>
                </a:rPr>
                <a:t>/s</a:t>
              </a:r>
              <a:r>
                <a:rPr lang="zh-CN" altLang="en-US" sz="9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</a:t>
              </a:r>
              <a:br>
                <a:rPr lang="en-US" altLang="zh-CN" sz="9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</a:br>
              <a:r>
                <a:rPr lang="en-US" sz="900" dirty="0" err="1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Q</a:t>
              </a:r>
              <a:r>
                <a:rPr lang="en-US" sz="900" baseline="-25000" dirty="0" err="1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max</a:t>
              </a:r>
              <a:r>
                <a:rPr lang="en-US" sz="9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~ 23.5 </a:t>
              </a:r>
              <a:r>
                <a:rPr lang="en-US" altLang="zh-CN" sz="9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Å</a:t>
              </a:r>
              <a:r>
                <a:rPr lang="en-US" altLang="zh-CN" sz="900" baseline="300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-1</a:t>
              </a:r>
              <a:r>
                <a:rPr lang="en-US" sz="9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</a:t>
              </a:r>
              <a:endParaRPr lang="en-CN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7">
              <a:extLst>
                <a:ext uri="{FF2B5EF4-FFF2-40B4-BE49-F238E27FC236}">
                  <a16:creationId xmlns:a16="http://schemas.microsoft.com/office/drawing/2014/main" id="{B95972CD-86C7-4B2E-948A-18F55D305565}"/>
                </a:ext>
              </a:extLst>
            </p:cNvPr>
            <p:cNvSpPr txBox="1"/>
            <p:nvPr/>
          </p:nvSpPr>
          <p:spPr>
            <a:xfrm>
              <a:off x="611560" y="2375034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D7 (polarized)</a:t>
              </a:r>
            </a:p>
            <a:p>
              <a:r>
                <a:rPr lang="en-CN" sz="800" dirty="0">
                  <a:latin typeface="Arial" panose="020B0604020202020204" pitchFamily="34" charset="0"/>
                  <a:cs typeface="Arial" panose="020B0604020202020204" pitchFamily="34" charset="0"/>
                </a:rPr>
                <a:t>Flux ~ 2×10</a:t>
              </a:r>
              <a:r>
                <a:rPr lang="en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en-CN" sz="800" dirty="0">
                  <a:latin typeface="Arial" panose="020B0604020202020204" pitchFamily="34" charset="0"/>
                  <a:cs typeface="Arial" panose="020B0604020202020204" pitchFamily="34" charset="0"/>
                </a:rPr>
                <a:t>n/cm</a:t>
              </a:r>
              <a:r>
                <a:rPr lang="en-CN" sz="8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CN" sz="800" dirty="0">
                  <a:latin typeface="Arial" panose="020B0604020202020204" pitchFamily="34" charset="0"/>
                  <a:cs typeface="Arial" panose="020B0604020202020204" pitchFamily="34" charset="0"/>
                </a:rPr>
                <a:t>/s</a:t>
              </a:r>
            </a:p>
            <a:p>
              <a:r>
                <a:rPr lang="en-US" sz="800" dirty="0" err="1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Q</a:t>
              </a:r>
              <a:r>
                <a:rPr lang="en-US" sz="800" baseline="-25000" dirty="0" err="1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max</a:t>
              </a:r>
              <a:r>
                <a:rPr lang="en-US" sz="8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~  2.6 </a:t>
              </a:r>
              <a:r>
                <a:rPr lang="en-US" altLang="zh-CN" sz="8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Å</a:t>
              </a:r>
              <a:r>
                <a:rPr lang="en-US" altLang="zh-CN" sz="800" baseline="30000" dirty="0">
                  <a:latin typeface="Microsoft YaHei UI" panose="020B0503020204020204" pitchFamily="34" charset="-122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-1</a:t>
              </a:r>
              <a:r>
                <a:rPr lang="en-US" sz="800" dirty="0">
                  <a:latin typeface="Arial" panose="020B0604020202020204" pitchFamily="34" charset="0"/>
                  <a:ea typeface="Microsoft YaHei UI" panose="020B0503020204020204" pitchFamily="34" charset="-122"/>
                  <a:cs typeface="Arial" panose="020B0604020202020204" pitchFamily="34" charset="0"/>
                </a:rPr>
                <a:t> </a:t>
              </a:r>
              <a:endParaRPr lang="en-CN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8">
              <a:extLst>
                <a:ext uri="{FF2B5EF4-FFF2-40B4-BE49-F238E27FC236}">
                  <a16:creationId xmlns:a16="http://schemas.microsoft.com/office/drawing/2014/main" id="{CF69EF5C-65CC-4596-AD8E-8C81E8C6B6A1}"/>
                </a:ext>
              </a:extLst>
            </p:cNvPr>
            <p:cNvSpPr txBox="1"/>
            <p:nvPr/>
          </p:nvSpPr>
          <p:spPr>
            <a:xfrm>
              <a:off x="539552" y="2211710"/>
              <a:ext cx="11329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/>
                <a:t>Science </a:t>
              </a:r>
              <a:r>
                <a:rPr lang="en-US" sz="700" b="1" dirty="0"/>
                <a:t>326</a:t>
              </a:r>
              <a:r>
                <a:rPr lang="en-US" sz="700" dirty="0"/>
                <a:t> 415 (2009)</a:t>
              </a:r>
            </a:p>
          </p:txBody>
        </p:sp>
        <p:pic>
          <p:nvPicPr>
            <p:cNvPr id="37" name="图片 6">
              <a:extLst>
                <a:ext uri="{FF2B5EF4-FFF2-40B4-BE49-F238E27FC236}">
                  <a16:creationId xmlns:a16="http://schemas.microsoft.com/office/drawing/2014/main" id="{E4AFA831-98B8-4937-A04C-625CAF10C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31840" y="1131590"/>
              <a:ext cx="1163526" cy="1163526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643009A3-E810-492F-9CF9-9CC31248E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63688" y="1131590"/>
              <a:ext cx="1171347" cy="1163526"/>
            </a:xfrm>
            <a:prstGeom prst="rect">
              <a:avLst/>
            </a:prstGeom>
          </p:spPr>
        </p:pic>
        <p:sp>
          <p:nvSpPr>
            <p:cNvPr id="39" name="TextBox 17">
              <a:extLst>
                <a:ext uri="{FF2B5EF4-FFF2-40B4-BE49-F238E27FC236}">
                  <a16:creationId xmlns:a16="http://schemas.microsoft.com/office/drawing/2014/main" id="{FBB5A840-D3E7-4FBA-998F-C53512ACC245}"/>
                </a:ext>
              </a:extLst>
            </p:cNvPr>
            <p:cNvSpPr txBox="1"/>
            <p:nvPr/>
          </p:nvSpPr>
          <p:spPr bwMode="auto">
            <a:xfrm>
              <a:off x="467544" y="2787774"/>
              <a:ext cx="3999148" cy="481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20000"/>
                </a:lnSpc>
                <a:buFont typeface="Wingdings" pitchFamily="2" charset="2"/>
                <a:buChar char="v"/>
              </a:pPr>
              <a:r>
                <a:rPr lang="en-US" altLang="zh-CN" sz="1100" kern="100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itchFamily="2" charset="2"/>
                </a:rPr>
                <a:t>Large </a:t>
              </a:r>
              <a:r>
                <a:rPr lang="en-CN" altLang="zh-CN" sz="1100" kern="100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itchFamily="2" charset="2"/>
                </a:rPr>
                <a:t>Q</a:t>
              </a:r>
              <a:r>
                <a:rPr lang="en-US" altLang="zh-CN" sz="1100" kern="100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itchFamily="2" charset="2"/>
                </a:rPr>
                <a:t> coverage enables magnetic and nuclear diffuse scattering observation simultaneously</a:t>
              </a:r>
              <a:endParaRPr lang="en-US" altLang="zh-CN" sz="1100" kern="100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1">
              <a:extLst>
                <a:ext uri="{FF2B5EF4-FFF2-40B4-BE49-F238E27FC236}">
                  <a16:creationId xmlns:a16="http://schemas.microsoft.com/office/drawing/2014/main" id="{5182C0BF-9757-4C2C-BB17-EB5C681D2D1A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323528" y="879562"/>
              <a:ext cx="2952328" cy="281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>
                <a:lnSpc>
                  <a:spcPct val="110000"/>
                </a:lnSpc>
                <a:buFont typeface="Wingdings" pitchFamily="2" charset="2"/>
                <a:buChar char="Ø"/>
              </a:pPr>
              <a:r>
                <a:rPr lang="en-US" altLang="zh-CN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Magnetic Diffuse</a:t>
              </a:r>
              <a:r>
                <a:rPr lang="zh-CN" altLang="en-US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Spin Ice</a:t>
              </a:r>
              <a:r>
                <a:rPr lang="zh-CN" altLang="en-US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41" name="Rounded Rectangle 20">
              <a:extLst>
                <a:ext uri="{FF2B5EF4-FFF2-40B4-BE49-F238E27FC236}">
                  <a16:creationId xmlns:a16="http://schemas.microsoft.com/office/drawing/2014/main" id="{A0563D91-D39D-4DB1-93B0-70FA1E28B741}"/>
                </a:ext>
              </a:extLst>
            </p:cNvPr>
            <p:cNvSpPr/>
            <p:nvPr/>
          </p:nvSpPr>
          <p:spPr>
            <a:xfrm>
              <a:off x="251520" y="915566"/>
              <a:ext cx="4320480" cy="2353622"/>
            </a:xfrm>
            <a:prstGeom prst="roundRect">
              <a:avLst>
                <a:gd name="adj" fmla="val 7768"/>
              </a:avLst>
            </a:pr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grpSp>
        <p:nvGrpSpPr>
          <p:cNvPr id="42" name="Group 27">
            <a:extLst>
              <a:ext uri="{FF2B5EF4-FFF2-40B4-BE49-F238E27FC236}">
                <a16:creationId xmlns:a16="http://schemas.microsoft.com/office/drawing/2014/main" id="{32963D9C-9B89-44B3-8E4E-6A6189292AA4}"/>
              </a:ext>
            </a:extLst>
          </p:cNvPr>
          <p:cNvGrpSpPr/>
          <p:nvPr/>
        </p:nvGrpSpPr>
        <p:grpSpPr>
          <a:xfrm>
            <a:off x="4932040" y="1131590"/>
            <a:ext cx="3672408" cy="2383046"/>
            <a:chOff x="4932040" y="879562"/>
            <a:chExt cx="3672408" cy="2383046"/>
          </a:xfrm>
        </p:grpSpPr>
        <p:pic>
          <p:nvPicPr>
            <p:cNvPr id="43" name="Picture 11">
              <a:extLst>
                <a:ext uri="{FF2B5EF4-FFF2-40B4-BE49-F238E27FC236}">
                  <a16:creationId xmlns:a16="http://schemas.microsoft.com/office/drawing/2014/main" id="{E3EF325E-5CB5-44D0-AD16-5178A1304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220072" y="1131590"/>
              <a:ext cx="3299768" cy="1596444"/>
            </a:xfrm>
            <a:prstGeom prst="rect">
              <a:avLst/>
            </a:prstGeom>
          </p:spPr>
        </p:pic>
        <p:pic>
          <p:nvPicPr>
            <p:cNvPr id="44" name="Picture 12">
              <a:extLst>
                <a:ext uri="{FF2B5EF4-FFF2-40B4-BE49-F238E27FC236}">
                  <a16:creationId xmlns:a16="http://schemas.microsoft.com/office/drawing/2014/main" id="{EDF615DE-1DEA-41D0-9BBE-ABBA4E90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51488" y="1180764"/>
              <a:ext cx="707480" cy="610190"/>
            </a:xfrm>
            <a:prstGeom prst="rect">
              <a:avLst/>
            </a:prstGeom>
          </p:spPr>
        </p:pic>
        <p:sp>
          <p:nvSpPr>
            <p:cNvPr id="45" name="TextBox 17">
              <a:extLst>
                <a:ext uri="{FF2B5EF4-FFF2-40B4-BE49-F238E27FC236}">
                  <a16:creationId xmlns:a16="http://schemas.microsoft.com/office/drawing/2014/main" id="{8DCD73E9-A7B7-425D-A60D-B4D092ECD0FD}"/>
                </a:ext>
              </a:extLst>
            </p:cNvPr>
            <p:cNvSpPr txBox="1"/>
            <p:nvPr/>
          </p:nvSpPr>
          <p:spPr bwMode="auto">
            <a:xfrm>
              <a:off x="5076056" y="2762841"/>
              <a:ext cx="3528392" cy="48141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171450" indent="-171450" algn="just">
                <a:lnSpc>
                  <a:spcPct val="120000"/>
                </a:lnSpc>
                <a:buFont typeface="Wingdings" pitchFamily="2" charset="2"/>
                <a:buChar char="v"/>
              </a:pPr>
              <a:r>
                <a:rPr lang="en-US" altLang="zh-CN" sz="1100" kern="100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itchFamily="2" charset="2"/>
                </a:rPr>
                <a:t>Fine Q-resolution allows nuclear and magnetic structure analysis under extreme conditions.</a:t>
              </a:r>
              <a:endParaRPr lang="en-US" altLang="zh-CN" sz="1100" kern="100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1">
              <a:extLst>
                <a:ext uri="{FF2B5EF4-FFF2-40B4-BE49-F238E27FC236}">
                  <a16:creationId xmlns:a16="http://schemas.microsoft.com/office/drawing/2014/main" id="{207E8EBD-6498-4B60-AABC-902B2C6B650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4932040" y="879562"/>
              <a:ext cx="3240360" cy="281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285750" indent="-285750">
                <a:lnSpc>
                  <a:spcPct val="110000"/>
                </a:lnSpc>
                <a:buFont typeface="Wingdings" pitchFamily="2" charset="2"/>
                <a:buChar char="Ø"/>
              </a:pPr>
              <a:r>
                <a:rPr lang="en-US" altLang="zh-CN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Single-crystal diffraction</a:t>
              </a:r>
              <a:r>
                <a:rPr lang="zh-CN" altLang="en-US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HK0</a:t>
              </a:r>
              <a:r>
                <a:rPr lang="zh-CN" altLang="en-US" sz="1200" b="1" dirty="0">
                  <a:solidFill>
                    <a:srgbClr val="2433F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47" name="Rounded Rectangle 22">
              <a:extLst>
                <a:ext uri="{FF2B5EF4-FFF2-40B4-BE49-F238E27FC236}">
                  <a16:creationId xmlns:a16="http://schemas.microsoft.com/office/drawing/2014/main" id="{9B643D07-7C38-41D4-96FB-E2DA57EE6F0B}"/>
                </a:ext>
              </a:extLst>
            </p:cNvPr>
            <p:cNvSpPr/>
            <p:nvPr/>
          </p:nvSpPr>
          <p:spPr>
            <a:xfrm>
              <a:off x="4932040" y="915566"/>
              <a:ext cx="3672408" cy="2347042"/>
            </a:xfrm>
            <a:prstGeom prst="roundRect">
              <a:avLst>
                <a:gd name="adj" fmla="val 7768"/>
              </a:avLst>
            </a:prstGeom>
            <a:noFill/>
            <a:ln w="19050">
              <a:solidFill>
                <a:srgbClr val="FFC000"/>
              </a:solidFill>
              <a:prstDash val="sysDot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sp>
        <p:nvSpPr>
          <p:cNvPr id="48" name="TextBox 53">
            <a:extLst>
              <a:ext uri="{FF2B5EF4-FFF2-40B4-BE49-F238E27FC236}">
                <a16:creationId xmlns:a16="http://schemas.microsoft.com/office/drawing/2014/main" id="{1A240883-AFCE-411B-9214-82969B898569}"/>
              </a:ext>
            </a:extLst>
          </p:cNvPr>
          <p:cNvSpPr txBox="1"/>
          <p:nvPr/>
        </p:nvSpPr>
        <p:spPr>
          <a:xfrm>
            <a:off x="827583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2023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49" name="TextBox 54">
            <a:extLst>
              <a:ext uri="{FF2B5EF4-FFF2-40B4-BE49-F238E27FC236}">
                <a16:creationId xmlns:a16="http://schemas.microsoft.com/office/drawing/2014/main" id="{0EFFA2DA-9AEC-46B4-802E-03DC26A19C4A}"/>
              </a:ext>
            </a:extLst>
          </p:cNvPr>
          <p:cNvSpPr txBox="1"/>
          <p:nvPr/>
        </p:nvSpPr>
        <p:spPr>
          <a:xfrm>
            <a:off x="1555404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2024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50" name="TextBox 55">
            <a:extLst>
              <a:ext uri="{FF2B5EF4-FFF2-40B4-BE49-F238E27FC236}">
                <a16:creationId xmlns:a16="http://schemas.microsoft.com/office/drawing/2014/main" id="{14B66B26-EFC3-4269-9D13-4129834959BA}"/>
              </a:ext>
            </a:extLst>
          </p:cNvPr>
          <p:cNvSpPr txBox="1"/>
          <p:nvPr/>
        </p:nvSpPr>
        <p:spPr>
          <a:xfrm>
            <a:off x="2283226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2025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id="{B2616F07-DC2C-41D3-AD12-482258258C85}"/>
              </a:ext>
            </a:extLst>
          </p:cNvPr>
          <p:cNvSpPr txBox="1"/>
          <p:nvPr/>
        </p:nvSpPr>
        <p:spPr>
          <a:xfrm>
            <a:off x="3011048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2026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52" name="TextBox 57">
            <a:extLst>
              <a:ext uri="{FF2B5EF4-FFF2-40B4-BE49-F238E27FC236}">
                <a16:creationId xmlns:a16="http://schemas.microsoft.com/office/drawing/2014/main" id="{A3811839-919E-44B3-B313-08499ADA0A71}"/>
              </a:ext>
            </a:extLst>
          </p:cNvPr>
          <p:cNvSpPr txBox="1"/>
          <p:nvPr/>
        </p:nvSpPr>
        <p:spPr>
          <a:xfrm>
            <a:off x="3738869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2027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53" name="TextBox 58">
            <a:extLst>
              <a:ext uri="{FF2B5EF4-FFF2-40B4-BE49-F238E27FC236}">
                <a16:creationId xmlns:a16="http://schemas.microsoft.com/office/drawing/2014/main" id="{D82E5588-8C1D-4C79-899A-340455B1FDA0}"/>
              </a:ext>
            </a:extLst>
          </p:cNvPr>
          <p:cNvSpPr txBox="1"/>
          <p:nvPr/>
        </p:nvSpPr>
        <p:spPr>
          <a:xfrm>
            <a:off x="4466691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2028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54" name="TextBox 59">
            <a:extLst>
              <a:ext uri="{FF2B5EF4-FFF2-40B4-BE49-F238E27FC236}">
                <a16:creationId xmlns:a16="http://schemas.microsoft.com/office/drawing/2014/main" id="{EF0E9699-BC2F-4901-96F9-6874C2157CF8}"/>
              </a:ext>
            </a:extLst>
          </p:cNvPr>
          <p:cNvSpPr txBox="1"/>
          <p:nvPr/>
        </p:nvSpPr>
        <p:spPr>
          <a:xfrm>
            <a:off x="5194511" y="38678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2029</a:t>
            </a:r>
            <a:endParaRPr lang="en-CN" sz="1400" b="1" dirty="0">
              <a:solidFill>
                <a:srgbClr val="003DA7"/>
              </a:solidFill>
            </a:endParaRPr>
          </a:p>
        </p:txBody>
      </p:sp>
      <p:sp>
        <p:nvSpPr>
          <p:cNvPr id="55" name="TextBox 60">
            <a:extLst>
              <a:ext uri="{FF2B5EF4-FFF2-40B4-BE49-F238E27FC236}">
                <a16:creationId xmlns:a16="http://schemas.microsoft.com/office/drawing/2014/main" id="{0CC4333D-6F93-4A05-B1C1-B2791DF839F2}"/>
              </a:ext>
            </a:extLst>
          </p:cNvPr>
          <p:cNvSpPr txBox="1"/>
          <p:nvPr/>
        </p:nvSpPr>
        <p:spPr>
          <a:xfrm>
            <a:off x="6152630" y="3867894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003DA7"/>
                </a:solidFill>
              </a:rPr>
              <a:t>20??</a:t>
            </a:r>
            <a:endParaRPr lang="en-CN" sz="1400" b="1" dirty="0">
              <a:solidFill>
                <a:srgbClr val="003DA7"/>
              </a:solidFill>
            </a:endParaRPr>
          </a:p>
        </p:txBody>
      </p:sp>
      <p:grpSp>
        <p:nvGrpSpPr>
          <p:cNvPr id="56" name="Group 61">
            <a:extLst>
              <a:ext uri="{FF2B5EF4-FFF2-40B4-BE49-F238E27FC236}">
                <a16:creationId xmlns:a16="http://schemas.microsoft.com/office/drawing/2014/main" id="{807AD43B-94AA-40B4-B194-793C2A3EEACD}"/>
              </a:ext>
            </a:extLst>
          </p:cNvPr>
          <p:cNvGrpSpPr/>
          <p:nvPr/>
        </p:nvGrpSpPr>
        <p:grpSpPr>
          <a:xfrm>
            <a:off x="611559" y="4264050"/>
            <a:ext cx="6343315" cy="0"/>
            <a:chOff x="740229" y="2389935"/>
            <a:chExt cx="10744200" cy="0"/>
          </a:xfrm>
        </p:grpSpPr>
        <p:cxnSp>
          <p:nvCxnSpPr>
            <p:cNvPr id="57" name="Straight Arrow Connector 70">
              <a:extLst>
                <a:ext uri="{FF2B5EF4-FFF2-40B4-BE49-F238E27FC236}">
                  <a16:creationId xmlns:a16="http://schemas.microsoft.com/office/drawing/2014/main" id="{222A9327-AC5D-4DB8-9B16-2CFA1B47C71A}"/>
                </a:ext>
              </a:extLst>
            </p:cNvPr>
            <p:cNvCxnSpPr>
              <a:cxnSpLocks/>
            </p:cNvCxnSpPr>
            <p:nvPr/>
          </p:nvCxnSpPr>
          <p:spPr>
            <a:xfrm>
              <a:off x="740229" y="2389935"/>
              <a:ext cx="10744200" cy="0"/>
            </a:xfrm>
            <a:prstGeom prst="straightConnector1">
              <a:avLst/>
            </a:prstGeom>
            <a:ln w="19050">
              <a:solidFill>
                <a:srgbClr val="003DA7"/>
              </a:solidFill>
              <a:prstDash val="sysDot"/>
              <a:headEnd type="none"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71">
              <a:extLst>
                <a:ext uri="{FF2B5EF4-FFF2-40B4-BE49-F238E27FC236}">
                  <a16:creationId xmlns:a16="http://schemas.microsoft.com/office/drawing/2014/main" id="{F0AF7F33-5105-4F59-AF52-694EA29DCCFF}"/>
                </a:ext>
              </a:extLst>
            </p:cNvPr>
            <p:cNvCxnSpPr>
              <a:cxnSpLocks/>
            </p:cNvCxnSpPr>
            <p:nvPr/>
          </p:nvCxnSpPr>
          <p:spPr>
            <a:xfrm>
              <a:off x="746857" y="2389935"/>
              <a:ext cx="8898075" cy="0"/>
            </a:xfrm>
            <a:prstGeom prst="straightConnector1">
              <a:avLst/>
            </a:prstGeom>
            <a:ln w="19050">
              <a:solidFill>
                <a:srgbClr val="003DA7"/>
              </a:solidFill>
              <a:prstDash val="solid"/>
              <a:headEnd type="none" w="med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62">
            <a:extLst>
              <a:ext uri="{FF2B5EF4-FFF2-40B4-BE49-F238E27FC236}">
                <a16:creationId xmlns:a16="http://schemas.microsoft.com/office/drawing/2014/main" id="{E67AFCB1-DCD8-4138-ADBD-6CE16C7B4434}"/>
              </a:ext>
            </a:extLst>
          </p:cNvPr>
          <p:cNvCxnSpPr>
            <a:cxnSpLocks/>
          </p:cNvCxnSpPr>
          <p:nvPr/>
        </p:nvCxnSpPr>
        <p:spPr>
          <a:xfrm>
            <a:off x="1104024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63">
            <a:extLst>
              <a:ext uri="{FF2B5EF4-FFF2-40B4-BE49-F238E27FC236}">
                <a16:creationId xmlns:a16="http://schemas.microsoft.com/office/drawing/2014/main" id="{1B9227D3-BF07-412E-81BA-0A3F4FD73790}"/>
              </a:ext>
            </a:extLst>
          </p:cNvPr>
          <p:cNvCxnSpPr>
            <a:cxnSpLocks/>
          </p:cNvCxnSpPr>
          <p:nvPr/>
        </p:nvCxnSpPr>
        <p:spPr>
          <a:xfrm>
            <a:off x="1836352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4">
            <a:extLst>
              <a:ext uri="{FF2B5EF4-FFF2-40B4-BE49-F238E27FC236}">
                <a16:creationId xmlns:a16="http://schemas.microsoft.com/office/drawing/2014/main" id="{E21BE644-F1B3-4C34-A517-F4317A4FBD4B}"/>
              </a:ext>
            </a:extLst>
          </p:cNvPr>
          <p:cNvCxnSpPr>
            <a:cxnSpLocks/>
          </p:cNvCxnSpPr>
          <p:nvPr/>
        </p:nvCxnSpPr>
        <p:spPr>
          <a:xfrm>
            <a:off x="2568679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5">
            <a:extLst>
              <a:ext uri="{FF2B5EF4-FFF2-40B4-BE49-F238E27FC236}">
                <a16:creationId xmlns:a16="http://schemas.microsoft.com/office/drawing/2014/main" id="{38D85B9B-49CE-4A6D-B60E-22297D8913F1}"/>
              </a:ext>
            </a:extLst>
          </p:cNvPr>
          <p:cNvCxnSpPr>
            <a:cxnSpLocks/>
          </p:cNvCxnSpPr>
          <p:nvPr/>
        </p:nvCxnSpPr>
        <p:spPr>
          <a:xfrm>
            <a:off x="3301007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6">
            <a:extLst>
              <a:ext uri="{FF2B5EF4-FFF2-40B4-BE49-F238E27FC236}">
                <a16:creationId xmlns:a16="http://schemas.microsoft.com/office/drawing/2014/main" id="{0A95D52F-B5ED-43A6-B883-6E73427C696E}"/>
              </a:ext>
            </a:extLst>
          </p:cNvPr>
          <p:cNvCxnSpPr>
            <a:cxnSpLocks/>
          </p:cNvCxnSpPr>
          <p:nvPr/>
        </p:nvCxnSpPr>
        <p:spPr>
          <a:xfrm>
            <a:off x="4033334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7">
            <a:extLst>
              <a:ext uri="{FF2B5EF4-FFF2-40B4-BE49-F238E27FC236}">
                <a16:creationId xmlns:a16="http://schemas.microsoft.com/office/drawing/2014/main" id="{BC812DCF-8103-49A8-BC15-01433C85927A}"/>
              </a:ext>
            </a:extLst>
          </p:cNvPr>
          <p:cNvCxnSpPr>
            <a:cxnSpLocks/>
          </p:cNvCxnSpPr>
          <p:nvPr/>
        </p:nvCxnSpPr>
        <p:spPr>
          <a:xfrm>
            <a:off x="4765662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8">
            <a:extLst>
              <a:ext uri="{FF2B5EF4-FFF2-40B4-BE49-F238E27FC236}">
                <a16:creationId xmlns:a16="http://schemas.microsoft.com/office/drawing/2014/main" id="{B74AFFE3-3166-4D5F-9F89-369FBD8CD064}"/>
              </a:ext>
            </a:extLst>
          </p:cNvPr>
          <p:cNvCxnSpPr>
            <a:cxnSpLocks/>
          </p:cNvCxnSpPr>
          <p:nvPr/>
        </p:nvCxnSpPr>
        <p:spPr>
          <a:xfrm>
            <a:off x="5497987" y="4194024"/>
            <a:ext cx="0" cy="72000"/>
          </a:xfrm>
          <a:prstGeom prst="line">
            <a:avLst/>
          </a:prstGeom>
          <a:ln w="19050">
            <a:solidFill>
              <a:srgbClr val="003D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9">
            <a:extLst>
              <a:ext uri="{FF2B5EF4-FFF2-40B4-BE49-F238E27FC236}">
                <a16:creationId xmlns:a16="http://schemas.microsoft.com/office/drawing/2014/main" id="{CCBE10EE-C5BA-4EB1-B406-3226D299FE71}"/>
              </a:ext>
            </a:extLst>
          </p:cNvPr>
          <p:cNvCxnSpPr>
            <a:cxnSpLocks/>
          </p:cNvCxnSpPr>
          <p:nvPr/>
        </p:nvCxnSpPr>
        <p:spPr>
          <a:xfrm>
            <a:off x="1826963" y="4264833"/>
            <a:ext cx="4145160" cy="0"/>
          </a:xfrm>
          <a:prstGeom prst="straightConnector1">
            <a:avLst/>
          </a:prstGeom>
          <a:ln w="19050">
            <a:solidFill>
              <a:srgbClr val="00B050"/>
            </a:solidFill>
            <a:prstDash val="solid"/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72">
            <a:extLst>
              <a:ext uri="{FF2B5EF4-FFF2-40B4-BE49-F238E27FC236}">
                <a16:creationId xmlns:a16="http://schemas.microsoft.com/office/drawing/2014/main" id="{A26A67C1-DB52-4360-B1AB-A13C6796E881}"/>
              </a:ext>
            </a:extLst>
          </p:cNvPr>
          <p:cNvSpPr txBox="1"/>
          <p:nvPr/>
        </p:nvSpPr>
        <p:spPr>
          <a:xfrm>
            <a:off x="1835695" y="4011910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 dirty="0">
                <a:solidFill>
                  <a:srgbClr val="00B050"/>
                </a:solidFill>
              </a:rPr>
              <a:t>CSNS</a:t>
            </a:r>
            <a:r>
              <a:rPr lang="en-US" altLang="zh-CN" sz="1200" dirty="0">
                <a:solidFill>
                  <a:srgbClr val="00B050"/>
                </a:solidFill>
              </a:rPr>
              <a:t>-II</a:t>
            </a:r>
            <a:endParaRPr lang="en-CN" sz="1200" dirty="0">
              <a:solidFill>
                <a:srgbClr val="00B050"/>
              </a:solidFill>
            </a:endParaRPr>
          </a:p>
        </p:txBody>
      </p:sp>
      <p:sp>
        <p:nvSpPr>
          <p:cNvPr id="68" name="文本框 1">
            <a:extLst>
              <a:ext uri="{FF2B5EF4-FFF2-40B4-BE49-F238E27FC236}">
                <a16:creationId xmlns:a16="http://schemas.microsoft.com/office/drawing/2014/main" id="{678E646E-1B24-4021-8D14-B1FDC7410AE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3527" y="3551884"/>
            <a:ext cx="3384376" cy="3127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1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Instrument lifecycle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926839D-355C-4DC0-A87A-B253031F0198}"/>
              </a:ext>
            </a:extLst>
          </p:cNvPr>
          <p:cNvSpPr txBox="1"/>
          <p:nvPr/>
        </p:nvSpPr>
        <p:spPr>
          <a:xfrm>
            <a:off x="1171622" y="4382426"/>
            <a:ext cx="1688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Sep. 2024: </a:t>
            </a:r>
          </a:p>
          <a:p>
            <a:pPr algn="ctr"/>
            <a:r>
              <a:rPr lang="en-US" sz="1200" dirty="0"/>
              <a:t>Physical design completed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F297589D-07C0-4EE6-8A75-916DE547BFA6}"/>
              </a:ext>
            </a:extLst>
          </p:cNvPr>
          <p:cNvSpPr txBox="1"/>
          <p:nvPr/>
        </p:nvSpPr>
        <p:spPr>
          <a:xfrm>
            <a:off x="2422891" y="4436157"/>
            <a:ext cx="1281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July. 2025: </a:t>
            </a:r>
          </a:p>
          <a:p>
            <a:pPr algn="ctr"/>
            <a:r>
              <a:rPr lang="en-US" sz="1200" dirty="0"/>
              <a:t>Installation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331EB368-2CAF-4A14-A463-0F2C3CD26A49}"/>
              </a:ext>
            </a:extLst>
          </p:cNvPr>
          <p:cNvSpPr txBox="1"/>
          <p:nvPr/>
        </p:nvSpPr>
        <p:spPr>
          <a:xfrm>
            <a:off x="4599877" y="4382426"/>
            <a:ext cx="1281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Mid. 2028: </a:t>
            </a:r>
          </a:p>
          <a:p>
            <a:pPr algn="ctr"/>
            <a:r>
              <a:rPr lang="en-US" sz="1200" dirty="0"/>
              <a:t>Commissioning &amp; Operation</a:t>
            </a:r>
          </a:p>
        </p:txBody>
      </p:sp>
      <p:sp>
        <p:nvSpPr>
          <p:cNvPr id="72" name="Lightning Bolt 38">
            <a:extLst>
              <a:ext uri="{FF2B5EF4-FFF2-40B4-BE49-F238E27FC236}">
                <a16:creationId xmlns:a16="http://schemas.microsoft.com/office/drawing/2014/main" id="{F44E4ECA-F543-4FDA-A946-DCFA9A72A335}"/>
              </a:ext>
            </a:extLst>
          </p:cNvPr>
          <p:cNvSpPr/>
          <p:nvPr/>
        </p:nvSpPr>
        <p:spPr>
          <a:xfrm flipH="1">
            <a:off x="4314089" y="3976982"/>
            <a:ext cx="126292" cy="254478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 sz="1400"/>
          </a:p>
        </p:txBody>
      </p:sp>
      <p:sp>
        <p:nvSpPr>
          <p:cNvPr id="73" name="Rectangle 40">
            <a:extLst>
              <a:ext uri="{FF2B5EF4-FFF2-40B4-BE49-F238E27FC236}">
                <a16:creationId xmlns:a16="http://schemas.microsoft.com/office/drawing/2014/main" id="{5DF3F1FF-7E0E-44AE-8C7D-68104E5335FF}"/>
              </a:ext>
            </a:extLst>
          </p:cNvPr>
          <p:cNvSpPr/>
          <p:nvPr/>
        </p:nvSpPr>
        <p:spPr>
          <a:xfrm>
            <a:off x="4263572" y="3610260"/>
            <a:ext cx="34660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49005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A91D888-E7C9-8831-B9E1-48D9FBB00D22}"/>
              </a:ext>
            </a:extLst>
          </p:cNvPr>
          <p:cNvSpPr txBox="1"/>
          <p:nvPr/>
        </p:nvSpPr>
        <p:spPr>
          <a:xfrm>
            <a:off x="275476" y="699998"/>
            <a:ext cx="73319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H</a:t>
            </a:r>
            <a:r>
              <a:rPr lang="en-CN" altLang="zh-CN" sz="1600" dirty="0"/>
              <a:t>igh-resolution single-crystal diffractometer </a:t>
            </a:r>
            <a:r>
              <a:rPr lang="en-US" altLang="zh-CN" sz="1600" dirty="0"/>
              <a:t>u</a:t>
            </a:r>
            <a:r>
              <a:rPr lang="en-CN" sz="1600" dirty="0"/>
              <a:t>sing </a:t>
            </a:r>
            <a:r>
              <a:rPr lang="en-CN" sz="1600" dirty="0">
                <a:solidFill>
                  <a:srgbClr val="0819F6"/>
                </a:solidFill>
              </a:rPr>
              <a:t>wavelength-resolved Laue techniques </a:t>
            </a:r>
            <a:r>
              <a:rPr lang="en-CN" sz="1600" dirty="0"/>
              <a:t>to address crystallographic and magnetic structural problems in solid-state physics, chemistry,</a:t>
            </a:r>
            <a:r>
              <a:rPr lang="en-US" sz="1600" dirty="0"/>
              <a:t> </a:t>
            </a:r>
            <a:r>
              <a:rPr lang="en-CN" sz="1600" dirty="0"/>
              <a:t>biology materials science, engineering, etc. 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5B2847C-7F20-764E-AFD9-7C0746954250}"/>
              </a:ext>
            </a:extLst>
          </p:cNvPr>
          <p:cNvSpPr/>
          <p:nvPr/>
        </p:nvSpPr>
        <p:spPr>
          <a:xfrm>
            <a:off x="275476" y="1622456"/>
            <a:ext cx="2016224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CN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Crystallography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CN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Magnetic Structure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CN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Phase Transition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Isotope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H-Atom and H-Bond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CN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Protein</a:t>
            </a:r>
            <a:endParaRPr lang="zh-CN" altLang="en-US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矩形">
            <a:extLst>
              <a:ext uri="{FF2B5EF4-FFF2-40B4-BE49-F238E27FC236}">
                <a16:creationId xmlns:a16="http://schemas.microsoft.com/office/drawing/2014/main" id="{FEDDF621-498F-D14A-838D-7E1388B2E3BA}"/>
              </a:ext>
            </a:extLst>
          </p:cNvPr>
          <p:cNvSpPr/>
          <p:nvPr/>
        </p:nvSpPr>
        <p:spPr>
          <a:xfrm>
            <a:off x="8835328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7E4D0EFA-6525-DD48-B655-EDE46C143F71}"/>
              </a:ext>
            </a:extLst>
          </p:cNvPr>
          <p:cNvSpPr txBox="1">
            <a:spLocks noChangeArrowheads="1"/>
          </p:cNvSpPr>
          <p:nvPr/>
        </p:nvSpPr>
        <p:spPr>
          <a:xfrm>
            <a:off x="414228" y="75842"/>
            <a:ext cx="684076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CN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Single Crystal Neutron Diffractometer</a:t>
            </a: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(BL19)</a:t>
            </a:r>
            <a:r>
              <a:rPr lang="en-CN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5A62439-BE1C-4164-9B1D-40D608A787CF}"/>
              </a:ext>
            </a:extLst>
          </p:cNvPr>
          <p:cNvSpPr txBox="1"/>
          <p:nvPr/>
        </p:nvSpPr>
        <p:spPr>
          <a:xfrm>
            <a:off x="7488832" y="736360"/>
            <a:ext cx="1691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Dr.</a:t>
            </a:r>
            <a:r>
              <a:rPr lang="zh-CN" altLang="en-US" sz="1600" dirty="0"/>
              <a:t> </a:t>
            </a:r>
            <a:r>
              <a:rPr lang="en-US" altLang="zh-CN" sz="1600" dirty="0" err="1"/>
              <a:t>Sihao</a:t>
            </a:r>
            <a:r>
              <a:rPr lang="en-US" altLang="zh-CN" sz="1600" dirty="0"/>
              <a:t> Deng</a:t>
            </a:r>
            <a:endParaRPr lang="en-CN" altLang="zh-CN" sz="1600" dirty="0"/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EFCEB609-1438-4E7B-9A49-D0B1B1DB030C}"/>
              </a:ext>
            </a:extLst>
          </p:cNvPr>
          <p:cNvSpPr/>
          <p:nvPr/>
        </p:nvSpPr>
        <p:spPr>
          <a:xfrm>
            <a:off x="462579" y="4206684"/>
            <a:ext cx="2820342" cy="61614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6666"/>
              </a:lnSpc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  <a:sym typeface="Noto Sans SC"/>
            </a:endParaRP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AE0766C0-171F-48F3-8E28-14D93775BF6B}"/>
              </a:ext>
            </a:extLst>
          </p:cNvPr>
          <p:cNvSpPr/>
          <p:nvPr/>
        </p:nvSpPr>
        <p:spPr>
          <a:xfrm>
            <a:off x="144414" y="3133548"/>
            <a:ext cx="139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sym typeface="Poppins"/>
              </a:rPr>
              <a:t>Features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89625E5B-CC88-43D8-AE27-526D10FB7AA2}"/>
              </a:ext>
            </a:extLst>
          </p:cNvPr>
          <p:cNvSpPr/>
          <p:nvPr/>
        </p:nvSpPr>
        <p:spPr>
          <a:xfrm>
            <a:off x="1271441" y="3156368"/>
            <a:ext cx="7850890" cy="1956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dirty="0">
                <a:cs typeface="Arial" panose="020B0604020202020204" pitchFamily="34" charset="0"/>
                <a:sym typeface="Noto Sans SC"/>
              </a:rPr>
              <a:t>1. H</a:t>
            </a:r>
            <a:r>
              <a:rPr lang="en-US" altLang="zh-CN" sz="1600" dirty="0">
                <a:cs typeface="Arial" panose="020B0604020202020204" pitchFamily="34" charset="0"/>
                <a:sym typeface="Noto Sans SC"/>
              </a:rPr>
              <a:t>igh-resolution:</a:t>
            </a:r>
            <a:r>
              <a:rPr lang="zh-CN" altLang="en-US" sz="1600" dirty="0">
                <a:cs typeface="Arial" panose="020B0604020202020204" pitchFamily="34" charset="0"/>
                <a:sym typeface="Noto Sans SC"/>
              </a:rPr>
              <a:t> </a:t>
            </a:r>
            <a:r>
              <a:rPr kumimoji="0" lang="en-CN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d</a:t>
            </a:r>
            <a:r>
              <a:rPr kumimoji="0" lang="en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-resolution (∆</a:t>
            </a:r>
            <a:r>
              <a:rPr kumimoji="0" lang="en-CN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d</a:t>
            </a:r>
            <a:r>
              <a:rPr kumimoji="0" lang="en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/</a:t>
            </a:r>
            <a:r>
              <a:rPr kumimoji="0" lang="en-CN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d</a:t>
            </a:r>
            <a:r>
              <a:rPr kumimoji="0" lang="en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)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819F6"/>
                </a:solidFill>
                <a:effectLst/>
                <a:uLnTx/>
                <a:uFillTx/>
                <a:ea typeface="SimSun" panose="02010600030101010101" pitchFamily="2" charset="-122"/>
                <a:cs typeface="Arial" panose="020B0604020202020204" pitchFamily="34" charset="0"/>
              </a:rPr>
              <a:t>&lt; 0.3 %</a:t>
            </a:r>
            <a:endParaRPr lang="en-US" sz="1600" dirty="0">
              <a:solidFill>
                <a:srgbClr val="0819F6"/>
              </a:solidFill>
              <a:cs typeface="Arial" panose="020B0604020202020204" pitchFamily="34" charset="0"/>
              <a:sym typeface="Noto Sans SC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cs typeface="Arial" panose="020B0604020202020204" pitchFamily="34" charset="0"/>
                <a:sym typeface="Noto Sans SC"/>
              </a:rPr>
              <a:t>2. Dual-Mode Optics: </a:t>
            </a:r>
            <a:r>
              <a:rPr lang="en-US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HR/HF </a:t>
            </a:r>
            <a:r>
              <a:rPr lang="en-US" sz="1600" dirty="0">
                <a:cs typeface="Arial" panose="020B0604020202020204" pitchFamily="34" charset="0"/>
                <a:sym typeface="Noto Sans SC"/>
              </a:rPr>
              <a:t>switch</a:t>
            </a:r>
            <a:endParaRPr lang="en-US" sz="1600" dirty="0"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cs typeface="Arial" panose="020B0604020202020204" pitchFamily="34" charset="0"/>
                <a:sym typeface="Noto Sans SC"/>
              </a:rPr>
              <a:t>3. </a:t>
            </a:r>
            <a:r>
              <a:rPr lang="en-US" sz="1600" dirty="0" err="1">
                <a:cs typeface="Arial" panose="020B0604020202020204" pitchFamily="34" charset="0"/>
                <a:sym typeface="Noto Sans SC"/>
              </a:rPr>
              <a:t>SiPM</a:t>
            </a:r>
            <a:r>
              <a:rPr lang="en-US" sz="1600" dirty="0">
                <a:cs typeface="Arial" panose="020B0604020202020204" pitchFamily="34" charset="0"/>
                <a:sym typeface="Noto Sans SC"/>
              </a:rPr>
              <a:t> Detector: Spatial resolution </a:t>
            </a:r>
            <a:r>
              <a:rPr lang="en-US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1 mm</a:t>
            </a:r>
            <a:r>
              <a:rPr lang="zh-CN" altLang="en-US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，</a:t>
            </a:r>
            <a:endParaRPr lang="en-US" altLang="zh-CN" sz="1600" dirty="0">
              <a:solidFill>
                <a:srgbClr val="0819F6"/>
              </a:solidFill>
              <a:cs typeface="Arial" panose="020B0604020202020204" pitchFamily="34" charset="0"/>
              <a:sym typeface="Noto Sans SC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                             </a:t>
            </a:r>
            <a:r>
              <a:rPr lang="en-US" sz="1600" dirty="0">
                <a:cs typeface="Arial" panose="020B0604020202020204" pitchFamily="34" charset="0"/>
                <a:sym typeface="Noto Sans SC"/>
              </a:rPr>
              <a:t>B</a:t>
            </a:r>
            <a:r>
              <a:rPr lang="en-US" altLang="zh-CN" sz="1600" dirty="0">
                <a:cs typeface="Arial" panose="020B0604020202020204" pitchFamily="34" charset="0"/>
                <a:sym typeface="Noto Sans SC"/>
              </a:rPr>
              <a:t>est c</a:t>
            </a:r>
            <a:r>
              <a:rPr lang="en-US" sz="1600" dirty="0">
                <a:cs typeface="Arial" panose="020B0604020202020204" pitchFamily="34" charset="0"/>
                <a:sym typeface="Noto Sans SC"/>
              </a:rPr>
              <a:t>overage (</a:t>
            </a:r>
            <a:r>
              <a:rPr lang="en-US" altLang="zh-CN" sz="1600" dirty="0">
                <a:cs typeface="Arial" panose="020B0604020202020204" pitchFamily="34" charset="0"/>
                <a:sym typeface="Noto Sans SC"/>
              </a:rPr>
              <a:t>u</a:t>
            </a:r>
            <a:r>
              <a:rPr lang="en-US" sz="1600" dirty="0">
                <a:cs typeface="Arial" panose="020B0604020202020204" pitchFamily="34" charset="0"/>
                <a:sym typeface="Noto Sans SC"/>
              </a:rPr>
              <a:t>nder evaluation)</a:t>
            </a:r>
            <a:r>
              <a:rPr lang="en-US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 ~5.55 Ster. (~ 44%)</a:t>
            </a:r>
          </a:p>
          <a:p>
            <a:pPr>
              <a:lnSpc>
                <a:spcPts val="2100"/>
              </a:lnSpc>
            </a:pPr>
            <a:r>
              <a:rPr lang="en-US" altLang="zh-CN" sz="1600" dirty="0">
                <a:cs typeface="Arial" panose="020B0604020202020204" pitchFamily="34" charset="0"/>
                <a:sym typeface="Noto Sans SC"/>
              </a:rPr>
              <a:t>4. Polarized &amp; Multi-Fields:</a:t>
            </a:r>
            <a:r>
              <a:rPr lang="en-US" altLang="zh-CN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³He sys, ≥7T, 0.1-2000K</a:t>
            </a:r>
            <a:endParaRPr lang="en-US" altLang="zh-CN" sz="1600" dirty="0">
              <a:solidFill>
                <a:srgbClr val="0819F6"/>
              </a:solidFill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en-US" altLang="zh-CN" sz="1600" dirty="0">
                <a:cs typeface="Arial" panose="020B0604020202020204" pitchFamily="34" charset="0"/>
                <a:sym typeface="Noto Sans SC"/>
              </a:rPr>
              <a:t>5. Intelligent Beamline: </a:t>
            </a:r>
            <a:r>
              <a:rPr lang="en-US" altLang="zh-CN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Auto-align &amp; online process</a:t>
            </a:r>
          </a:p>
          <a:p>
            <a:pPr>
              <a:lnSpc>
                <a:spcPts val="2100"/>
              </a:lnSpc>
            </a:pPr>
            <a:r>
              <a:rPr lang="en-US" sz="1600" dirty="0">
                <a:cs typeface="Arial" panose="020B0604020202020204" pitchFamily="34" charset="0"/>
                <a:sym typeface="Noto Sans SC"/>
              </a:rPr>
              <a:t>6. </a:t>
            </a:r>
            <a:r>
              <a:rPr lang="en-US" sz="1600" dirty="0">
                <a:solidFill>
                  <a:prstClr val="black"/>
                </a:solidFill>
                <a:ea typeface="微软雅黑" panose="020B0503020204020204" charset="-122"/>
                <a:cs typeface="Arial" panose="020B0604020202020204" pitchFamily="34" charset="0"/>
                <a:sym typeface="Times New Roman" panose="02020603050405020304" pitchFamily="18" charset="0"/>
              </a:rPr>
              <a:t>A</a:t>
            </a:r>
            <a:r>
              <a:rPr lang="en-US" altLang="zh-CN" sz="1600" dirty="0">
                <a:solidFill>
                  <a:prstClr val="black"/>
                </a:solidFill>
                <a:ea typeface="微软雅黑" panose="020B0503020204020204" charset="-122"/>
                <a:cs typeface="Arial" panose="020B0604020202020204" pitchFamily="34" charset="0"/>
                <a:sym typeface="Times New Roman" panose="02020603050405020304" pitchFamily="18" charset="0"/>
              </a:rPr>
              <a:t>ccommodating </a:t>
            </a:r>
            <a:r>
              <a:rPr lang="en-US" altLang="zh-CN" sz="1600" dirty="0">
                <a:ea typeface="微软雅黑" panose="020B0503020204020204" charset="-122"/>
                <a:cs typeface="Arial" panose="020B0604020202020204" pitchFamily="34" charset="0"/>
                <a:sym typeface="Times New Roman" panose="02020603050405020304" pitchFamily="18" charset="0"/>
              </a:rPr>
              <a:t>medium-sized biomolecules</a:t>
            </a:r>
            <a:r>
              <a:rPr lang="en-US" altLang="zh-CN" sz="1600" dirty="0">
                <a:ea typeface="微软雅黑" panose="020B0503020204020204" charset="-122"/>
                <a:cs typeface="Arial" panose="020B0604020202020204" pitchFamily="34" charset="0"/>
                <a:sym typeface="Noto Sans SC"/>
              </a:rPr>
              <a:t> up to </a:t>
            </a:r>
            <a:r>
              <a:rPr lang="en-US" altLang="zh-CN" sz="1600" dirty="0">
                <a:solidFill>
                  <a:srgbClr val="0819F6"/>
                </a:solidFill>
                <a:cs typeface="Arial" panose="020B0604020202020204" pitchFamily="34" charset="0"/>
                <a:sym typeface="Noto Sans SC"/>
              </a:rPr>
              <a:t>100Å</a:t>
            </a:r>
            <a:r>
              <a:rPr lang="en-US" altLang="zh-CN" sz="1600" dirty="0">
                <a:cs typeface="Arial" panose="020B0604020202020204" pitchFamily="34" charset="0"/>
                <a:sym typeface="Noto Sans SC"/>
              </a:rPr>
              <a:t> cell</a:t>
            </a:r>
            <a:endParaRPr lang="en-US" sz="1600" dirty="0">
              <a:cs typeface="Arial" panose="020B0604020202020204" pitchFamily="34" charset="0"/>
              <a:sym typeface="Noto Sans SC"/>
            </a:endParaRP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6174E072-2333-4D5A-BF54-0ED39BE8985F}"/>
              </a:ext>
            </a:extLst>
          </p:cNvPr>
          <p:cNvSpPr/>
          <p:nvPr/>
        </p:nvSpPr>
        <p:spPr>
          <a:xfrm>
            <a:off x="6950968" y="4015854"/>
            <a:ext cx="23495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333"/>
              </a:lnSpc>
              <a:defRPr/>
            </a:pPr>
            <a:endParaRPr lang="en-US" sz="1000" b="0" i="0" u="none" strike="noStrike" dirty="0">
              <a:solidFill>
                <a:srgbClr val="505050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5CB47A-1B7C-494C-B4A4-C1A8BB0E7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589062"/>
            <a:ext cx="6917140" cy="14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90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950375AD-0BBD-40B9-AB00-78F3BA1CFF1C}"/>
              </a:ext>
            </a:extLst>
          </p:cNvPr>
          <p:cNvSpPr/>
          <p:nvPr/>
        </p:nvSpPr>
        <p:spPr>
          <a:xfrm>
            <a:off x="282473" y="229829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Outline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56CA919-DC8F-4D40-A497-F47B36072924}"/>
              </a:ext>
            </a:extLst>
          </p:cNvPr>
          <p:cNvCxnSpPr>
            <a:cxnSpLocks/>
          </p:cNvCxnSpPr>
          <p:nvPr/>
        </p:nvCxnSpPr>
        <p:spPr>
          <a:xfrm>
            <a:off x="107504" y="987574"/>
            <a:ext cx="33843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">
            <a:extLst>
              <a:ext uri="{FF2B5EF4-FFF2-40B4-BE49-F238E27FC236}">
                <a16:creationId xmlns:a16="http://schemas.microsoft.com/office/drawing/2014/main" id="{D0F7F82E-4B08-4AC9-BA30-FDBB54F7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03" y="1275606"/>
            <a:ext cx="6615594" cy="325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defTabSz="912813">
              <a:defRPr sz="3200" b="1">
                <a:solidFill>
                  <a:srgbClr val="007DDA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 Instrument Suite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Powder &amp; single crystal diffractometers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instruments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Inelastic spectrometers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Industry application and nuclear technique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711989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">
            <a:extLst>
              <a:ext uri="{FF2B5EF4-FFF2-40B4-BE49-F238E27FC236}">
                <a16:creationId xmlns:a16="http://schemas.microsoft.com/office/drawing/2014/main" id="{38B22201-F1AC-554C-B02B-44D9D65AE8B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C15C549-408D-4C6F-85DC-64E24521343F}"/>
              </a:ext>
            </a:extLst>
          </p:cNvPr>
          <p:cNvSpPr txBox="1">
            <a:spLocks/>
          </p:cNvSpPr>
          <p:nvPr/>
        </p:nvSpPr>
        <p:spPr>
          <a:xfrm>
            <a:off x="395536" y="0"/>
            <a:ext cx="5980154" cy="586979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lang="zh-CN" altLang="en-US" sz="18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58102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tabLst>
                <a:tab pos="1206818" algn="l"/>
              </a:tabLst>
              <a:defRPr lang="zh-CN" altLang="en-US" sz="15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kern="12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Large-Scale Instruments of CSNS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CCF0B5F-48C8-48AD-B34E-749E40DFE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91" y="3730036"/>
            <a:ext cx="2555707" cy="1163603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F5C5301-1C14-4A34-9BA4-B784372AFA2F}"/>
              </a:ext>
            </a:extLst>
          </p:cNvPr>
          <p:cNvSpPr txBox="1"/>
          <p:nvPr/>
        </p:nvSpPr>
        <p:spPr>
          <a:xfrm>
            <a:off x="4680632" y="1178758"/>
            <a:ext cx="31373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b="1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2018-01 commissioning of  SANS &amp; MR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FB0A8687-DBFE-468C-879C-F8B8FAE9800D}"/>
              </a:ext>
            </a:extLst>
          </p:cNvPr>
          <p:cNvSpPr txBox="1"/>
          <p:nvPr/>
        </p:nvSpPr>
        <p:spPr>
          <a:xfrm>
            <a:off x="188109" y="2519034"/>
            <a:ext cx="44208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2023~2024 Upgrade and commissioning of SANS</a:t>
            </a:r>
            <a:r>
              <a:rPr lang="zh-CN" altLang="en-US" sz="1350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（</a:t>
            </a:r>
            <a:r>
              <a:rPr lang="en-US" altLang="zh-CN" sz="1350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120kW</a:t>
            </a:r>
            <a:r>
              <a:rPr lang="zh-CN" altLang="en-US" sz="1350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）</a:t>
            </a:r>
            <a:endParaRPr lang="en-US" altLang="zh-CN" sz="1350" dirty="0">
              <a:solidFill>
                <a:srgbClr val="000000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47F58FBA-A52B-4245-9540-C1DC211EC8E4}"/>
              </a:ext>
            </a:extLst>
          </p:cNvPr>
          <p:cNvSpPr txBox="1"/>
          <p:nvPr/>
        </p:nvSpPr>
        <p:spPr>
          <a:xfrm>
            <a:off x="704949" y="3246097"/>
            <a:ext cx="387690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FF"/>
                </a:solidFill>
                <a:latin typeface="Times New Roman"/>
                <a:cs typeface="Times New Roman" panose="02020603050405020304" pitchFamily="18" charset="0"/>
              </a:rPr>
              <a:t>2023-03	Fully commissioning of VSANS (100kW)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D9FE7735-A477-4E56-8C8F-A1CBC2074486}"/>
              </a:ext>
            </a:extLst>
          </p:cNvPr>
          <p:cNvSpPr txBox="1"/>
          <p:nvPr/>
        </p:nvSpPr>
        <p:spPr>
          <a:xfrm>
            <a:off x="4674182" y="3792887"/>
            <a:ext cx="22765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B050"/>
                </a:solidFill>
                <a:latin typeface="Times New Roman"/>
                <a:cs typeface="Times New Roman" panose="02020603050405020304" pitchFamily="18" charset="0"/>
              </a:rPr>
              <a:t>2024-10	Start design of LNR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9F9CBB29-0F3D-473F-9DA6-018F1B0BB6E9}"/>
              </a:ext>
            </a:extLst>
          </p:cNvPr>
          <p:cNvSpPr txBox="1"/>
          <p:nvPr/>
        </p:nvSpPr>
        <p:spPr>
          <a:xfrm>
            <a:off x="4632139" y="4342956"/>
            <a:ext cx="188785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B050"/>
                </a:solidFill>
                <a:latin typeface="Times New Roman"/>
                <a:cs typeface="Times New Roman" panose="02020603050405020304" pitchFamily="18" charset="0"/>
              </a:rPr>
              <a:t>2028-5  commissioning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solidFill>
                  <a:srgbClr val="00B050"/>
                </a:solidFill>
                <a:latin typeface="Times New Roman"/>
                <a:cs typeface="Times New Roman" panose="02020603050405020304" pitchFamily="18" charset="0"/>
              </a:rPr>
              <a:t>                 （</a:t>
            </a:r>
            <a:r>
              <a:rPr lang="en-US" altLang="zh-CN" sz="1350" dirty="0">
                <a:solidFill>
                  <a:srgbClr val="00B050"/>
                </a:solidFill>
                <a:latin typeface="Times New Roman"/>
                <a:cs typeface="Times New Roman" panose="02020603050405020304" pitchFamily="18" charset="0"/>
              </a:rPr>
              <a:t>300kW</a:t>
            </a:r>
            <a:r>
              <a:rPr lang="zh-CN" altLang="en-US" sz="1350" dirty="0">
                <a:solidFill>
                  <a:srgbClr val="00B050"/>
                </a:solidFill>
                <a:latin typeface="Times New Roman"/>
                <a:cs typeface="Times New Roman" panose="02020603050405020304" pitchFamily="18" charset="0"/>
              </a:rPr>
              <a:t>）</a:t>
            </a:r>
            <a:endParaRPr lang="en-US" altLang="zh-CN" sz="1350" dirty="0">
              <a:solidFill>
                <a:srgbClr val="00B050"/>
              </a:solidFill>
              <a:latin typeface="Times New Roman"/>
              <a:cs typeface="Times New Roman" panose="02020603050405020304" pitchFamily="18" charset="0"/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7F54DC-C7DE-48C7-B878-4EDDA16E7471}"/>
              </a:ext>
            </a:extLst>
          </p:cNvPr>
          <p:cNvSpPr txBox="1"/>
          <p:nvPr/>
        </p:nvSpPr>
        <p:spPr>
          <a:xfrm>
            <a:off x="2533624" y="3492280"/>
            <a:ext cx="18630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FF"/>
                </a:solidFill>
                <a:latin typeface="Times New Roman"/>
                <a:cs typeface="Times New Roman" panose="02020603050405020304" pitchFamily="18" charset="0"/>
              </a:rPr>
              <a:t>2024-03	users program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5EABBF4-D68A-4B1C-A9F4-EC76DC690B89}"/>
              </a:ext>
            </a:extLst>
          </p:cNvPr>
          <p:cNvGrpSpPr/>
          <p:nvPr/>
        </p:nvGrpSpPr>
        <p:grpSpPr>
          <a:xfrm>
            <a:off x="4518247" y="813151"/>
            <a:ext cx="112862" cy="4162766"/>
            <a:chOff x="5385162" y="1198419"/>
            <a:chExt cx="150482" cy="5550354"/>
          </a:xfrm>
        </p:grpSpPr>
        <p:cxnSp>
          <p:nvCxnSpPr>
            <p:cNvPr id="14" name="Straight Connector 8">
              <a:extLst>
                <a:ext uri="{FF2B5EF4-FFF2-40B4-BE49-F238E27FC236}">
                  <a16:creationId xmlns:a16="http://schemas.microsoft.com/office/drawing/2014/main" id="{301562E2-B1C4-4C47-BAEF-CCCEA33ED5F1}"/>
                </a:ext>
              </a:extLst>
            </p:cNvPr>
            <p:cNvCxnSpPr>
              <a:cxnSpLocks/>
            </p:cNvCxnSpPr>
            <p:nvPr/>
          </p:nvCxnSpPr>
          <p:spPr>
            <a:xfrm>
              <a:off x="5475478" y="1198419"/>
              <a:ext cx="0" cy="5550354"/>
            </a:xfrm>
            <a:prstGeom prst="line">
              <a:avLst/>
            </a:prstGeom>
            <a:noFill/>
            <a:ln w="25400" cap="flat" cmpd="sng" algn="ctr">
              <a:solidFill>
                <a:srgbClr val="4BACC6">
                  <a:lumMod val="75000"/>
                </a:srgbClr>
              </a:solidFill>
              <a:prstDash val="solid"/>
              <a:tailEnd type="stealth" w="lg" len="lg"/>
            </a:ln>
            <a:effectLst/>
          </p:spPr>
        </p:cxnSp>
        <p:sp>
          <p:nvSpPr>
            <p:cNvPr id="15" name="Oval 9">
              <a:extLst>
                <a:ext uri="{FF2B5EF4-FFF2-40B4-BE49-F238E27FC236}">
                  <a16:creationId xmlns:a16="http://schemas.microsoft.com/office/drawing/2014/main" id="{29BE5073-DF43-4770-AA74-E7E53C0D9DF5}"/>
                </a:ext>
              </a:extLst>
            </p:cNvPr>
            <p:cNvSpPr/>
            <p:nvPr/>
          </p:nvSpPr>
          <p:spPr>
            <a:xfrm>
              <a:off x="5408425" y="1795500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7CB0719D-F3A8-40DC-A3C8-2E45CD939DB9}"/>
                </a:ext>
              </a:extLst>
            </p:cNvPr>
            <p:cNvSpPr/>
            <p:nvPr/>
          </p:nvSpPr>
          <p:spPr>
            <a:xfrm>
              <a:off x="5391933" y="3606860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 dirty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Oval 13">
              <a:extLst>
                <a:ext uri="{FF2B5EF4-FFF2-40B4-BE49-F238E27FC236}">
                  <a16:creationId xmlns:a16="http://schemas.microsoft.com/office/drawing/2014/main" id="{37DAC58C-85C3-4247-B00A-0D0CE3FC0732}"/>
                </a:ext>
              </a:extLst>
            </p:cNvPr>
            <p:cNvSpPr/>
            <p:nvPr/>
          </p:nvSpPr>
          <p:spPr>
            <a:xfrm>
              <a:off x="5412565" y="5287267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DF350A27-AD0B-40C7-BFA8-960077E41539}"/>
                </a:ext>
              </a:extLst>
            </p:cNvPr>
            <p:cNvSpPr/>
            <p:nvPr/>
          </p:nvSpPr>
          <p:spPr>
            <a:xfrm>
              <a:off x="5408426" y="4641477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Oval 13">
              <a:extLst>
                <a:ext uri="{FF2B5EF4-FFF2-40B4-BE49-F238E27FC236}">
                  <a16:creationId xmlns:a16="http://schemas.microsoft.com/office/drawing/2014/main" id="{304A8FC5-C7BF-4B14-95C7-78A5ED48E963}"/>
                </a:ext>
              </a:extLst>
            </p:cNvPr>
            <p:cNvSpPr/>
            <p:nvPr/>
          </p:nvSpPr>
          <p:spPr>
            <a:xfrm>
              <a:off x="5408426" y="6042561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Oval 9">
              <a:extLst>
                <a:ext uri="{FF2B5EF4-FFF2-40B4-BE49-F238E27FC236}">
                  <a16:creationId xmlns:a16="http://schemas.microsoft.com/office/drawing/2014/main" id="{DB3FF2FF-6ACE-4586-9C97-EF27476550DF}"/>
                </a:ext>
              </a:extLst>
            </p:cNvPr>
            <p:cNvSpPr/>
            <p:nvPr/>
          </p:nvSpPr>
          <p:spPr>
            <a:xfrm>
              <a:off x="5385162" y="2177548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Oval 15">
              <a:extLst>
                <a:ext uri="{FF2B5EF4-FFF2-40B4-BE49-F238E27FC236}">
                  <a16:creationId xmlns:a16="http://schemas.microsoft.com/office/drawing/2014/main" id="{3570CC45-7DBC-4F74-AFD9-598A04B99AD4}"/>
                </a:ext>
              </a:extLst>
            </p:cNvPr>
            <p:cNvSpPr/>
            <p:nvPr/>
          </p:nvSpPr>
          <p:spPr>
            <a:xfrm>
              <a:off x="5408426" y="4930527"/>
              <a:ext cx="123079" cy="123079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>
              <a:glow rad="63500">
                <a:srgbClr val="C0504D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algn="ctr" defTabSz="685800" eaLnBrk="1" hangingPunct="1">
                <a:defRPr/>
              </a:pPr>
              <a:endParaRPr lang="en-US" sz="1350" kern="0">
                <a:solidFill>
                  <a:prstClr val="black"/>
                </a:solidFill>
                <a:latin typeface="Times New Roman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F1EDA809-CC03-4CC4-B6DB-343D166513F6}"/>
              </a:ext>
            </a:extLst>
          </p:cNvPr>
          <p:cNvSpPr txBox="1"/>
          <p:nvPr/>
        </p:nvSpPr>
        <p:spPr>
          <a:xfrm>
            <a:off x="290263" y="857260"/>
            <a:ext cx="3869612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92876" indent="-192876" algn="just" defTabSz="685800" eaLnBrk="1" fontAlgn="auto" hangingPunct="1">
              <a:spcBef>
                <a:spcPts val="338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BL01-Small angle neutron scattering  (18m)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03964B0-E5B0-4121-8682-4F3403258AA7}"/>
              </a:ext>
            </a:extLst>
          </p:cNvPr>
          <p:cNvSpPr txBox="1"/>
          <p:nvPr/>
        </p:nvSpPr>
        <p:spPr>
          <a:xfrm>
            <a:off x="262235" y="2947380"/>
            <a:ext cx="4249622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92876" indent="-192876" algn="just" defTabSz="685800" eaLnBrk="1" fontAlgn="auto" hangingPunct="1">
              <a:spcBef>
                <a:spcPts val="338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zh-CN" sz="1500" b="1" dirty="0">
                <a:solidFill>
                  <a:srgbClr val="0819F6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BL14-Very small-angle neutron scattering (35m)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0D8A0E6-2174-4B22-AF5D-43E8B10462AD}"/>
              </a:ext>
            </a:extLst>
          </p:cNvPr>
          <p:cNvSpPr txBox="1"/>
          <p:nvPr/>
        </p:nvSpPr>
        <p:spPr>
          <a:xfrm>
            <a:off x="4954570" y="2943852"/>
            <a:ext cx="3476747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92876" indent="-192876" algn="just" defTabSz="685800" eaLnBrk="1" fontAlgn="auto" hangingPunct="1">
              <a:spcBef>
                <a:spcPts val="338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zh-CN" sz="150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BL03- Liquid reflectometer (horizontal)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C6E635BA-DFED-4F80-8C4D-0257249DB01C}"/>
              </a:ext>
            </a:extLst>
          </p:cNvPr>
          <p:cNvSpPr txBox="1"/>
          <p:nvPr/>
        </p:nvSpPr>
        <p:spPr>
          <a:xfrm>
            <a:off x="4884441" y="856640"/>
            <a:ext cx="3799168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92876" indent="-192876" algn="just" defTabSz="685800" eaLnBrk="1" fontAlgn="auto" hangingPunct="1">
              <a:spcBef>
                <a:spcPts val="338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BL02-Multi-purpose reflectometer</a:t>
            </a:r>
            <a:r>
              <a:rPr lang="zh-CN" alt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（</a:t>
            </a:r>
            <a:r>
              <a:rPr lang="en-US" altLang="zh-CN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vertical</a:t>
            </a:r>
            <a:r>
              <a:rPr lang="zh-CN" altLang="en-US" sz="15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）</a:t>
            </a:r>
            <a:endParaRPr lang="en-US" altLang="zh-CN" sz="1500" b="1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6" name="图片 1">
            <a:extLst>
              <a:ext uri="{FF2B5EF4-FFF2-40B4-BE49-F238E27FC236}">
                <a16:creationId xmlns:a16="http://schemas.microsoft.com/office/drawing/2014/main" id="{9DF35F86-49B2-4F41-B820-BC28797CB9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35524" r="17712" b="24265"/>
          <a:stretch>
            <a:fillRect/>
          </a:stretch>
        </p:blipFill>
        <p:spPr bwMode="auto">
          <a:xfrm>
            <a:off x="364424" y="1439053"/>
            <a:ext cx="3131894" cy="103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0E20540-4587-46FD-B85A-93AAE46A516F}"/>
              </a:ext>
            </a:extLst>
          </p:cNvPr>
          <p:cNvSpPr txBox="1"/>
          <p:nvPr/>
        </p:nvSpPr>
        <p:spPr bwMode="auto">
          <a:xfrm>
            <a:off x="826658" y="4690268"/>
            <a:ext cx="2352412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1" lang="en-US" altLang="zh-CN" sz="1050" dirty="0">
                <a:solidFill>
                  <a:srgbClr val="0000FF"/>
                </a:solidFill>
                <a:latin typeface="Times New Roman"/>
                <a:ea typeface="微软雅黑" panose="020B0503020204020204" pitchFamily="34" charset="-122"/>
              </a:rPr>
              <a:t>Sponsored by Cantonese Government</a:t>
            </a:r>
            <a:endParaRPr lang="zh-CN" altLang="en-US" sz="1050" dirty="0">
              <a:solidFill>
                <a:srgbClr val="0000FF"/>
              </a:solidFill>
              <a:latin typeface="Times New Roman"/>
            </a:endParaRPr>
          </a:p>
        </p:txBody>
      </p:sp>
      <p:pic>
        <p:nvPicPr>
          <p:cNvPr id="29" name="图片 3">
            <a:extLst>
              <a:ext uri="{FF2B5EF4-FFF2-40B4-BE49-F238E27FC236}">
                <a16:creationId xmlns:a16="http://schemas.microsoft.com/office/drawing/2014/main" id="{CFF5AA68-3984-4B83-AA45-5BB0B1E87F3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/>
          <a:srcRect r="11013"/>
          <a:stretch>
            <a:fillRect/>
          </a:stretch>
        </p:blipFill>
        <p:spPr bwMode="auto">
          <a:xfrm>
            <a:off x="379635" y="3838828"/>
            <a:ext cx="3335267" cy="8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9E1433A1-69A6-46D0-A838-8BAD0E9E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67" y="1475180"/>
            <a:ext cx="2686082" cy="143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12">
            <a:extLst>
              <a:ext uri="{FF2B5EF4-FFF2-40B4-BE49-F238E27FC236}">
                <a16:creationId xmlns:a16="http://schemas.microsoft.com/office/drawing/2014/main" id="{936B8A04-F94F-4350-A5BE-9087A218FE3A}"/>
              </a:ext>
            </a:extLst>
          </p:cNvPr>
          <p:cNvSpPr txBox="1"/>
          <p:nvPr/>
        </p:nvSpPr>
        <p:spPr>
          <a:xfrm>
            <a:off x="3432811" y="1471850"/>
            <a:ext cx="11705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2018-09	</a:t>
            </a:r>
          </a:p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users program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7FE29E3-7909-473C-B9F2-01B2C086247A}"/>
              </a:ext>
            </a:extLst>
          </p:cNvPr>
          <p:cNvSpPr txBox="1"/>
          <p:nvPr/>
        </p:nvSpPr>
        <p:spPr>
          <a:xfrm>
            <a:off x="5757382" y="3238957"/>
            <a:ext cx="177312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350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35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under construction</a:t>
            </a:r>
            <a:r>
              <a:rPr lang="zh-CN" altLang="en-US" sz="1350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endParaRPr lang="zh-CN" altLang="en-US" sz="1350" dirty="0">
              <a:solidFill>
                <a:srgbClr val="00B05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6067140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">
            <a:extLst>
              <a:ext uri="{FF2B5EF4-FFF2-40B4-BE49-F238E27FC236}">
                <a16:creationId xmlns:a16="http://schemas.microsoft.com/office/drawing/2014/main" id="{38B22201-F1AC-554C-B02B-44D9D65AE8B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F4F258DB-FAB6-4DD4-825F-9C4129E05673}"/>
              </a:ext>
            </a:extLst>
          </p:cNvPr>
          <p:cNvSpPr txBox="1">
            <a:spLocks/>
          </p:cNvSpPr>
          <p:nvPr/>
        </p:nvSpPr>
        <p:spPr>
          <a:xfrm>
            <a:off x="179512" y="-92546"/>
            <a:ext cx="5992712" cy="586931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lang="zh-CN" altLang="en-US" sz="18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58102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tabLst>
                <a:tab pos="1206818" algn="l"/>
              </a:tabLst>
              <a:defRPr lang="zh-CN" altLang="en-US" sz="15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chemeClr val="tx1"/>
                </a:solidFill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kern="12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Small-Angle Neutron Scattering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18">
            <a:extLst>
              <a:ext uri="{FF2B5EF4-FFF2-40B4-BE49-F238E27FC236}">
                <a16:creationId xmlns:a16="http://schemas.microsoft.com/office/drawing/2014/main" id="{F845D943-32C6-4531-87E6-3986BDD8A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722" y="1081568"/>
            <a:ext cx="2918525" cy="1263899"/>
          </a:xfrm>
          <a:prstGeom prst="rect">
            <a:avLst/>
          </a:prstGeom>
        </p:spPr>
      </p:pic>
      <p:graphicFrame>
        <p:nvGraphicFramePr>
          <p:cNvPr id="7" name="Table 19">
            <a:extLst>
              <a:ext uri="{FF2B5EF4-FFF2-40B4-BE49-F238E27FC236}">
                <a16:creationId xmlns:a16="http://schemas.microsoft.com/office/drawing/2014/main" id="{CE64B973-5506-40A9-9E04-A11012BD34CB}"/>
              </a:ext>
            </a:extLst>
          </p:cNvPr>
          <p:cNvGraphicFramePr>
            <a:graphicFrameLocks noGrp="1"/>
          </p:cNvGraphicFramePr>
          <p:nvPr/>
        </p:nvGraphicFramePr>
        <p:xfrm>
          <a:off x="311314" y="2345467"/>
          <a:ext cx="8770011" cy="2676425"/>
        </p:xfrm>
        <a:graphic>
          <a:graphicData uri="http://schemas.openxmlformats.org/drawingml/2006/table">
            <a:tbl>
              <a:tblPr firstRow="1" firstCol="1"/>
              <a:tblGrid>
                <a:gridCol w="1836851">
                  <a:extLst>
                    <a:ext uri="{9D8B030D-6E8A-4147-A177-3AD203B41FA5}">
                      <a16:colId xmlns:a16="http://schemas.microsoft.com/office/drawing/2014/main" val="3536715765"/>
                    </a:ext>
                  </a:extLst>
                </a:gridCol>
                <a:gridCol w="1994919">
                  <a:extLst>
                    <a:ext uri="{9D8B030D-6E8A-4147-A177-3AD203B41FA5}">
                      <a16:colId xmlns:a16="http://schemas.microsoft.com/office/drawing/2014/main" val="1974045343"/>
                    </a:ext>
                  </a:extLst>
                </a:gridCol>
                <a:gridCol w="1940413">
                  <a:extLst>
                    <a:ext uri="{9D8B030D-6E8A-4147-A177-3AD203B41FA5}">
                      <a16:colId xmlns:a16="http://schemas.microsoft.com/office/drawing/2014/main" val="2068242112"/>
                    </a:ext>
                  </a:extLst>
                </a:gridCol>
                <a:gridCol w="2997828">
                  <a:extLst>
                    <a:ext uri="{9D8B030D-6E8A-4147-A177-3AD203B41FA5}">
                      <a16:colId xmlns:a16="http://schemas.microsoft.com/office/drawing/2014/main" val="3702331049"/>
                    </a:ext>
                  </a:extLst>
                </a:gridCol>
              </a:tblGrid>
              <a:tr h="248748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nstruments</a:t>
                      </a:r>
                      <a:endParaRPr lang="en-US" sz="12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SANS-18</a:t>
                      </a: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  <a:sym typeface="Times New Roman" panose="02020603050405020304" pitchFamily="18" charset="0"/>
                        </a:rPr>
                        <a:t>BL-01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  <a:sym typeface="Times New Roman" panose="02020603050405020304" pitchFamily="18" charset="0"/>
                        </a:rPr>
                        <a:t>）</a:t>
                      </a:r>
                      <a:endParaRPr lang="en-US" sz="12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VSANS-35</a:t>
                      </a:r>
                      <a:r>
                        <a:rPr lang="en-US" altLang="zh-CN" sz="1200" b="1" kern="100" dirty="0"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  <a:sym typeface="Times New Roman" panose="02020603050405020304" pitchFamily="18" charset="0"/>
                        </a:rPr>
                        <a:t>BL-14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+mn-cs"/>
                          <a:sym typeface="Times New Roman" panose="02020603050405020304" pitchFamily="18" charset="0"/>
                        </a:rPr>
                        <a:t>）</a:t>
                      </a:r>
                      <a:endParaRPr lang="en-US" sz="12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430890"/>
                  </a:ext>
                </a:extLst>
              </a:tr>
              <a:tr h="182880"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0960" marR="60960" marT="53975" marB="53975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 2023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2024 - now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440456"/>
                  </a:ext>
                </a:extLst>
              </a:tr>
              <a:tr h="182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Moderator</a:t>
                      </a:r>
                    </a:p>
                  </a:txBody>
                  <a:tcPr marL="1212" marR="1212" marT="1212" marB="121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CHM (20K)</a:t>
                      </a:r>
                    </a:p>
                  </a:txBody>
                  <a:tcPr marL="1212" marR="1212" marT="1212" marB="1212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+mn-cs"/>
                        </a:rPr>
                        <a:t>CHM (20K)</a:t>
                      </a:r>
                    </a:p>
                  </a:txBody>
                  <a:tcPr marL="1212" marR="1212" marT="1212" marB="121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977089"/>
                  </a:ext>
                </a:extLst>
              </a:tr>
              <a:tr h="4352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仿宋" panose="02010609060101010101" pitchFamily="49" charset="-122"/>
                          <a:cs typeface="Times New Roman" panose="02020603050405020304" pitchFamily="18" charset="0"/>
                        </a:rPr>
                        <a:t>Detector resolution</a:t>
                      </a: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8*8.5mm 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PSD)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5*8.5mm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100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 PSD)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3 ~1㎡ He-3 PSD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8mm resolution</a:t>
                      </a:r>
                      <a:endParaRPr kumimoji="0" lang="zh-CN" altLang="zh-CN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1210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×210 mm</a:t>
                      </a:r>
                      <a:r>
                        <a:rPr kumimoji="0" lang="en-US" altLang="zh-CN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 GEM PSD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 mm resolution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87772"/>
                  </a:ext>
                </a:extLst>
              </a:tr>
              <a:tr h="305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Wavelength range</a:t>
                      </a:r>
                      <a:endParaRPr lang="el-GR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1-10.9 Å</a:t>
                      </a:r>
                      <a:endParaRPr lang="en-US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1 - 12 Å</a:t>
                      </a:r>
                      <a:endParaRPr lang="en-US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2.2</a:t>
                      </a: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6.7 Å</a:t>
                      </a: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；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6</a:t>
                      </a: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10.5 </a:t>
                      </a: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47317"/>
                  </a:ext>
                </a:extLst>
              </a:tr>
              <a:tr h="320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Q-range</a:t>
                      </a: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0.005 Å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- 1Å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SDD</a:t>
                      </a: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2~4m</a:t>
                      </a: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0.003 Å</a:t>
                      </a:r>
                      <a:r>
                        <a:rPr lang="en-US" sz="1100" b="1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100" b="1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- 1.77 Å</a:t>
                      </a:r>
                      <a:r>
                        <a:rPr lang="en-US" sz="1100" b="1" kern="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b="1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SDD</a:t>
                      </a: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2.2~5.2m</a:t>
                      </a:r>
                      <a:r>
                        <a:rPr lang="zh-CN" sz="11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SANS:  0.0016 </a:t>
                      </a: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－</a:t>
                      </a: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1.8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kumimoji="0" lang="en-US" altLang="en-US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kumimoji="0" lang="en-US" altLang="zh-CN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VSANS: 0.00028-0.008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kumimoji="0" lang="en-US" altLang="en-US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38861"/>
                  </a:ext>
                </a:extLst>
              </a:tr>
              <a:tr h="283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en-US" altLang="zh-CN" sz="11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-resolution</a:t>
                      </a:r>
                      <a:endParaRPr lang="en-US" sz="1100" b="1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3.5% @ 0.1 Å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2.8% @ 0.1 Å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2.1% @ 0.1 Å</a:t>
                      </a:r>
                      <a:r>
                        <a:rPr lang="en-US" altLang="zh-CN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</a:t>
                      </a:r>
                      <a:r>
                        <a:rPr lang="en-US" altLang="zh-CN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 SDD=</a:t>
                      </a:r>
                      <a:r>
                        <a:rPr lang="en-US" altLang="en-US" sz="11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12.75m</a:t>
                      </a:r>
                      <a:endParaRPr lang="en-US" altLang="zh-CN" sz="11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522502"/>
                  </a:ext>
                </a:extLst>
              </a:tr>
              <a:tr h="3658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flux @sample pos</a:t>
                      </a:r>
                      <a:endParaRPr lang="en-US" sz="1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icrosoft YaHei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5*10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n/cm</a:t>
                      </a:r>
                      <a:r>
                        <a:rPr lang="en-US" sz="11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/s@100kW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7*10</a:t>
                      </a:r>
                      <a:r>
                        <a:rPr lang="en-US" sz="1100" b="1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n/cm</a:t>
                      </a:r>
                      <a:r>
                        <a:rPr lang="en-US" sz="1100" b="1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 170kW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@2.49m, 2.6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kumimoji="0" lang="en-US" alt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zh-CN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  </a:t>
                      </a: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@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5.15 m, 9.0</a:t>
                      </a:r>
                      <a:r>
                        <a:rPr kumimoji="0" lang="en-US" alt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kumimoji="0" lang="en-US" altLang="en-US" sz="11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@12.75m, 1.6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kumimoji="0" lang="en-US" altLang="en-US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zh-CN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  </a:t>
                      </a:r>
                      <a:r>
                        <a:rPr kumimoji="0" lang="en-US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VSANS, 1.3×10</a:t>
                      </a:r>
                      <a:r>
                        <a:rPr kumimoji="0" lang="en-US" altLang="en-US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101134"/>
                  </a:ext>
                </a:extLst>
              </a:tr>
              <a:tr h="3371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1" kern="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Beam-size </a:t>
                      </a:r>
                      <a:r>
                        <a:rPr lang="en-US" altLang="zh-CN" sz="11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icrosoft YaHei" panose="020B0503020204020204" pitchFamily="34" charset="-122"/>
                          <a:cs typeface="Times New Roman" panose="02020603050405020304" pitchFamily="18" charset="0"/>
                        </a:rPr>
                        <a:t>@sample pos</a:t>
                      </a:r>
                      <a:endParaRPr lang="en-US" sz="1100" b="1" kern="1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5720" marR="45720" marT="40481" marB="40481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6mm</a:t>
                      </a:r>
                      <a:r>
                        <a:rPr lang="zh-CN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default</a:t>
                      </a:r>
                      <a:r>
                        <a:rPr lang="zh-CN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r>
                        <a:rPr lang="zh-CN" alt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4mm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9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8mm</a:t>
                      </a:r>
                      <a:r>
                        <a:rPr lang="zh-CN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default</a:t>
                      </a:r>
                      <a:r>
                        <a:rPr lang="zh-CN" sz="11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en-US" altLang="zh-CN" sz="1100" b="1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6mm</a:t>
                      </a:r>
                      <a:r>
                        <a:rPr lang="zh-CN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1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4mm</a:t>
                      </a:r>
                      <a:endParaRPr lang="en-US" sz="1100" kern="100" dirty="0">
                        <a:effectLst/>
                        <a:latin typeface="Times New Roman" panose="02020603050405020304" pitchFamily="18" charset="0"/>
                        <a:ea typeface="仿宋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SANS: 6, 8, and 15 mm; </a:t>
                      </a:r>
                      <a:r>
                        <a:rPr kumimoji="0" lang="en-US" altLang="zh-CN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VSANS: 15×30 mm</a:t>
                      </a:r>
                      <a:r>
                        <a:rPr kumimoji="0" lang="en-US" altLang="zh-CN" sz="11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6303902"/>
                  </a:ext>
                </a:extLst>
              </a:tr>
            </a:tbl>
          </a:graphicData>
        </a:graphic>
      </p:graphicFrame>
      <p:pic>
        <p:nvPicPr>
          <p:cNvPr id="8" name="图片 7">
            <a:extLst>
              <a:ext uri="{FF2B5EF4-FFF2-40B4-BE49-F238E27FC236}">
                <a16:creationId xmlns:a16="http://schemas.microsoft.com/office/drawing/2014/main" id="{B8082A2E-8708-4EB9-81AF-DFF9D70E2F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"/>
          <a:stretch/>
        </p:blipFill>
        <p:spPr>
          <a:xfrm>
            <a:off x="311314" y="1226362"/>
            <a:ext cx="1326407" cy="95085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2D3A212-FBB0-49AD-97F5-8F0C76CCB41E}"/>
              </a:ext>
            </a:extLst>
          </p:cNvPr>
          <p:cNvSpPr txBox="1"/>
          <p:nvPr/>
        </p:nvSpPr>
        <p:spPr>
          <a:xfrm>
            <a:off x="6712985" y="814033"/>
            <a:ext cx="104054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VSANS</a:t>
            </a:r>
            <a:endParaRPr lang="zh-CN" altLang="en-US" sz="135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DE4DDB-56C8-4E3A-AF6E-C3A832065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7422" y="954995"/>
            <a:ext cx="2918525" cy="135267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A1447A-E09D-46B3-A688-2216B1CFB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947" y="1111726"/>
            <a:ext cx="1426588" cy="106994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5F523EA-53C0-47D8-8A4E-23DDF3A18881}"/>
              </a:ext>
            </a:extLst>
          </p:cNvPr>
          <p:cNvSpPr txBox="1"/>
          <p:nvPr/>
        </p:nvSpPr>
        <p:spPr>
          <a:xfrm>
            <a:off x="1515280" y="834727"/>
            <a:ext cx="7159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b="1" dirty="0">
                <a:solidFill>
                  <a:srgbClr val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SANS</a:t>
            </a:r>
            <a:endParaRPr lang="zh-CN" altLang="en-US" sz="135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矩形">
            <a:extLst>
              <a:ext uri="{FF2B5EF4-FFF2-40B4-BE49-F238E27FC236}">
                <a16:creationId xmlns:a16="http://schemas.microsoft.com/office/drawing/2014/main" id="{F01DA03E-280D-4611-9951-41380594DD6F}"/>
              </a:ext>
            </a:extLst>
          </p:cNvPr>
          <p:cNvSpPr/>
          <p:nvPr/>
        </p:nvSpPr>
        <p:spPr>
          <a:xfrm>
            <a:off x="8828857" y="50284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18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6007038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1D3F377F-9059-47E6-B9EA-DB498DBE7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95" y="1244749"/>
            <a:ext cx="1495174" cy="1961558"/>
          </a:xfrm>
          <a:prstGeom prst="rect">
            <a:avLst/>
          </a:prstGeom>
        </p:spPr>
      </p:pic>
      <p:sp>
        <p:nvSpPr>
          <p:cNvPr id="6" name="矩形">
            <a:extLst>
              <a:ext uri="{FF2B5EF4-FFF2-40B4-BE49-F238E27FC236}">
                <a16:creationId xmlns:a16="http://schemas.microsoft.com/office/drawing/2014/main" id="{38B22201-F1AC-554C-B02B-44D9D65AE8B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45E5557-67B1-4DE5-AB18-58140EF7FF7B}"/>
              </a:ext>
            </a:extLst>
          </p:cNvPr>
          <p:cNvGrpSpPr/>
          <p:nvPr/>
        </p:nvGrpSpPr>
        <p:grpSpPr>
          <a:xfrm>
            <a:off x="282853" y="848975"/>
            <a:ext cx="8861147" cy="4171047"/>
            <a:chOff x="-160651" y="310467"/>
            <a:chExt cx="12893746" cy="6069238"/>
          </a:xfrm>
        </p:grpSpPr>
        <p:sp>
          <p:nvSpPr>
            <p:cNvPr id="7" name="Rectangle 57">
              <a:extLst>
                <a:ext uri="{FF2B5EF4-FFF2-40B4-BE49-F238E27FC236}">
                  <a16:creationId xmlns:a16="http://schemas.microsoft.com/office/drawing/2014/main" id="{6A6539B6-4B69-46A8-AAC2-779A17BFF2A1}"/>
                </a:ext>
              </a:extLst>
            </p:cNvPr>
            <p:cNvSpPr/>
            <p:nvPr/>
          </p:nvSpPr>
          <p:spPr>
            <a:xfrm>
              <a:off x="8411344" y="4088959"/>
              <a:ext cx="3356855" cy="21822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CC"/>
                </a:solidFill>
                <a:latin typeface="Times New Roman"/>
                <a:ea typeface="方正仿宋_GB2312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7594933-E72F-4712-AE61-B4D5DA4ED7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378" t="3839" r="7612"/>
            <a:stretch/>
          </p:blipFill>
          <p:spPr>
            <a:xfrm>
              <a:off x="2364810" y="836712"/>
              <a:ext cx="1743239" cy="2743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矩形 49">
              <a:extLst>
                <a:ext uri="{FF2B5EF4-FFF2-40B4-BE49-F238E27FC236}">
                  <a16:creationId xmlns:a16="http://schemas.microsoft.com/office/drawing/2014/main" id="{2E602ECF-C030-4A55-8323-2162E6E4B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716" y="313318"/>
              <a:ext cx="3249032" cy="9404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zh-CN" sz="18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Temp control devices</a:t>
              </a:r>
              <a:endParaRPr lang="zh-CN" altLang="en-US" sz="1800" dirty="0">
                <a:solidFill>
                  <a:srgbClr val="0819F6"/>
                </a:solidFill>
                <a:latin typeface="Times New Roman"/>
                <a:ea typeface="方正仿宋_GB2312"/>
              </a:endParaRPr>
            </a:p>
          </p:txBody>
        </p:sp>
        <p:sp>
          <p:nvSpPr>
            <p:cNvPr id="10" name="矩形 49">
              <a:extLst>
                <a:ext uri="{FF2B5EF4-FFF2-40B4-BE49-F238E27FC236}">
                  <a16:creationId xmlns:a16="http://schemas.microsoft.com/office/drawing/2014/main" id="{3DAC6F63-63AC-4F51-8E18-64CFCA5342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2856" y="798252"/>
              <a:ext cx="1425568" cy="799397"/>
            </a:xfrm>
            <a:prstGeom prst="rect">
              <a:avLst/>
            </a:prstGeom>
            <a:solidFill>
              <a:schemeClr val="bg2">
                <a:alpha val="61000"/>
              </a:schemeClr>
            </a:solidFill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zh-CN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Cryostat</a:t>
              </a:r>
            </a:p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zh-CN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(6~500K)</a:t>
              </a:r>
            </a:p>
          </p:txBody>
        </p:sp>
        <p:grpSp>
          <p:nvGrpSpPr>
            <p:cNvPr id="11" name="组合 5">
              <a:extLst>
                <a:ext uri="{FF2B5EF4-FFF2-40B4-BE49-F238E27FC236}">
                  <a16:creationId xmlns:a16="http://schemas.microsoft.com/office/drawing/2014/main" id="{813E7BFF-B615-44DD-B984-6BB43A1ADF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12551" y="4147083"/>
              <a:ext cx="2981803" cy="2182245"/>
              <a:chOff x="2212010" y="2676810"/>
              <a:chExt cx="3561214" cy="266737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33" name="组合 1">
                <a:extLst>
                  <a:ext uri="{FF2B5EF4-FFF2-40B4-BE49-F238E27FC236}">
                    <a16:creationId xmlns:a16="http://schemas.microsoft.com/office/drawing/2014/main" id="{E39675D7-1279-40AB-B3E2-6321D6720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12010" y="2676810"/>
                <a:ext cx="3561214" cy="2667377"/>
                <a:chOff x="2212010" y="2676810"/>
                <a:chExt cx="3561214" cy="2667377"/>
              </a:xfrm>
            </p:grpSpPr>
            <p:pic>
              <p:nvPicPr>
                <p:cNvPr id="35" name="图片 9">
                  <a:extLst>
                    <a:ext uri="{FF2B5EF4-FFF2-40B4-BE49-F238E27FC236}">
                      <a16:creationId xmlns:a16="http://schemas.microsoft.com/office/drawing/2014/main" id="{56F7BF0B-9EB5-4578-8675-12D9BAEAA9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12010" y="2676810"/>
                  <a:ext cx="3561214" cy="2667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图片 11">
                  <a:extLst>
                    <a:ext uri="{FF2B5EF4-FFF2-40B4-BE49-F238E27FC236}">
                      <a16:creationId xmlns:a16="http://schemas.microsoft.com/office/drawing/2014/main" id="{2E425D64-97B6-40E3-9A76-764762454D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7787" y="3089357"/>
                  <a:ext cx="1518355" cy="9510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34" name="直接箭头连接符 79">
                <a:extLst>
                  <a:ext uri="{FF2B5EF4-FFF2-40B4-BE49-F238E27FC236}">
                    <a16:creationId xmlns:a16="http://schemas.microsoft.com/office/drawing/2014/main" id="{FEED85C6-C1CF-40B0-9BF6-69D002DFD5B4}"/>
                  </a:ext>
                </a:extLst>
              </p:cNvPr>
              <p:cNvCxnSpPr/>
              <p:nvPr/>
            </p:nvCxnSpPr>
            <p:spPr>
              <a:xfrm flipH="1" flipV="1">
                <a:off x="3630587" y="3998573"/>
                <a:ext cx="503621" cy="35927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图片 29">
              <a:extLst>
                <a:ext uri="{FF2B5EF4-FFF2-40B4-BE49-F238E27FC236}">
                  <a16:creationId xmlns:a16="http://schemas.microsoft.com/office/drawing/2014/main" id="{F5D2C4D9-93EE-4576-A6E6-1A3F304D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44" y="836712"/>
              <a:ext cx="2129811" cy="2743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3BF1AD00-4939-4A68-8F4A-498D10B5E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434" y="855112"/>
              <a:ext cx="1935117" cy="738939"/>
            </a:xfrm>
            <a:prstGeom prst="rect">
              <a:avLst/>
            </a:prstGeom>
            <a:solidFill>
              <a:schemeClr val="bg2">
                <a:alpha val="61000"/>
              </a:schemeClr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b="1"/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Furnace</a:t>
              </a: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(RT~1200℃)</a:t>
              </a:r>
              <a:endParaRPr lang="zh-CN" altLang="en-US" sz="1350" dirty="0">
                <a:solidFill>
                  <a:srgbClr val="000000"/>
                </a:solidFill>
                <a:latin typeface="Times New Roman"/>
                <a:ea typeface="方正仿宋_GB2312"/>
              </a:endParaRPr>
            </a:p>
          </p:txBody>
        </p:sp>
        <p:sp>
          <p:nvSpPr>
            <p:cNvPr id="16" name="矩形 12">
              <a:extLst>
                <a:ext uri="{FF2B5EF4-FFF2-40B4-BE49-F238E27FC236}">
                  <a16:creationId xmlns:a16="http://schemas.microsoft.com/office/drawing/2014/main" id="{6F28D35F-2BD5-4E2E-B565-31D0A266AA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60651" y="3647316"/>
              <a:ext cx="2263502" cy="850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zh-CN" sz="1600" b="1" kern="100" dirty="0">
                  <a:solidFill>
                    <a:srgbClr val="0000FF"/>
                  </a:solidFill>
                  <a:latin typeface="Times New Roman" panose="02020603050405020304" pitchFamily="18" charset="0"/>
                  <a:sym typeface="+mn-ea"/>
                </a:rPr>
                <a:t>40 positions sample changer</a:t>
              </a:r>
              <a:endParaRPr lang="zh-CN" altLang="en-US" sz="1600" b="1" kern="100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endParaRPr>
            </a:p>
          </p:txBody>
        </p:sp>
        <p:sp>
          <p:nvSpPr>
            <p:cNvPr id="17" name="矩形 49">
              <a:extLst>
                <a:ext uri="{FF2B5EF4-FFF2-40B4-BE49-F238E27FC236}">
                  <a16:creationId xmlns:a16="http://schemas.microsoft.com/office/drawing/2014/main" id="{969BA587-CE4E-4FB2-B2F5-E5B2FD5FE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6890" y="313318"/>
              <a:ext cx="2494949" cy="5374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zh-CN" sz="18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Stress-temp</a:t>
              </a:r>
              <a:endParaRPr lang="zh-CN" altLang="en-US" sz="1800" dirty="0">
                <a:solidFill>
                  <a:srgbClr val="0819F6"/>
                </a:solidFill>
                <a:latin typeface="Times New Roman"/>
                <a:ea typeface="方正仿宋_GB2312"/>
              </a:endParaRPr>
            </a:p>
          </p:txBody>
        </p:sp>
        <p:pic>
          <p:nvPicPr>
            <p:cNvPr id="18" name="Picture 16">
              <a:extLst>
                <a:ext uri="{FF2B5EF4-FFF2-40B4-BE49-F238E27FC236}">
                  <a16:creationId xmlns:a16="http://schemas.microsoft.com/office/drawing/2014/main" id="{7528FAF7-6F38-4AE4-8C06-154DE77C7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492712" y="4311753"/>
              <a:ext cx="3124667" cy="1916425"/>
            </a:xfrm>
            <a:prstGeom prst="rect">
              <a:avLst/>
            </a:prstGeom>
            <a:effectLst/>
          </p:spPr>
        </p:pic>
        <p:sp>
          <p:nvSpPr>
            <p:cNvPr id="19" name="矩形 49">
              <a:extLst>
                <a:ext uri="{FF2B5EF4-FFF2-40B4-BE49-F238E27FC236}">
                  <a16:creationId xmlns:a16="http://schemas.microsoft.com/office/drawing/2014/main" id="{8CD0A436-A2FB-4770-8927-31BD76A7E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6890" y="3664688"/>
              <a:ext cx="2922678" cy="5374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zh-CN" sz="18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Laser emission</a:t>
              </a:r>
              <a:endParaRPr lang="zh-CN" altLang="en-US" sz="1800" dirty="0">
                <a:solidFill>
                  <a:srgbClr val="0819F6"/>
                </a:solidFill>
                <a:latin typeface="Times New Roman"/>
                <a:ea typeface="方正仿宋_GB2312"/>
              </a:endParaRPr>
            </a:p>
          </p:txBody>
        </p:sp>
        <p:sp>
          <p:nvSpPr>
            <p:cNvPr id="20" name="矩形 49">
              <a:extLst>
                <a:ext uri="{FF2B5EF4-FFF2-40B4-BE49-F238E27FC236}">
                  <a16:creationId xmlns:a16="http://schemas.microsoft.com/office/drawing/2014/main" id="{9C7B8AF3-318B-4344-8F70-B4A4DE67A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2908" y="341481"/>
              <a:ext cx="3043950" cy="5374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zh-CN" altLang="en-US" sz="18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 </a:t>
              </a:r>
              <a:r>
                <a:rPr lang="en-US" altLang="zh-CN" sz="18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Magnetic devices</a:t>
              </a:r>
              <a:endParaRPr lang="zh-CN" altLang="en-US" sz="1800" dirty="0">
                <a:solidFill>
                  <a:srgbClr val="0819F6"/>
                </a:solidFill>
                <a:latin typeface="Times New Roman"/>
                <a:ea typeface="方正仿宋_GB2312"/>
              </a:endParaRPr>
            </a:p>
          </p:txBody>
        </p:sp>
        <p:pic>
          <p:nvPicPr>
            <p:cNvPr id="21" name="图片 13">
              <a:extLst>
                <a:ext uri="{FF2B5EF4-FFF2-40B4-BE49-F238E27FC236}">
                  <a16:creationId xmlns:a16="http://schemas.microsoft.com/office/drawing/2014/main" id="{2F37C4E8-A935-40D3-9CCE-B8A35A255E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5"/>
            <a:stretch>
              <a:fillRect/>
            </a:stretch>
          </p:blipFill>
          <p:spPr bwMode="auto">
            <a:xfrm>
              <a:off x="4354244" y="857469"/>
              <a:ext cx="1749281" cy="27432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1">
              <a:extLst>
                <a:ext uri="{FF2B5EF4-FFF2-40B4-BE49-F238E27FC236}">
                  <a16:creationId xmlns:a16="http://schemas.microsoft.com/office/drawing/2014/main" id="{83C20B51-13A6-4702-A109-E2E1B2647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8711" y="857469"/>
              <a:ext cx="1431408" cy="2743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 55">
              <a:extLst>
                <a:ext uri="{FF2B5EF4-FFF2-40B4-BE49-F238E27FC236}">
                  <a16:creationId xmlns:a16="http://schemas.microsoft.com/office/drawing/2014/main" id="{20EEA153-5BED-4ECB-AA91-4D89CCB71536}"/>
                </a:ext>
              </a:extLst>
            </p:cNvPr>
            <p:cNvSpPr/>
            <p:nvPr/>
          </p:nvSpPr>
          <p:spPr>
            <a:xfrm>
              <a:off x="4396075" y="1010654"/>
              <a:ext cx="1783811" cy="738939"/>
            </a:xfrm>
            <a:prstGeom prst="rect">
              <a:avLst/>
            </a:prstGeom>
            <a:solidFill>
              <a:schemeClr val="bg2">
                <a:alpha val="47000"/>
              </a:schemeClr>
            </a:solidFill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b="1" dirty="0" err="1">
                  <a:solidFill>
                    <a:srgbClr val="000000"/>
                  </a:solidFill>
                  <a:latin typeface="Times New Roman"/>
                  <a:ea typeface="方正仿宋_GB2312"/>
                </a:rPr>
                <a:t>H</a:t>
              </a:r>
              <a:r>
                <a:rPr lang="en-US" altLang="zh-CN" sz="1350" b="1" baseline="-25000" dirty="0" err="1">
                  <a:solidFill>
                    <a:srgbClr val="000000"/>
                  </a:solidFill>
                  <a:latin typeface="Times New Roman"/>
                  <a:ea typeface="方正仿宋_GB2312"/>
                </a:rPr>
                <a:t>max</a:t>
              </a:r>
              <a:r>
                <a:rPr lang="zh-CN" altLang="en-US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：</a:t>
              </a:r>
              <a:r>
                <a:rPr lang="en-US" altLang="zh-CN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1.7</a:t>
              </a:r>
              <a:r>
                <a:rPr lang="zh-CN" altLang="en-US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T </a:t>
              </a:r>
              <a:endParaRPr lang="en-US" altLang="zh-CN" sz="1350" b="1" dirty="0">
                <a:solidFill>
                  <a:srgbClr val="000000"/>
                </a:solidFill>
                <a:latin typeface="Times New Roman"/>
                <a:ea typeface="方正仿宋_GB2312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Temp</a:t>
              </a:r>
              <a:r>
                <a:rPr lang="zh-CN" altLang="en-US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：</a:t>
              </a:r>
              <a:r>
                <a:rPr lang="en-US" altLang="zh-CN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RT</a:t>
              </a:r>
              <a:endParaRPr lang="zh-CN" altLang="en-US" sz="1350" b="1" dirty="0">
                <a:solidFill>
                  <a:srgbClr val="000000"/>
                </a:solidFill>
                <a:latin typeface="Times New Roman"/>
                <a:ea typeface="方正仿宋_GB2312"/>
              </a:endParaRPr>
            </a:p>
          </p:txBody>
        </p:sp>
        <p:sp>
          <p:nvSpPr>
            <p:cNvPr id="24" name="矩形 57">
              <a:extLst>
                <a:ext uri="{FF2B5EF4-FFF2-40B4-BE49-F238E27FC236}">
                  <a16:creationId xmlns:a16="http://schemas.microsoft.com/office/drawing/2014/main" id="{A8F836F8-B397-4A3E-B7E0-8605095AEE07}"/>
                </a:ext>
              </a:extLst>
            </p:cNvPr>
            <p:cNvSpPr/>
            <p:nvPr/>
          </p:nvSpPr>
          <p:spPr>
            <a:xfrm>
              <a:off x="5960164" y="1010654"/>
              <a:ext cx="1766491" cy="671763"/>
            </a:xfrm>
            <a:prstGeom prst="rect">
              <a:avLst/>
            </a:prstGeom>
            <a:solidFill>
              <a:schemeClr val="bg2">
                <a:alpha val="47000"/>
              </a:schemeClr>
            </a:solidFill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b="1" dirty="0" err="1">
                  <a:solidFill>
                    <a:srgbClr val="000000"/>
                  </a:solidFill>
                  <a:latin typeface="Times New Roman"/>
                  <a:ea typeface="方正仿宋_GB2312"/>
                </a:rPr>
                <a:t>H</a:t>
              </a:r>
              <a:r>
                <a:rPr lang="en-US" altLang="zh-CN" sz="1200" b="1" baseline="-25000" dirty="0" err="1">
                  <a:solidFill>
                    <a:srgbClr val="000000"/>
                  </a:solidFill>
                  <a:latin typeface="Times New Roman"/>
                  <a:ea typeface="方正仿宋_GB2312"/>
                </a:rPr>
                <a:t>max</a:t>
              </a:r>
              <a:r>
                <a:rPr lang="zh-CN" altLang="en-US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：</a:t>
              </a:r>
              <a:r>
                <a:rPr lang="en-US" altLang="zh-CN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3 </a:t>
              </a:r>
              <a:r>
                <a:rPr lang="zh-CN" altLang="en-US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T </a:t>
              </a:r>
              <a:endParaRPr lang="en-US" altLang="zh-CN" sz="1200" b="1" dirty="0">
                <a:solidFill>
                  <a:srgbClr val="000000"/>
                </a:solidFill>
                <a:latin typeface="Times New Roman"/>
                <a:ea typeface="方正仿宋_GB2312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Temp</a:t>
              </a:r>
              <a:r>
                <a:rPr lang="zh-CN" altLang="en-US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：2-700K</a:t>
              </a:r>
            </a:p>
          </p:txBody>
        </p:sp>
        <p:sp>
          <p:nvSpPr>
            <p:cNvPr id="26" name="矩形 49">
              <a:extLst>
                <a:ext uri="{FF2B5EF4-FFF2-40B4-BE49-F238E27FC236}">
                  <a16:creationId xmlns:a16="http://schemas.microsoft.com/office/drawing/2014/main" id="{72B3FB83-1E91-49B4-A8EF-66DC384FC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89145" y="310467"/>
              <a:ext cx="3043950" cy="4926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685800" eaLnBrk="1" fontAlgn="auto" hangingPunct="1">
                <a:spcBef>
                  <a:spcPts val="225"/>
                </a:spcBef>
                <a:spcAft>
                  <a:spcPts val="0"/>
                </a:spcAft>
                <a:buNone/>
              </a:pPr>
              <a:r>
                <a:rPr lang="en-US" altLang="zh-CN" sz="1600" b="1" dirty="0">
                  <a:solidFill>
                    <a:srgbClr val="0819F6"/>
                  </a:solidFill>
                  <a:latin typeface="Times New Roman"/>
                </a:rPr>
                <a:t>In-situ electrical field</a:t>
              </a:r>
            </a:p>
          </p:txBody>
        </p:sp>
        <p:sp>
          <p:nvSpPr>
            <p:cNvPr id="27" name="矩形 12">
              <a:extLst>
                <a:ext uri="{FF2B5EF4-FFF2-40B4-BE49-F238E27FC236}">
                  <a16:creationId xmlns:a16="http://schemas.microsoft.com/office/drawing/2014/main" id="{9111C4D5-7BD3-4B5D-BE7B-1E936F36E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0561" y="3664661"/>
              <a:ext cx="2051212" cy="5374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altLang="zh-CN" sz="18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Rheo-SANS</a:t>
              </a:r>
              <a:endParaRPr lang="zh-CN" altLang="en-US" sz="1800" b="1" dirty="0">
                <a:solidFill>
                  <a:srgbClr val="0819F6"/>
                </a:solidFill>
                <a:latin typeface="Times New Roman"/>
                <a:ea typeface="方正仿宋_GB2312"/>
              </a:endParaRPr>
            </a:p>
          </p:txBody>
        </p:sp>
        <p:sp>
          <p:nvSpPr>
            <p:cNvPr id="29" name="矩形 20">
              <a:extLst>
                <a:ext uri="{FF2B5EF4-FFF2-40B4-BE49-F238E27FC236}">
                  <a16:creationId xmlns:a16="http://schemas.microsoft.com/office/drawing/2014/main" id="{9CABCB0D-BCF8-4C21-80DB-3A864EEEA098}"/>
                </a:ext>
              </a:extLst>
            </p:cNvPr>
            <p:cNvSpPr/>
            <p:nvPr/>
          </p:nvSpPr>
          <p:spPr>
            <a:xfrm>
              <a:off x="7821774" y="2464242"/>
              <a:ext cx="1997459" cy="1276349"/>
            </a:xfrm>
            <a:prstGeom prst="rect">
              <a:avLst/>
            </a:prstGeom>
            <a:solidFill>
              <a:schemeClr val="bg2">
                <a:alpha val="47000"/>
              </a:schemeClr>
            </a:solidFill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load: 10 </a:t>
              </a:r>
              <a:r>
                <a:rPr lang="en-US" altLang="zh-CN" sz="1200" b="1" dirty="0" err="1">
                  <a:solidFill>
                    <a:srgbClr val="000000"/>
                  </a:solidFill>
                  <a:latin typeface="Times New Roman"/>
                  <a:ea typeface="方正仿宋_GB2312"/>
                </a:rPr>
                <a:t>kN</a:t>
              </a:r>
              <a:r>
                <a:rPr lang="zh-CN" altLang="en-US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 </a:t>
              </a:r>
              <a:endParaRPr lang="en-US" altLang="zh-CN" sz="1200" b="1" dirty="0">
                <a:solidFill>
                  <a:srgbClr val="000000"/>
                </a:solidFill>
                <a:latin typeface="Times New Roman"/>
                <a:ea typeface="方正仿宋_GB2312"/>
              </a:endParaRP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2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Temp: -90~400℃</a:t>
              </a:r>
            </a:p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        RT~1000</a:t>
              </a:r>
              <a:r>
                <a:rPr lang="zh-CN" altLang="en-US" sz="135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℃</a:t>
              </a:r>
            </a:p>
          </p:txBody>
        </p:sp>
        <p:sp>
          <p:nvSpPr>
            <p:cNvPr id="30" name="矩形 49">
              <a:extLst>
                <a:ext uri="{FF2B5EF4-FFF2-40B4-BE49-F238E27FC236}">
                  <a16:creationId xmlns:a16="http://schemas.microsoft.com/office/drawing/2014/main" id="{E97B9204-C70F-4FA9-99DD-6D98F832D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0365" y="3664662"/>
              <a:ext cx="2722973" cy="470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zh-CN" sz="1500" b="1" dirty="0">
                  <a:solidFill>
                    <a:srgbClr val="0819F6"/>
                  </a:solidFill>
                  <a:latin typeface="Times New Roman"/>
                  <a:ea typeface="方正仿宋_GB2312"/>
                </a:rPr>
                <a:t>Simultaneous DSC</a:t>
              </a:r>
            </a:p>
          </p:txBody>
        </p:sp>
        <p:sp>
          <p:nvSpPr>
            <p:cNvPr id="31" name="矩形 49">
              <a:extLst>
                <a:ext uri="{FF2B5EF4-FFF2-40B4-BE49-F238E27FC236}">
                  <a16:creationId xmlns:a16="http://schemas.microsoft.com/office/drawing/2014/main" id="{AF49D5AD-D0ED-46BD-A42F-A34B5182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2700" y="5909472"/>
              <a:ext cx="2438299" cy="470233"/>
            </a:xfrm>
            <a:prstGeom prst="rect">
              <a:avLst/>
            </a:prstGeom>
            <a:solidFill>
              <a:schemeClr val="bg2">
                <a:alpha val="87000"/>
              </a:schemeClr>
            </a:solidFill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defTabSz="685800" eaLnBrk="1" fontAlgn="auto" hangingPunct="1">
                <a:spcAft>
                  <a:spcPts val="0"/>
                </a:spcAft>
                <a:buNone/>
              </a:pPr>
              <a:r>
                <a:rPr lang="en-US" altLang="zh-CN" sz="1500" b="1" dirty="0">
                  <a:solidFill>
                    <a:srgbClr val="000000"/>
                  </a:solidFill>
                  <a:latin typeface="Times New Roman"/>
                  <a:ea typeface="方正仿宋_GB2312"/>
                </a:rPr>
                <a:t>Temp:-150~500℃</a:t>
              </a: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4B2302F-63C0-4FBC-A628-2C838EDF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600" y="4148820"/>
              <a:ext cx="2791149" cy="2182245"/>
            </a:xfrm>
            <a:prstGeom prst="rect">
              <a:avLst/>
            </a:prstGeom>
          </p:spPr>
        </p:pic>
      </p:grpSp>
      <p:sp>
        <p:nvSpPr>
          <p:cNvPr id="38" name="标题 2">
            <a:extLst>
              <a:ext uri="{FF2B5EF4-FFF2-40B4-BE49-F238E27FC236}">
                <a16:creationId xmlns:a16="http://schemas.microsoft.com/office/drawing/2014/main" id="{42E715E4-511E-4373-94EC-9108A1B3F81B}"/>
              </a:ext>
            </a:extLst>
          </p:cNvPr>
          <p:cNvSpPr txBox="1">
            <a:spLocks/>
          </p:cNvSpPr>
          <p:nvPr/>
        </p:nvSpPr>
        <p:spPr>
          <a:xfrm>
            <a:off x="331571" y="14096"/>
            <a:ext cx="7408781" cy="586979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lang="zh-CN" altLang="en-US" sz="18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58102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tabLst>
                <a:tab pos="1206818" algn="l"/>
              </a:tabLst>
              <a:defRPr lang="zh-CN" altLang="en-US" sz="15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altLang="zh-CN" sz="2800" kern="12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Sample environments of SANS &amp; VSANS</a:t>
            </a:r>
            <a:endParaRPr lang="fr-FR" sz="2800" kern="1200" dirty="0">
              <a:solidFill>
                <a:srgbClr val="0432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A0774FD2-551F-45EA-97A9-6663D828843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2444" y="1191769"/>
            <a:ext cx="1116505" cy="108560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506703B-4FAE-4DF8-AD53-1658635451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372" y="2209821"/>
            <a:ext cx="1199687" cy="63926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D3D5E3B5-6DA9-48CB-91CC-1F07C9E5516C}"/>
              </a:ext>
            </a:extLst>
          </p:cNvPr>
          <p:cNvSpPr txBox="1"/>
          <p:nvPr/>
        </p:nvSpPr>
        <p:spPr>
          <a:xfrm>
            <a:off x="7349817" y="2842399"/>
            <a:ext cx="1525103" cy="39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1" fontAlgn="auto" hangingPunct="1">
              <a:spcBef>
                <a:spcPts val="225"/>
              </a:spcBef>
              <a:spcAft>
                <a:spcPts val="0"/>
              </a:spcAft>
            </a:pPr>
            <a:r>
              <a:rPr lang="en-US" altLang="zh-CN" sz="9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Voltage: </a:t>
            </a:r>
            <a:r>
              <a:rPr lang="zh-CN" altLang="en-US" sz="9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2.5kV</a:t>
            </a:r>
            <a:endParaRPr lang="zh-CN" altLang="en-US" sz="9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just" defTabSz="685800" eaLnBrk="1" fontAlgn="auto" hangingPunct="1">
              <a:spcBef>
                <a:spcPts val="225"/>
              </a:spcBef>
              <a:spcAft>
                <a:spcPts val="0"/>
              </a:spcAft>
            </a:pPr>
            <a:r>
              <a:rPr lang="en-US" altLang="zh-CN" sz="90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Temperature: </a:t>
            </a:r>
            <a:r>
              <a:rPr lang="en-US" altLang="zh-CN" sz="9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RT</a:t>
            </a:r>
            <a:r>
              <a:rPr lang="zh-CN" altLang="en-US" sz="900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~100 °C</a:t>
            </a:r>
            <a:endParaRPr lang="zh-CN" altLang="en-US" sz="9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25C23EB6-CC4B-454F-BC2D-83E784AF652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0" y="3750726"/>
            <a:ext cx="1598368" cy="112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56341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950375AD-0BBD-40B9-AB00-78F3BA1CFF1C}"/>
              </a:ext>
            </a:extLst>
          </p:cNvPr>
          <p:cNvSpPr/>
          <p:nvPr/>
        </p:nvSpPr>
        <p:spPr>
          <a:xfrm>
            <a:off x="282473" y="229829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黑体" panose="02010609060101010101" pitchFamily="49" charset="-122"/>
                <a:cs typeface="Arial" panose="020B0604020202020204" pitchFamily="34" charset="0"/>
              </a:rPr>
              <a:t>Outline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56CA919-DC8F-4D40-A497-F47B36072924}"/>
              </a:ext>
            </a:extLst>
          </p:cNvPr>
          <p:cNvCxnSpPr>
            <a:cxnSpLocks/>
          </p:cNvCxnSpPr>
          <p:nvPr/>
        </p:nvCxnSpPr>
        <p:spPr>
          <a:xfrm>
            <a:off x="107504" y="987574"/>
            <a:ext cx="33843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">
            <a:extLst>
              <a:ext uri="{FF2B5EF4-FFF2-40B4-BE49-F238E27FC236}">
                <a16:creationId xmlns:a16="http://schemas.microsoft.com/office/drawing/2014/main" id="{D0F7F82E-4B08-4AC9-BA30-FDBB54F7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03" y="1275606"/>
            <a:ext cx="6615594" cy="325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defTabSz="912813">
              <a:defRPr sz="3200" b="1">
                <a:solidFill>
                  <a:srgbClr val="007DDA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 Instrument Suite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&amp; single crystal diffractometers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instruments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spectrometers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application and nuclear technique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28148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">
            <a:extLst>
              <a:ext uri="{FF2B5EF4-FFF2-40B4-BE49-F238E27FC236}">
                <a16:creationId xmlns:a16="http://schemas.microsoft.com/office/drawing/2014/main" id="{38B22201-F1AC-554C-B02B-44D9D65AE8B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9DEE578C-FD5E-4680-95F3-F0D71F7ABBEF}"/>
              </a:ext>
            </a:extLst>
          </p:cNvPr>
          <p:cNvSpPr txBox="1"/>
          <p:nvPr/>
        </p:nvSpPr>
        <p:spPr>
          <a:xfrm>
            <a:off x="345770" y="826706"/>
            <a:ext cx="47220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Magnetic nano-surface/interface (vertical)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83292DE-0972-400F-9861-B6D88D2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60" y="1175040"/>
            <a:ext cx="2319797" cy="15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0135DA7-9418-478C-BA04-0E67646C64FD}"/>
              </a:ext>
            </a:extLst>
          </p:cNvPr>
          <p:cNvSpPr txBox="1"/>
          <p:nvPr/>
        </p:nvSpPr>
        <p:spPr>
          <a:xfrm>
            <a:off x="1890779" y="1147879"/>
            <a:ext cx="68168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5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NR</a:t>
            </a: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48E5CA4-3305-45D1-B9C2-49E4A35F49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448" y="1174358"/>
            <a:ext cx="2010393" cy="15077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A92388-752D-4125-A5B1-C89A2A72C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65" y="2931790"/>
            <a:ext cx="4451166" cy="1833379"/>
          </a:xfrm>
          <a:prstGeom prst="rect">
            <a:avLst/>
          </a:prstGeom>
        </p:spPr>
      </p:pic>
      <p:sp>
        <p:nvSpPr>
          <p:cNvPr id="12" name="文本占位符 1">
            <a:extLst>
              <a:ext uri="{FF2B5EF4-FFF2-40B4-BE49-F238E27FC236}">
                <a16:creationId xmlns:a16="http://schemas.microsoft.com/office/drawing/2014/main" id="{04B2E085-53E6-4E0F-BE3F-E736662FA33A}"/>
              </a:ext>
            </a:extLst>
          </p:cNvPr>
          <p:cNvSpPr txBox="1">
            <a:spLocks/>
          </p:cNvSpPr>
          <p:nvPr/>
        </p:nvSpPr>
        <p:spPr>
          <a:xfrm>
            <a:off x="395536" y="84841"/>
            <a:ext cx="6480720" cy="586979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lang="zh-CN" altLang="en-US" sz="18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58102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tabLst>
                <a:tab pos="1206818" algn="l"/>
              </a:tabLst>
              <a:defRPr lang="zh-CN" altLang="en-US" sz="15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25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Multi-Purpose Reflectometer (BL02)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4" name="文本框 60">
            <a:extLst>
              <a:ext uri="{FF2B5EF4-FFF2-40B4-BE49-F238E27FC236}">
                <a16:creationId xmlns:a16="http://schemas.microsoft.com/office/drawing/2014/main" id="{742092B4-3FF4-43B6-8CFC-E39F43CBD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1725" y="4567219"/>
            <a:ext cx="27171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0000FF"/>
              </a:buClr>
              <a:buChar char="•"/>
              <a:defRPr sz="2100" b="1">
                <a:solidFill>
                  <a:srgbClr val="0000FF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楷体_GB2312"/>
                <a:cs typeface="楷体_GB2312"/>
              </a:defRPr>
            </a:lvl9pPr>
          </a:lstStyle>
          <a:p>
            <a:pPr defTabSz="685800" eaLnBrk="1" fontAlgn="auto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zh-CN" sz="1200" i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Adv. Mater. </a:t>
            </a:r>
            <a:r>
              <a:rPr lang="en-US" altLang="zh-CN" sz="1200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37, 2413700 (2025) </a:t>
            </a:r>
          </a:p>
        </p:txBody>
      </p:sp>
      <p:pic>
        <p:nvPicPr>
          <p:cNvPr id="15" name="图片 5">
            <a:extLst>
              <a:ext uri="{FF2B5EF4-FFF2-40B4-BE49-F238E27FC236}">
                <a16:creationId xmlns:a16="http://schemas.microsoft.com/office/drawing/2014/main" id="{71CE5FD2-24D2-40BB-A9E9-6EFE82D0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97" y="2427734"/>
            <a:ext cx="1929841" cy="202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2C26977-216A-45AC-B9E9-55A58F984A9C}"/>
              </a:ext>
            </a:extLst>
          </p:cNvPr>
          <p:cNvSpPr txBox="1"/>
          <p:nvPr/>
        </p:nvSpPr>
        <p:spPr>
          <a:xfrm>
            <a:off x="4940953" y="1649600"/>
            <a:ext cx="2060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Magnetic </a:t>
            </a:r>
            <a:r>
              <a:rPr lang="en-US" altLang="zh-CN" sz="1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Antiskyrmions</a:t>
            </a:r>
            <a:r>
              <a:rPr lang="en-US" altLang="zh-CN" sz="1200" b="1" dirty="0">
                <a:solidFill>
                  <a:srgbClr val="0000FF"/>
                </a:solidFill>
                <a:latin typeface="Times New Roman" panose="02020603050405020304" pitchFamily="18" charset="0"/>
                <a:ea typeface="方正仿宋_GB2312"/>
                <a:cs typeface="Times New Roman" panose="02020603050405020304" pitchFamily="18" charset="0"/>
              </a:rPr>
              <a:t> possess alternating Bloch- and Néel-type spin spirals</a:t>
            </a:r>
            <a:endParaRPr lang="zh-CN" altLang="en-US" sz="1200" dirty="0">
              <a:solidFill>
                <a:srgbClr val="0000FF"/>
              </a:solidFill>
              <a:latin typeface="Times New Roman" panose="02020603050405020304" pitchFamily="18" charset="0"/>
              <a:ea typeface="方正仿宋_GB2312"/>
              <a:cs typeface="Times New Roman" panose="02020603050405020304" pitchFamily="18" charset="0"/>
            </a:endParaRPr>
          </a:p>
        </p:txBody>
      </p:sp>
      <p:sp>
        <p:nvSpPr>
          <p:cNvPr id="17" name="文本占位符 3">
            <a:extLst>
              <a:ext uri="{FF2B5EF4-FFF2-40B4-BE49-F238E27FC236}">
                <a16:creationId xmlns:a16="http://schemas.microsoft.com/office/drawing/2014/main" id="{14F6DB69-6080-4146-80E0-2F80400C26DE}"/>
              </a:ext>
            </a:extLst>
          </p:cNvPr>
          <p:cNvSpPr txBox="1">
            <a:spLocks/>
          </p:cNvSpPr>
          <p:nvPr/>
        </p:nvSpPr>
        <p:spPr>
          <a:xfrm>
            <a:off x="6982933" y="1564946"/>
            <a:ext cx="2010037" cy="416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25717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lang="zh-CN" altLang="en-US" sz="1800" b="1" u="none" strike="noStrike" kern="0" cap="none" spc="0" normalizeH="0" baseline="0" dirty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1pPr>
            <a:lvl2pPr marL="581025" indent="-257175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tabLst>
                <a:tab pos="1206818" algn="l"/>
              </a:tabLst>
              <a:defRPr lang="zh-CN" altLang="en-US" sz="15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2001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1543050" indent="-171450" algn="l" defTabSz="6858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26"/>
              </a:spcAft>
              <a:buFont typeface="Arial" panose="020B0604020202020204" pitchFamily="34" charset="0"/>
              <a:buChar char="•"/>
              <a:defRPr sz="1200" u="none" strike="noStrike" kern="1200" cap="none" spc="94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200" kern="1200" dirty="0">
                <a:solidFill>
                  <a:srgbClr val="0000FF"/>
                </a:solidFill>
                <a:cs typeface="Times New Roman" panose="02020603050405020304" pitchFamily="18" charset="0"/>
              </a:rPr>
              <a:t>Net Magnetization in AFM</a:t>
            </a:r>
            <a:endParaRPr lang="en-US" sz="1200" kern="1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3D58888-B214-4EC3-83C0-4ADFC817753D}"/>
              </a:ext>
            </a:extLst>
          </p:cNvPr>
          <p:cNvSpPr txBox="1"/>
          <p:nvPr/>
        </p:nvSpPr>
        <p:spPr>
          <a:xfrm>
            <a:off x="6876256" y="4599007"/>
            <a:ext cx="49685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i="1" kern="0" dirty="0">
                <a:solidFill>
                  <a:srgbClr val="3333FF"/>
                </a:solidFill>
                <a:ea typeface="ScalaSansPro-Regular"/>
                <a:cs typeface="Arial" panose="020B0604020202020204" pitchFamily="34" charset="0"/>
              </a:rPr>
              <a:t>Nature Comm. </a:t>
            </a:r>
            <a:r>
              <a:rPr lang="en-US" altLang="zh-CN" sz="1200" kern="0" dirty="0">
                <a:solidFill>
                  <a:srgbClr val="3333FF"/>
                </a:solidFill>
                <a:ea typeface="ScalaSansPro-Regular"/>
                <a:cs typeface="Arial" panose="020B0604020202020204" pitchFamily="34" charset="0"/>
              </a:rPr>
              <a:t>15, 4734 ( 2024) </a:t>
            </a:r>
            <a:endParaRPr lang="zh-CN" altLang="en-US" sz="1200" dirty="0">
              <a:solidFill>
                <a:srgbClr val="3333FF"/>
              </a:solidFill>
              <a:ea typeface="方正仿宋_GB2312"/>
              <a:cs typeface="Arial" panose="020B0604020202020204" pitchFamily="34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A0672F3-8B00-4BBF-9C87-61BCC37147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2259" y="2491206"/>
            <a:ext cx="1919876" cy="9111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DD24F3A-D98D-4DC4-B114-581B9D2ACB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218" y="3570542"/>
            <a:ext cx="3249156" cy="83068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D0D14AC-3A90-4ADD-9B99-BADC6A8ED8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256" y="3537699"/>
            <a:ext cx="1025240" cy="10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15757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46B94CF-6F56-4703-AAE7-2AF48F886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50" y="665420"/>
            <a:ext cx="4608512" cy="2744571"/>
          </a:xfrm>
          <a:prstGeom prst="rect">
            <a:avLst/>
          </a:prstGeom>
        </p:spPr>
      </p:pic>
      <p:sp>
        <p:nvSpPr>
          <p:cNvPr id="5" name="标题 2">
            <a:extLst>
              <a:ext uri="{FF2B5EF4-FFF2-40B4-BE49-F238E27FC236}">
                <a16:creationId xmlns:a16="http://schemas.microsoft.com/office/drawing/2014/main" id="{396CD637-8CB5-401A-BFD0-19CD1DFDB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175"/>
            <a:ext cx="6881813" cy="431800"/>
          </a:xfrm>
        </p:spPr>
        <p:txBody>
          <a:bodyPr/>
          <a:lstStyle/>
          <a:p>
            <a:r>
              <a:rPr lang="en-US" altLang="zh-CN" sz="20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Liquid Neutron Reflectometer (BL03)</a:t>
            </a:r>
            <a:endParaRPr lang="zh-CN" altLang="en-US" sz="2000" kern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5E84721E-BFDC-4D9A-B81D-E423216121EC}"/>
              </a:ext>
            </a:extLst>
          </p:cNvPr>
          <p:cNvSpPr/>
          <p:nvPr/>
        </p:nvSpPr>
        <p:spPr>
          <a:xfrm>
            <a:off x="401450" y="3260619"/>
            <a:ext cx="4608512" cy="1615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Applications</a:t>
            </a:r>
          </a:p>
          <a:p>
            <a:pPr marL="285750" lvl="0" indent="-285750">
              <a:lnSpc>
                <a:spcPct val="120000"/>
              </a:lnSpc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behaviors of biological membranes proteins at interface</a:t>
            </a:r>
          </a:p>
          <a:p>
            <a:pPr marL="285750" lvl="0" indent="-285750">
              <a:lnSpc>
                <a:spcPct val="120000"/>
              </a:lnSpc>
              <a:spcBef>
                <a:spcPts val="4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stability of colloidal systems and ions / molecules transport between two liquid phases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electrochemical/chemical reaction at liquid-liquid interfaces</a:t>
            </a:r>
          </a:p>
          <a:p>
            <a:pPr marL="171450" indent="-1714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reactions at Liquid-Solid Interfaces During Friction and Corrosion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2D32B2E-255F-4A43-91B8-05EEFAFE901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220072" y="665420"/>
          <a:ext cx="3528391" cy="2860135"/>
        </p:xfrm>
        <a:graphic>
          <a:graphicData uri="http://schemas.openxmlformats.org/drawingml/2006/table">
            <a:tbl>
              <a:tblPr firstRow="1" bandRow="1"/>
              <a:tblGrid>
                <a:gridCol w="1674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53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Parameters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Design value</a:t>
                      </a:r>
                      <a:endParaRPr lang="zh-CN" altLang="en-US" sz="14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Moderator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CHM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518243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Wavelength Range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1~12 Å</a:t>
                      </a: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Q-range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0.003~0.6 Å</a:t>
                      </a:r>
                      <a:r>
                        <a:rPr lang="en-US" altLang="zh-CN" sz="1200" b="1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-1  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115630"/>
                  </a:ext>
                </a:extLst>
              </a:tr>
              <a:tr h="289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Minimum reflectivity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6141" marR="5614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~10</a:t>
                      </a:r>
                      <a:r>
                        <a:rPr lang="en-US" altLang="zh-CN" sz="1200" b="1" kern="1200" baseline="30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-6</a:t>
                      </a:r>
                      <a:endParaRPr lang="zh-CN" altLang="en-US" sz="1200" b="1" kern="1200" baseline="30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6141" marR="5614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Resolution</a:t>
                      </a: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lang="el-GR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Q/Q</a:t>
                      </a:r>
                      <a:r>
                        <a:rPr lang="zh-CN" altLang="en-US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）</a:t>
                      </a: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2%~10 %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Flux @ Sample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b="1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5×10</a:t>
                      </a:r>
                      <a:r>
                        <a:rPr lang="en-US" altLang="zh-CN" sz="1200" b="1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7</a:t>
                      </a:r>
                      <a:r>
                        <a:rPr lang="en-US" altLang="zh-CN" sz="1200" b="1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 (n/cm</a:t>
                      </a:r>
                      <a:r>
                        <a:rPr lang="en-US" altLang="zh-CN" sz="1200" b="1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200" b="1" baseline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/s)</a:t>
                      </a:r>
                      <a:endParaRPr lang="zh-CN" altLang="en-US" sz="1200" b="1" baseline="300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02314"/>
                  </a:ext>
                </a:extLst>
              </a:tr>
              <a:tr h="1972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Sample</a:t>
                      </a:r>
                      <a:r>
                        <a:rPr lang="en-US" altLang="zh-CN" sz="1200" b="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geometry</a:t>
                      </a:r>
                      <a:endParaRPr lang="zh-CN" sz="12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6141" marR="56141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2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Horizontal</a:t>
                      </a:r>
                      <a:endParaRPr lang="zh-CN" sz="1200" b="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56141" marR="56141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695481"/>
                  </a:ext>
                </a:extLst>
              </a:tr>
              <a:tr h="3102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Experimental Modes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reflection+ GISANS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094020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Detector Efficiency</a:t>
                      </a: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≥ 70 % @ 6 Å</a:t>
                      </a:r>
                    </a:p>
                  </a:txBody>
                  <a:tcPr marL="63305" marR="63305" marT="31652" marB="3165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949689"/>
                  </a:ext>
                </a:extLst>
              </a:tr>
              <a:tr h="253922">
                <a:tc>
                  <a:txBody>
                    <a:bodyPr/>
                    <a:lstStyle/>
                    <a:p>
                      <a:pPr marL="0" marR="0" lvl="0" indent="0" algn="ctr" defTabSz="7620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Detector resolution</a:t>
                      </a:r>
                    </a:p>
                  </a:txBody>
                  <a:tcPr marL="63305" marR="63305" marT="31652" marB="31652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2mm*2mm</a:t>
                      </a:r>
                    </a:p>
                  </a:txBody>
                  <a:tcPr marL="63305" marR="63305" marT="31652" marB="31652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971162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068EC7E1-2FB7-4B19-8DAE-FBA217C5325B}"/>
              </a:ext>
            </a:extLst>
          </p:cNvPr>
          <p:cNvSpPr txBox="1"/>
          <p:nvPr/>
        </p:nvSpPr>
        <p:spPr bwMode="auto">
          <a:xfrm>
            <a:off x="5214159" y="3651870"/>
            <a:ext cx="3528391" cy="11387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819F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characteristics and innovations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 switching between reflection and GI-SANS experimental modes  enabling the 3D interfacial structure measurement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436925D-CC88-4E79-8762-EA2107A0D41D}"/>
              </a:ext>
            </a:extLst>
          </p:cNvPr>
          <p:cNvSpPr txBox="1"/>
          <p:nvPr/>
        </p:nvSpPr>
        <p:spPr>
          <a:xfrm>
            <a:off x="7092280" y="4786990"/>
            <a:ext cx="16916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Prof.</a:t>
            </a:r>
            <a:r>
              <a:rPr lang="zh-CN" altLang="en-US" sz="1600" dirty="0"/>
              <a:t> </a:t>
            </a:r>
            <a:r>
              <a:rPr lang="en-US" altLang="zh-CN" sz="1600" dirty="0" err="1"/>
              <a:t>Yubin</a:t>
            </a:r>
            <a:r>
              <a:rPr lang="en-US" altLang="zh-CN" sz="1600" dirty="0"/>
              <a:t> </a:t>
            </a:r>
            <a:r>
              <a:rPr lang="en-US" altLang="zh-CN" sz="1600" dirty="0" err="1"/>
              <a:t>Ke</a:t>
            </a:r>
            <a:endParaRPr lang="en-CN" altLang="zh-CN" sz="1600" dirty="0"/>
          </a:p>
        </p:txBody>
      </p:sp>
      <p:sp>
        <p:nvSpPr>
          <p:cNvPr id="11" name="矩形">
            <a:extLst>
              <a:ext uri="{FF2B5EF4-FFF2-40B4-BE49-F238E27FC236}">
                <a16:creationId xmlns:a16="http://schemas.microsoft.com/office/drawing/2014/main" id="{F0418BA0-78C8-40C4-8428-3BAC2052B5CB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3280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950375AD-0BBD-40B9-AB00-78F3BA1CFF1C}"/>
              </a:ext>
            </a:extLst>
          </p:cNvPr>
          <p:cNvSpPr/>
          <p:nvPr/>
        </p:nvSpPr>
        <p:spPr>
          <a:xfrm>
            <a:off x="282473" y="229829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Outline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56CA919-DC8F-4D40-A497-F47B36072924}"/>
              </a:ext>
            </a:extLst>
          </p:cNvPr>
          <p:cNvCxnSpPr>
            <a:cxnSpLocks/>
          </p:cNvCxnSpPr>
          <p:nvPr/>
        </p:nvCxnSpPr>
        <p:spPr>
          <a:xfrm>
            <a:off x="107504" y="987574"/>
            <a:ext cx="33843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">
            <a:extLst>
              <a:ext uri="{FF2B5EF4-FFF2-40B4-BE49-F238E27FC236}">
                <a16:creationId xmlns:a16="http://schemas.microsoft.com/office/drawing/2014/main" id="{D0F7F82E-4B08-4AC9-BA30-FDBB54F7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03" y="1275606"/>
            <a:ext cx="6615594" cy="325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defTabSz="912813">
              <a:defRPr sz="3200" b="1">
                <a:solidFill>
                  <a:srgbClr val="007DDA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CSNS Instrument Suite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Powder &amp; single crystal diffractometers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instruments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spectrometers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Industry application and nuclear technique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74059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A2BD-73F6-461F-9785-D8AE4060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6002"/>
            <a:ext cx="8229600" cy="50050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defTabSz="914378">
              <a:lnSpc>
                <a:spcPct val="130000"/>
              </a:lnSpc>
              <a:defRPr/>
            </a:pPr>
            <a:r>
              <a:rPr lang="en-US" altLang="en-US" sz="2800" b="1" kern="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Scientific Goals</a:t>
            </a:r>
            <a:r>
              <a:rPr lang="zh-CN" altLang="en-US" sz="2800" b="1" kern="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800" b="1" kern="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of</a:t>
            </a:r>
            <a:r>
              <a:rPr lang="zh-CN" altLang="en-US" sz="2800" b="1" kern="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2800" b="1" kern="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Spectrometers</a:t>
            </a:r>
            <a:endParaRPr lang="en-US" altLang="en-US" sz="2800" b="1" kern="0" dirty="0">
              <a:solidFill>
                <a:srgbClr val="0432F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17">
            <a:extLst>
              <a:ext uri="{FF2B5EF4-FFF2-40B4-BE49-F238E27FC236}">
                <a16:creationId xmlns:a16="http://schemas.microsoft.com/office/drawing/2014/main" id="{8BE535BE-B511-4CDB-B7FD-8EF96BA85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30" y="960104"/>
            <a:ext cx="5542898" cy="271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AD7522-2F95-4EE1-BE07-5368612CC4E0}"/>
              </a:ext>
            </a:extLst>
          </p:cNvPr>
          <p:cNvSpPr/>
          <p:nvPr/>
        </p:nvSpPr>
        <p:spPr>
          <a:xfrm>
            <a:off x="2466625" y="3775882"/>
            <a:ext cx="1783739" cy="17192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CD6CEA-0467-4884-B9C1-C9F8E2C2A73B}"/>
              </a:ext>
            </a:extLst>
          </p:cNvPr>
          <p:cNvSpPr/>
          <p:nvPr/>
        </p:nvSpPr>
        <p:spPr>
          <a:xfrm>
            <a:off x="1723399" y="3993144"/>
            <a:ext cx="1278347" cy="17192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6CD171-6B9B-4203-A9B6-6E0C1BEA2DAE}"/>
              </a:ext>
            </a:extLst>
          </p:cNvPr>
          <p:cNvSpPr/>
          <p:nvPr/>
        </p:nvSpPr>
        <p:spPr>
          <a:xfrm>
            <a:off x="1723400" y="4246295"/>
            <a:ext cx="931508" cy="17192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92EC9-D59D-424A-8142-4752C330378B}"/>
              </a:ext>
            </a:extLst>
          </p:cNvPr>
          <p:cNvSpPr txBox="1"/>
          <p:nvPr/>
        </p:nvSpPr>
        <p:spPr>
          <a:xfrm>
            <a:off x="125229" y="3743003"/>
            <a:ext cx="16497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HD</a:t>
            </a:r>
            <a:endParaRPr lang="en-US" sz="135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274F67-9D0A-43DD-9023-1219D91DEE63}"/>
              </a:ext>
            </a:extLst>
          </p:cNvPr>
          <p:cNvSpPr txBox="1"/>
          <p:nvPr/>
        </p:nvSpPr>
        <p:spPr>
          <a:xfrm>
            <a:off x="107705" y="3959027"/>
            <a:ext cx="1420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PAINTER</a:t>
            </a:r>
            <a:endParaRPr lang="en-US" sz="135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A0852B-01A6-4840-9F89-0D44E82D432A}"/>
              </a:ext>
            </a:extLst>
          </p:cNvPr>
          <p:cNvSpPr txBox="1"/>
          <p:nvPr/>
        </p:nvSpPr>
        <p:spPr>
          <a:xfrm>
            <a:off x="107705" y="4212178"/>
            <a:ext cx="1420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CNIS</a:t>
            </a:r>
            <a:endParaRPr lang="en-US" sz="135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4B42F9-70D5-4730-BE1A-99D2AA8EFD4D}"/>
              </a:ext>
            </a:extLst>
          </p:cNvPr>
          <p:cNvSpPr txBox="1"/>
          <p:nvPr/>
        </p:nvSpPr>
        <p:spPr>
          <a:xfrm>
            <a:off x="4247965" y="3743003"/>
            <a:ext cx="14201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Medium-High </a:t>
            </a:r>
            <a:r>
              <a:rPr lang="en-US" altLang="zh-CN" sz="135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350" b="1" baseline="-25000" dirty="0" err="1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endParaRPr lang="en-US" sz="1350" b="1" baseline="-25000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93AC2-14FE-45E1-B34D-EC875392E5DF}"/>
              </a:ext>
            </a:extLst>
          </p:cNvPr>
          <p:cNvSpPr txBox="1"/>
          <p:nvPr/>
        </p:nvSpPr>
        <p:spPr>
          <a:xfrm>
            <a:off x="4247965" y="3993362"/>
            <a:ext cx="13501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Medium-Low </a:t>
            </a:r>
            <a:r>
              <a:rPr lang="en-US" altLang="zh-CN" sz="1350" b="1" i="1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350" b="1" baseline="-250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endParaRPr lang="en-US" sz="1350" b="1" baseline="-25000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0C5331-9586-442B-B98F-94BC8B4EEEE9}"/>
              </a:ext>
            </a:extLst>
          </p:cNvPr>
          <p:cNvSpPr txBox="1"/>
          <p:nvPr/>
        </p:nvSpPr>
        <p:spPr>
          <a:xfrm>
            <a:off x="4247965" y="4212798"/>
            <a:ext cx="7024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135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</a:t>
            </a:r>
            <a:r>
              <a:rPr lang="zh-CN" altLang="en-US" sz="135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b="1" i="1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350" b="1" baseline="-25000" dirty="0" err="1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endParaRPr lang="en-US" sz="1350" b="1" baseline="-25000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3F1BE0-5ECA-464A-8AAF-50FCD9D79C20}"/>
              </a:ext>
            </a:extLst>
          </p:cNvPr>
          <p:cNvSpPr txBox="1"/>
          <p:nvPr/>
        </p:nvSpPr>
        <p:spPr>
          <a:xfrm>
            <a:off x="5598114" y="3743003"/>
            <a:ext cx="18902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Medium </a:t>
            </a:r>
            <a:r>
              <a:rPr lang="en-US" altLang="zh-CN" sz="1350" b="1" i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</a:t>
            </a:r>
            <a:r>
              <a:rPr lang="en-US" altLang="zh-CN" sz="1350" b="1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Resolution</a:t>
            </a:r>
            <a:endParaRPr lang="en-US" sz="135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2C610-343B-415D-9B30-B9006918111A}"/>
              </a:ext>
            </a:extLst>
          </p:cNvPr>
          <p:cNvSpPr txBox="1"/>
          <p:nvPr/>
        </p:nvSpPr>
        <p:spPr>
          <a:xfrm>
            <a:off x="5598114" y="3993362"/>
            <a:ext cx="18224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Medium </a:t>
            </a:r>
            <a:r>
              <a:rPr lang="en-US" altLang="zh-CN" sz="1350" b="1" i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</a:t>
            </a:r>
            <a:r>
              <a:rPr lang="en-US" altLang="zh-CN" sz="135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Resolution</a:t>
            </a:r>
            <a:endParaRPr lang="en-US" sz="135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BF0DEB-FB3A-46BE-88B5-85EEF69162F1}"/>
              </a:ext>
            </a:extLst>
          </p:cNvPr>
          <p:cNvSpPr txBox="1"/>
          <p:nvPr/>
        </p:nvSpPr>
        <p:spPr>
          <a:xfrm>
            <a:off x="5599730" y="4222088"/>
            <a:ext cx="1856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</a:t>
            </a:r>
            <a:r>
              <a:rPr lang="en-US" altLang="zh-CN" sz="1350" b="1" i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</a:t>
            </a:r>
            <a:r>
              <a:rPr lang="en-US" altLang="zh-CN" sz="1350" b="1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Resolution</a:t>
            </a:r>
            <a:endParaRPr lang="en-US" sz="135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8">
            <a:extLst>
              <a:ext uri="{FF2B5EF4-FFF2-40B4-BE49-F238E27FC236}">
                <a16:creationId xmlns:a16="http://schemas.microsoft.com/office/drawing/2014/main" id="{DE25B362-65AF-4AAD-98F9-94A7865D2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176" y="684515"/>
            <a:ext cx="2789803" cy="30931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Physics:</a:t>
            </a:r>
          </a:p>
          <a:p>
            <a:pPr marL="257175" lvl="1" indent="-257175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zh-CN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lattice dynamics,</a:t>
            </a:r>
          </a:p>
          <a:p>
            <a:pPr marL="257175" lvl="1" indent="-257175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zh-CN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 dynamics,</a:t>
            </a:r>
          </a:p>
          <a:p>
            <a:pPr marL="257175" lvl="1" indent="-257175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zh-CN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vibrations,</a:t>
            </a:r>
          </a:p>
          <a:p>
            <a:pPr marL="257175" lvl="1" indent="-257175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zh-CN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zh-CN" altLang="en-US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diffusion/reorientation,</a:t>
            </a:r>
          </a:p>
          <a:p>
            <a:pPr marL="257175" lvl="1" indent="-257175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altLang="zh-CN" sz="1500" b="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spin excitation, etc.</a:t>
            </a:r>
          </a:p>
          <a:p>
            <a:pPr marL="0" lvl="1" indent="0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Materials:</a:t>
            </a:r>
          </a:p>
          <a:p>
            <a:pPr marL="0" lvl="1" indent="0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magnetic materials,</a:t>
            </a:r>
          </a:p>
          <a:p>
            <a:pPr marL="0" lvl="1" indent="0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high-temperature superconductors,</a:t>
            </a:r>
          </a:p>
          <a:p>
            <a:pPr marL="0" lvl="1" indent="0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energy materials,</a:t>
            </a:r>
          </a:p>
          <a:p>
            <a:pPr marL="0" lvl="1" indent="0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Catalyst</a:t>
            </a:r>
          </a:p>
          <a:p>
            <a:pPr marL="0" lvl="1" indent="0" defTabSz="685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zh-CN" sz="1500" b="0" dirty="0">
                <a:solidFill>
                  <a:prstClr val="black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life science materials, etc.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BF643961-180E-4B33-866D-D62C731845E9}"/>
              </a:ext>
            </a:extLst>
          </p:cNvPr>
          <p:cNvSpPr txBox="1"/>
          <p:nvPr/>
        </p:nvSpPr>
        <p:spPr>
          <a:xfrm>
            <a:off x="7344055" y="3993362"/>
            <a:ext cx="1856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Polarization Analysis</a:t>
            </a:r>
            <a:endParaRPr lang="en-US" sz="1350" b="1" dirty="0"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919E97-E4DF-2A46-9FD0-95BDFC74EBE1}"/>
              </a:ext>
            </a:extLst>
          </p:cNvPr>
          <p:cNvSpPr/>
          <p:nvPr/>
        </p:nvSpPr>
        <p:spPr>
          <a:xfrm>
            <a:off x="2483977" y="4490650"/>
            <a:ext cx="931508" cy="171923"/>
          </a:xfrm>
          <a:prstGeom prst="rect">
            <a:avLst/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30DDCB-07C5-DE45-AB46-DB699A1AD9A8}"/>
              </a:ext>
            </a:extLst>
          </p:cNvPr>
          <p:cNvSpPr txBox="1"/>
          <p:nvPr/>
        </p:nvSpPr>
        <p:spPr>
          <a:xfrm>
            <a:off x="88526" y="4428202"/>
            <a:ext cx="1420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iMovies</a:t>
            </a:r>
            <a:endParaRPr lang="en-US" sz="1350" b="1" dirty="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8C3E75-C1EB-1448-81EC-63734A099C42}"/>
              </a:ext>
            </a:extLst>
          </p:cNvPr>
          <p:cNvSpPr txBox="1"/>
          <p:nvPr/>
        </p:nvSpPr>
        <p:spPr>
          <a:xfrm>
            <a:off x="4228786" y="4428822"/>
            <a:ext cx="10005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Medium</a:t>
            </a:r>
            <a:r>
              <a:rPr lang="zh-CN" altLang="en-US" sz="135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b="1" i="1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350" b="1" baseline="-25000" dirty="0" err="1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endParaRPr lang="en-US" sz="1350" b="1" baseline="-25000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33BB3C-5A20-ED4F-A31A-6EBE8B8624D1}"/>
              </a:ext>
            </a:extLst>
          </p:cNvPr>
          <p:cNvSpPr txBox="1"/>
          <p:nvPr/>
        </p:nvSpPr>
        <p:spPr>
          <a:xfrm>
            <a:off x="5598114" y="4438112"/>
            <a:ext cx="1856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</a:t>
            </a:r>
            <a:r>
              <a:rPr lang="en-US" altLang="zh-CN" sz="1350" b="1" i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</a:t>
            </a:r>
            <a:r>
              <a:rPr lang="en-US" altLang="zh-CN" sz="1350" b="1" dirty="0">
                <a:solidFill>
                  <a:srgbClr val="0432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Resolution</a:t>
            </a:r>
            <a:endParaRPr lang="en-US" sz="1350" b="1" dirty="0">
              <a:solidFill>
                <a:srgbClr val="0432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A4631F-2A03-D942-A134-9547D63BB1FC}"/>
              </a:ext>
            </a:extLst>
          </p:cNvPr>
          <p:cNvSpPr/>
          <p:nvPr/>
        </p:nvSpPr>
        <p:spPr>
          <a:xfrm>
            <a:off x="1421640" y="4713088"/>
            <a:ext cx="353298" cy="211079"/>
          </a:xfrm>
          <a:prstGeom prst="rect">
            <a:avLst/>
          </a:prstGeom>
          <a:solidFill>
            <a:srgbClr val="FF6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C0504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F6F52A-97E9-E147-9438-6E1C717FBD3A}"/>
              </a:ext>
            </a:extLst>
          </p:cNvPr>
          <p:cNvSpPr txBox="1"/>
          <p:nvPr/>
        </p:nvSpPr>
        <p:spPr>
          <a:xfrm>
            <a:off x="79409" y="4661105"/>
            <a:ext cx="14201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NuBS</a:t>
            </a:r>
            <a:endParaRPr lang="en-US" sz="135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87DA94-C710-574F-AF81-6894F787867E}"/>
              </a:ext>
            </a:extLst>
          </p:cNvPr>
          <p:cNvSpPr txBox="1"/>
          <p:nvPr/>
        </p:nvSpPr>
        <p:spPr>
          <a:xfrm>
            <a:off x="4247964" y="4661725"/>
            <a:ext cx="7024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</a:t>
            </a:r>
            <a:r>
              <a:rPr lang="zh-CN" altLang="en-US" sz="135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b="1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</a:t>
            </a:r>
            <a:r>
              <a:rPr lang="en-US" altLang="zh-CN" sz="1350" b="1" baseline="-25000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</a:t>
            </a:r>
            <a:endParaRPr lang="en-US" sz="1350" b="1" baseline="-25000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0E9C22-B8F1-B445-AD72-854DBC0C24BE}"/>
              </a:ext>
            </a:extLst>
          </p:cNvPr>
          <p:cNvSpPr txBox="1"/>
          <p:nvPr/>
        </p:nvSpPr>
        <p:spPr>
          <a:xfrm>
            <a:off x="5598114" y="4671015"/>
            <a:ext cx="18560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135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</a:t>
            </a:r>
            <a:r>
              <a:rPr lang="en-US" altLang="zh-CN" sz="1350" b="1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E-</a:t>
            </a:r>
            <a:r>
              <a:rPr lang="en-US" altLang="zh-CN" sz="1350" b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Resolution</a:t>
            </a:r>
            <a:endParaRPr lang="en-US" sz="1350" b="1" dirty="0">
              <a:solidFill>
                <a:srgbClr val="F79646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">
            <a:extLst>
              <a:ext uri="{FF2B5EF4-FFF2-40B4-BE49-F238E27FC236}">
                <a16:creationId xmlns:a16="http://schemas.microsoft.com/office/drawing/2014/main" id="{0F8CD54C-002B-4FAE-8379-2A630DF85BE8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9971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392208-114D-49A5-A88A-40BC605DE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70" y="2642524"/>
            <a:ext cx="4067944" cy="2105147"/>
          </a:xfrm>
          <a:prstGeom prst="rect">
            <a:avLst/>
          </a:prstGeom>
        </p:spPr>
      </p:pic>
      <p:sp>
        <p:nvSpPr>
          <p:cNvPr id="13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24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aphicFrame>
        <p:nvGraphicFramePr>
          <p:cNvPr id="2" name="内容占位符 3">
            <a:extLst>
              <a:ext uri="{FF2B5EF4-FFF2-40B4-BE49-F238E27FC236}">
                <a16:creationId xmlns:a16="http://schemas.microsoft.com/office/drawing/2014/main" id="{356C6D86-9F66-A927-A4B3-1D0AE0E60D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2820825"/>
              </p:ext>
            </p:extLst>
          </p:nvPr>
        </p:nvGraphicFramePr>
        <p:xfrm>
          <a:off x="13459" y="2498820"/>
          <a:ext cx="4198501" cy="25867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3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48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933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1" kern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zh-CN" sz="11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 anchorCtr="1"/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1" i="0" kern="12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sz="11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419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Moderator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Decoupled Water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419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3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kumimoji="1"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 and Resolution</a:t>
                      </a: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10meV~1500 </a:t>
                      </a:r>
                      <a:r>
                        <a:rPr lang="en-US" sz="11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meV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 3%~10%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419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Flux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10~1500meV: 4.98*10</a:t>
                      </a:r>
                      <a:r>
                        <a:rPr lang="en-US" sz="1100" kern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n/s/cm</a:t>
                      </a:r>
                      <a:r>
                        <a:rPr lang="en-US" sz="1100" kern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@185kW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707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size</a:t>
                      </a:r>
                      <a:r>
                        <a:rPr 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</a:t>
                      </a:r>
                      <a:r>
                        <a:rPr 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zh-CN" altLang="en-US" sz="1100" b="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5cm×5cm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22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Detector coverage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horizontal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-30˚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+6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0˚</a:t>
                      </a:r>
                    </a:p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1" lang="en-US" altLang="zh-CN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vertical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-30˚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30˚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to moderator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2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Fermi to sample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4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Sample to detector</a:t>
                      </a:r>
                      <a:endParaRPr lang="zh-CN" altLang="en-US" sz="11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2.5m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822"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Sample environment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CCR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~8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00K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indent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Superconducting magnet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（～</a:t>
                      </a:r>
                      <a:r>
                        <a:rPr lang="en-US" alt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zh-CN" sz="11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sz="11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0415" marR="60415" marT="7200" marB="720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内容占位符 3">
            <a:extLst>
              <a:ext uri="{FF2B5EF4-FFF2-40B4-BE49-F238E27FC236}">
                <a16:creationId xmlns:a16="http://schemas.microsoft.com/office/drawing/2014/main" id="{6BA3B751-BF52-F0A3-864D-B0927405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7504" y="754659"/>
            <a:ext cx="7560840" cy="1746318"/>
          </a:xfrm>
          <a:prstGeom prst="rect">
            <a:avLst/>
          </a:prstGeom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86B22205-1A96-3148-A59C-69133FE8A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zh-CN" altLang="en-US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High</a:t>
            </a:r>
            <a:r>
              <a:rPr lang="zh-CN" altLang="en-US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energy</a:t>
            </a:r>
            <a:r>
              <a:rPr lang="zh-CN" altLang="en-US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inelastic</a:t>
            </a:r>
            <a:r>
              <a:rPr lang="zh-CN" altLang="en-US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spectrometer (BL05)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01AC8DA-5ED9-42D2-AEBD-55F751CFB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422" y="2627542"/>
            <a:ext cx="2138578" cy="19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38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395536" y="123478"/>
            <a:ext cx="8568952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Cold Neutron Inelastic Spectrometer (BL04)</a:t>
            </a:r>
            <a:endParaRPr lang="en-US" altLang="zh-CN" sz="24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705" y="699770"/>
            <a:ext cx="7727950" cy="10636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eaLnBrk="1" latinLnBrk="0" hangingPunct="1">
              <a:lnSpc>
                <a:spcPct val="100000"/>
              </a:lnSpc>
            </a:pPr>
            <a:r>
              <a:rPr lang="en-US" altLang="zh-CN" sz="1400" b="1" dirty="0"/>
              <a:t>The Cold Neutron Inelastic Spectrometer (CNIS) is designed to  be a</a:t>
            </a:r>
            <a:r>
              <a:rPr lang="en-US" altLang="zh-CN" sz="1400" b="1" dirty="0">
                <a:solidFill>
                  <a:srgbClr val="FF0000"/>
                </a:solidFill>
              </a:rPr>
              <a:t> high resolution</a:t>
            </a:r>
            <a:r>
              <a:rPr lang="en-US" altLang="zh-CN" sz="1400" b="1" dirty="0"/>
              <a:t> inelastic spectrometer, which will focus on efficiently detecting low energy signals such as </a:t>
            </a:r>
            <a:r>
              <a:rPr lang="en-US" altLang="zh-CN" sz="1400" b="1" dirty="0">
                <a:solidFill>
                  <a:srgbClr val="FF0000"/>
                </a:solidFill>
              </a:rPr>
              <a:t>magnetic excitations, phonons, and quasi-elastic signals</a:t>
            </a:r>
            <a:r>
              <a:rPr lang="en-US" altLang="zh-CN" sz="1400" b="1" dirty="0"/>
              <a:t> using cold neutron. </a:t>
            </a:r>
          </a:p>
          <a:p>
            <a:pPr marL="0" indent="0" algn="just" eaLnBrk="1" latinLnBrk="0" hangingPunct="1">
              <a:lnSpc>
                <a:spcPct val="100000"/>
              </a:lnSpc>
            </a:pPr>
            <a:endParaRPr lang="en-US" altLang="zh-CN" sz="1400" b="1" dirty="0"/>
          </a:p>
        </p:txBody>
      </p:sp>
      <p:sp>
        <p:nvSpPr>
          <p:cNvPr id="13" name="矩形"/>
          <p:cNvSpPr/>
          <p:nvPr/>
        </p:nvSpPr>
        <p:spPr>
          <a:xfrm>
            <a:off x="8791896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25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56376" y="721310"/>
            <a:ext cx="198204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Prof.</a:t>
            </a:r>
            <a:r>
              <a:rPr lang="zh-CN" alt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Xing Tong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Dr.</a:t>
            </a:r>
            <a:r>
              <a:rPr lang="zh-CN" alt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Yu</a:t>
            </a:r>
            <a:r>
              <a:rPr lang="zh-CN" alt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Feng</a:t>
            </a:r>
            <a:endParaRPr lang="zh-CN" altLang="en-US" sz="1350" dirty="0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-71120" y="1527810"/>
            <a:ext cx="4572000" cy="1353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t">
            <a:spAutoFit/>
          </a:bodyPr>
          <a:lstStyle/>
          <a:p>
            <a:pPr marL="285750" indent="-285750" algn="l"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Incident energy</a:t>
            </a:r>
            <a:r>
              <a:rPr lang="zh-CN" altLang="en-US" sz="1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cs typeface="Arial" panose="020B0604020202020204" pitchFamily="34" charset="0"/>
                <a:sym typeface="+mn-ea"/>
              </a:rPr>
              <a:t>1- 75</a:t>
            </a:r>
            <a:r>
              <a:rPr lang="en-US" altLang="zh-CN" sz="1400" b="1" dirty="0">
                <a:solidFill>
                  <a:srgbClr val="002060"/>
                </a:solidFill>
                <a:cs typeface="Arial" panose="020B0604020202020204" pitchFamily="34" charset="0"/>
                <a:sym typeface="+mn-ea"/>
              </a:rPr>
              <a:t> meV</a:t>
            </a:r>
          </a:p>
          <a:p>
            <a:pPr marL="285750" indent="-285750" algn="l">
              <a:buFont typeface="Wingdings" panose="05000000000000000000" charset="0"/>
              <a:buChar char="u"/>
            </a:pPr>
            <a:r>
              <a:rPr lang="en-US" altLang="zh-CN" sz="14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Energy resolution: </a:t>
            </a:r>
            <a:r>
              <a:rPr lang="en-US" altLang="zh-CN" sz="14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2.5%</a:t>
            </a:r>
            <a:r>
              <a:rPr lang="en-US" altLang="zh-CN" sz="14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(</a:t>
            </a:r>
            <a:r>
              <a:rPr lang="en-US" altLang="zh-CN" sz="14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~1%</a:t>
            </a:r>
            <a:r>
              <a:rPr lang="en-US" altLang="zh-CN" sz="1400" b="1" dirty="0">
                <a:solidFill>
                  <a:srgbClr val="002060"/>
                </a:solidFill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at high resolution mode)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buNone/>
            </a:pPr>
            <a:endParaRPr lang="en-US" altLang="zh-CN" sz="2000" b="1" dirty="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  <a:p>
            <a:pPr algn="l">
              <a:buNone/>
            </a:pPr>
            <a:endParaRPr lang="en-US" altLang="zh-CN" sz="2000" b="1" dirty="0">
              <a:solidFill>
                <a:srgbClr val="FF0000"/>
              </a:solidFill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23" name="对象 22"/>
          <p:cNvGraphicFramePr/>
          <p:nvPr>
            <p:extLst>
              <p:ext uri="{D42A27DB-BD31-4B8C-83A1-F6EECF244321}">
                <p14:modId xmlns:p14="http://schemas.microsoft.com/office/powerpoint/2010/main" val="4245087235"/>
              </p:ext>
            </p:extLst>
          </p:nvPr>
        </p:nvGraphicFramePr>
        <p:xfrm>
          <a:off x="44450" y="2493327"/>
          <a:ext cx="1257300" cy="775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5" r:id="rId6" imgW="3923665" imgH="3014980" progId="Origin95.Graph">
                  <p:embed/>
                </p:oleObj>
              </mc:Choice>
              <mc:Fallback>
                <p:oleObj r:id="rId6" imgW="3923665" imgH="3014980" progId="Origin95.Graph">
                  <p:embed/>
                  <p:pic>
                    <p:nvPicPr>
                      <p:cNvPr id="23" name="对象 2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50" y="2493327"/>
                        <a:ext cx="1257300" cy="775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图片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30" y="3294697"/>
            <a:ext cx="953770" cy="762635"/>
          </a:xfrm>
          <a:prstGeom prst="rect">
            <a:avLst/>
          </a:prstGeom>
        </p:spPr>
      </p:pic>
      <p:sp>
        <p:nvSpPr>
          <p:cNvPr id="28" name="文本框 27"/>
          <p:cNvSpPr txBox="1"/>
          <p:nvPr>
            <p:custDataLst>
              <p:tags r:id="rId2"/>
            </p:custDataLst>
          </p:nvPr>
        </p:nvSpPr>
        <p:spPr>
          <a:xfrm>
            <a:off x="13970" y="4207141"/>
            <a:ext cx="1431731" cy="605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en-US" altLang="zh-CN" sz="900" dirty="0">
                <a:ea typeface="微软雅黑" panose="020B0503020204020204" pitchFamily="34" charset="-122"/>
                <a:cs typeface="Arial" panose="020B0604020202020204" pitchFamily="34" charset="0"/>
              </a:rPr>
              <a:t>Combination of multiple choppers allows switching to </a:t>
            </a:r>
            <a:r>
              <a:rPr lang="en-US" altLang="zh-CN" sz="9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high resolution mode </a:t>
            </a:r>
            <a:r>
              <a:rPr lang="en-US" altLang="zh-CN" sz="900" dirty="0">
                <a:ea typeface="微软雅黑" panose="020B0503020204020204" pitchFamily="34" charset="-122"/>
                <a:cs typeface="Arial" panose="020B0604020202020204" pitchFamily="34" charset="0"/>
              </a:rPr>
              <a:t>freely and enables</a:t>
            </a:r>
            <a:r>
              <a:rPr lang="en-US" altLang="zh-CN" sz="900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multiple incident energy</a:t>
            </a:r>
            <a:r>
              <a:rPr lang="en-US" altLang="zh-CN" sz="900" dirty="0">
                <a:ea typeface="微软雅黑" panose="020B0503020204020204" pitchFamily="34" charset="-122"/>
                <a:cs typeface="Arial" panose="020B0604020202020204" pitchFamily="34" charset="0"/>
              </a:rPr>
              <a:t> modes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7B23F40-5175-402D-B571-9489DDF54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5062" y="1423925"/>
            <a:ext cx="2869778" cy="99906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6DBFF84A-C8AA-4252-8AB7-3ECA243BE9C1}"/>
              </a:ext>
            </a:extLst>
          </p:cNvPr>
          <p:cNvSpPr txBox="1"/>
          <p:nvPr/>
        </p:nvSpPr>
        <p:spPr>
          <a:xfrm>
            <a:off x="4500880" y="2468880"/>
            <a:ext cx="4803140" cy="245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10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Schematic Diagram of Spectrometer Structure and Key Component Layout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F35AB53D-DF20-436F-9EFA-384360D76A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5702" y="2422366"/>
            <a:ext cx="2436495" cy="70929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A1DD82B-431F-45C7-B450-69B7ABC79C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5912" y="3167410"/>
            <a:ext cx="1866265" cy="1012825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7BF3965-7737-45E6-AB87-CF52A945E4A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52038" y="2565717"/>
            <a:ext cx="899795" cy="231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en-US" altLang="zh-CN" sz="800">
                <a:ea typeface="黑体" panose="02010609060101010101" charset="-122"/>
                <a:cs typeface="Arial" panose="020B0604020202020204" pitchFamily="34" charset="0"/>
              </a:rPr>
              <a:t>Horizontal 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0F89CCE-A60E-483B-B9F7-59BFD7828A8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35528" y="2836227"/>
            <a:ext cx="899795" cy="2311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0" indent="0" algn="ctr">
              <a:buNone/>
            </a:pPr>
            <a:r>
              <a:rPr lang="en-US" altLang="zh-CN" sz="800">
                <a:ea typeface="黑体" panose="02010609060101010101" charset="-122"/>
                <a:cs typeface="Arial" panose="020B0604020202020204" pitchFamily="34" charset="0"/>
              </a:rPr>
              <a:t>Vertical 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953A88AB-AAE4-449C-B612-EDCFEC73ED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92" y="2382361"/>
            <a:ext cx="1243965" cy="989965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A6FA586-AE52-433A-A1C3-BF8B988A7C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695" y="3385706"/>
            <a:ext cx="1228090" cy="735965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37DD9A2F-F9D1-4CC4-B81B-A7D806A05691}"/>
              </a:ext>
            </a:extLst>
          </p:cNvPr>
          <p:cNvSpPr txBox="1"/>
          <p:nvPr/>
        </p:nvSpPr>
        <p:spPr>
          <a:xfrm>
            <a:off x="1254806" y="4202393"/>
            <a:ext cx="20306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9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Guides are being manufactured at </a:t>
            </a:r>
            <a:r>
              <a:rPr lang="en-US" altLang="zh-CN" sz="900" b="0" i="0" dirty="0" err="1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MirrorTron</a:t>
            </a:r>
            <a:r>
              <a:rPr lang="en-US" altLang="zh-CN" sz="9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 and planed to be installed in this summer. It uses 50 cm straight sections to approximate the curved and elliptical shape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03734845-65C5-4C4A-BB5E-9ECF4AC08935}"/>
              </a:ext>
            </a:extLst>
          </p:cNvPr>
          <p:cNvSpPr txBox="1"/>
          <p:nvPr/>
        </p:nvSpPr>
        <p:spPr>
          <a:xfrm>
            <a:off x="3146529" y="4214437"/>
            <a:ext cx="1690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9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Sample chamber is made of low magnetic permeability materials for magnets. The end guide can be switched to a strong-focusing guide and a polarization system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72CF0908-4325-4CDC-8F54-5F6754D8415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01" y="2777879"/>
            <a:ext cx="434340" cy="180403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98D5450-BE89-44CB-822C-E3C9A23918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06" y="2925834"/>
            <a:ext cx="636270" cy="75311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C1AF171F-2C9E-48CC-9D1A-FAF73D7927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546" y="3830074"/>
            <a:ext cx="479425" cy="54546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BD2413D-A9B3-4903-ACCD-805F4CE7143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445" y="2836227"/>
            <a:ext cx="716280" cy="1678940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0C616A29-C849-4C11-B533-8CCE32B3B359}"/>
              </a:ext>
            </a:extLst>
          </p:cNvPr>
          <p:cNvSpPr txBox="1"/>
          <p:nvPr/>
        </p:nvSpPr>
        <p:spPr>
          <a:xfrm>
            <a:off x="4725598" y="4569854"/>
            <a:ext cx="143072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1000" b="0" i="0" baseline="3000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3</a:t>
            </a:r>
            <a:r>
              <a:rPr lang="en-US" altLang="zh-CN" sz="10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He detector banks use an “ air box” solution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F41BA2A-BDA8-449F-A3BB-38D6C05209FD}"/>
              </a:ext>
            </a:extLst>
          </p:cNvPr>
          <p:cNvSpPr txBox="1"/>
          <p:nvPr/>
        </p:nvSpPr>
        <p:spPr>
          <a:xfrm>
            <a:off x="5964431" y="4417097"/>
            <a:ext cx="148018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10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Vanes are installed between detector banks to prevent stray scattering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C40811FB-84A0-4177-9680-6678A6EACB51}"/>
              </a:ext>
            </a:extLst>
          </p:cNvPr>
          <p:cNvSpPr txBox="1"/>
          <p:nvPr/>
        </p:nvSpPr>
        <p:spPr>
          <a:xfrm>
            <a:off x="7384765" y="4303613"/>
            <a:ext cx="1795747" cy="86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en-US" altLang="zh-CN" sz="1000" b="0" i="0" dirty="0">
                <a:solidFill>
                  <a:srgbClr val="0F1115"/>
                </a:solidFill>
                <a:ea typeface="quote-cjk-patch"/>
                <a:cs typeface="Arial" panose="020B0604020202020204" pitchFamily="34" charset="0"/>
              </a:rPr>
              <a:t>An oscillating radial collimator is installed in the sample chamber to prevent scattering from the sample environment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7EE5364A-AA19-4923-97F3-871EF8B623E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1469" t="16835" r="27319" b="15464"/>
          <a:stretch>
            <a:fillRect/>
          </a:stretch>
        </p:blipFill>
        <p:spPr>
          <a:xfrm>
            <a:off x="7413901" y="2877343"/>
            <a:ext cx="1461770" cy="135064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24A50535-102C-4E12-B4F3-49DBD70DD7A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279781" y="1419184"/>
            <a:ext cx="2024239" cy="9969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303002C9-F75B-2EEF-6917-3FE2F917D52E}"/>
              </a:ext>
            </a:extLst>
          </p:cNvPr>
          <p:cNvGrpSpPr/>
          <p:nvPr/>
        </p:nvGrpSpPr>
        <p:grpSpPr>
          <a:xfrm>
            <a:off x="0" y="1561882"/>
            <a:ext cx="3582985" cy="1408888"/>
            <a:chOff x="52580" y="2683932"/>
            <a:chExt cx="5396447" cy="217710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7FA1A0-D034-E963-C5F8-A5C083F7D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169" y="2683932"/>
              <a:ext cx="5322858" cy="2137475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CCD29A80-7298-AF26-DB35-50AD9546B1F3}"/>
                </a:ext>
              </a:extLst>
            </p:cNvPr>
            <p:cNvSpPr txBox="1"/>
            <p:nvPr/>
          </p:nvSpPr>
          <p:spPr>
            <a:xfrm>
              <a:off x="52580" y="3467490"/>
              <a:ext cx="731472" cy="64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cs typeface="Arial" panose="020B0604020202020204" pitchFamily="34" charset="0"/>
                </a:rPr>
                <a:t>beam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FECFCE1-9F23-8D28-D298-5E12447CB34C}"/>
                </a:ext>
              </a:extLst>
            </p:cNvPr>
            <p:cNvSpPr txBox="1"/>
            <p:nvPr/>
          </p:nvSpPr>
          <p:spPr>
            <a:xfrm>
              <a:off x="876612" y="3282550"/>
              <a:ext cx="1073120" cy="3923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cs typeface="Arial" panose="020B0604020202020204" pitchFamily="34" charset="0"/>
                </a:rPr>
                <a:t>polarizer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8D17F7A-F54B-C33C-340C-635C14C749FF}"/>
                </a:ext>
              </a:extLst>
            </p:cNvPr>
            <p:cNvSpPr txBox="1"/>
            <p:nvPr/>
          </p:nvSpPr>
          <p:spPr>
            <a:xfrm>
              <a:off x="2840204" y="4066029"/>
              <a:ext cx="902784" cy="64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cs typeface="Arial" panose="020B0604020202020204" pitchFamily="34" charset="0"/>
                </a:rPr>
                <a:t>sample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0FC754D-06DE-FDB1-9E99-2F8BA671714F}"/>
                </a:ext>
              </a:extLst>
            </p:cNvPr>
            <p:cNvSpPr txBox="1"/>
            <p:nvPr/>
          </p:nvSpPr>
          <p:spPr>
            <a:xfrm>
              <a:off x="4155124" y="2843272"/>
              <a:ext cx="978507" cy="64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cs typeface="Arial" panose="020B0604020202020204" pitchFamily="34" charset="0"/>
                </a:rPr>
                <a:t>detector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53A6E51-AEFE-8310-F925-262B31FAEAA9}"/>
                </a:ext>
              </a:extLst>
            </p:cNvPr>
            <p:cNvSpPr txBox="1"/>
            <p:nvPr/>
          </p:nvSpPr>
          <p:spPr>
            <a:xfrm>
              <a:off x="4320422" y="3316147"/>
              <a:ext cx="969370" cy="64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cs typeface="Arial" panose="020B0604020202020204" pitchFamily="34" charset="0"/>
                </a:rPr>
                <a:t>analyzer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7DE6B18-60E5-F24A-9275-BD8F696CFC63}"/>
                </a:ext>
              </a:extLst>
            </p:cNvPr>
            <p:cNvSpPr txBox="1"/>
            <p:nvPr/>
          </p:nvSpPr>
          <p:spPr>
            <a:xfrm>
              <a:off x="784052" y="4047252"/>
              <a:ext cx="1570269" cy="64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cs typeface="Arial" panose="020B0604020202020204" pitchFamily="34" charset="0"/>
                </a:rPr>
                <a:t>incident guide field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B81B4DA-803A-45CF-CD48-33BA5B028867}"/>
                </a:ext>
              </a:extLst>
            </p:cNvPr>
            <p:cNvSpPr txBox="1"/>
            <p:nvPr/>
          </p:nvSpPr>
          <p:spPr>
            <a:xfrm>
              <a:off x="4087124" y="4218980"/>
              <a:ext cx="1200149" cy="642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cs typeface="Arial" panose="020B0604020202020204" pitchFamily="34" charset="0"/>
                </a:rPr>
                <a:t>scattering</a:t>
              </a:r>
            </a:p>
            <a:p>
              <a:r>
                <a:rPr lang="en-US" altLang="zh-CN" sz="1050" dirty="0">
                  <a:cs typeface="Arial" panose="020B0604020202020204" pitchFamily="34" charset="0"/>
                </a:rPr>
                <a:t>guide field</a:t>
              </a:r>
              <a:endParaRPr lang="zh-CN" altLang="en-US" sz="1050" dirty="0">
                <a:cs typeface="Arial" panose="020B0604020202020204" pitchFamily="34" charset="0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42336914-56D2-AD8A-9BC5-A39FBE4F0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1857" y="2287981"/>
            <a:ext cx="3846235" cy="178202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A31209D-57D4-1CCC-95FE-669E8F2D639C}"/>
              </a:ext>
            </a:extLst>
          </p:cNvPr>
          <p:cNvSpPr txBox="1"/>
          <p:nvPr/>
        </p:nvSpPr>
        <p:spPr>
          <a:xfrm>
            <a:off x="48860" y="673555"/>
            <a:ext cx="903793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Preliminary Design</a:t>
            </a:r>
            <a:r>
              <a:rPr lang="zh-CN" altLang="en-US" sz="15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：</a:t>
            </a:r>
            <a:r>
              <a:rPr lang="en-US" altLang="zh-CN" sz="1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In the light of the low flux but sharp pulse width of the decoupled poisoned hydrogen moderator, PAINTER will incorporate the capabilities of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both polarized inelastic neutron scattering  and polarized neutron diffraction.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The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performance of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beamline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is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optimized to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balanced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point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between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a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diffractometer and a</a:t>
            </a:r>
            <a:r>
              <a:rPr lang="zh-CN" altLang="en-US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spectrometer.</a:t>
            </a:r>
            <a:endParaRPr lang="en-US" sz="1400" dirty="0">
              <a:solidFill>
                <a:srgbClr val="7030A0"/>
              </a:solidFill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42492D51-8A77-4E95-9635-0758526A493B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135788" y="3087311"/>
          <a:ext cx="3237788" cy="19858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00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68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35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Moderator</a:t>
                      </a:r>
                      <a:endParaRPr lang="zh-CN" altLang="en-US" sz="12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7479" marR="47479" marT="23739" marB="23739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Decoupled hydrogen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7479" marR="47479" marT="23739" marB="23739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73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Times New Roman" panose="02020603050405020304" pitchFamily="18" charset="0"/>
                        </a:rPr>
                        <a:t>Best energy resolution</a:t>
                      </a:r>
                      <a:endParaRPr lang="zh-CN" altLang="en-US" sz="12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Times New Roman" panose="02020603050405020304" pitchFamily="18" charset="0"/>
                      </a:endParaRPr>
                    </a:p>
                  </a:txBody>
                  <a:tcPr marL="47479" marR="47479" marT="23739" marB="23739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l-GR" altLang="zh-CN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Δ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E/E 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≤ 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+mn-ea"/>
                        </a:rPr>
                        <a:t>5%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47479" marR="47479" marT="23739" marB="23739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flux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≥1×10</a:t>
                      </a:r>
                      <a:r>
                        <a:rPr lang="en-US" altLang="zh-CN" sz="1200" b="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zh-CN" altLang="en-US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n/s</a:t>
                      </a:r>
                      <a:r>
                        <a:rPr lang="zh-CN" altLang="en-US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</a:t>
                      </a:r>
                      <a:r>
                        <a:rPr lang="zh-CN" altLang="en-US" sz="1200" b="0" kern="12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/>
                        </a:rPr>
                        <a:t>cm</a:t>
                      </a:r>
                      <a:r>
                        <a:rPr lang="zh-CN" altLang="en-US" sz="1200" b="0" kern="120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  <a:sym typeface="Wingdings" panose="05000000000000000000"/>
                        </a:rPr>
                        <a:t>2</a:t>
                      </a:r>
                      <a:endParaRPr lang="zh-CN" altLang="en-US" sz="1200" b="0" baseline="300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73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polarizability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≥90% @5 </a:t>
                      </a:r>
                      <a:r>
                        <a:rPr lang="en-US" altLang="zh-CN" sz="1200" b="0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Polarizer</a:t>
                      </a:r>
                      <a:endParaRPr lang="zh-CN" altLang="en-US" sz="1200" b="0" i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Polarized supermirrors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0888454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Analyzer</a:t>
                      </a:r>
                      <a:endParaRPr lang="zh-CN" altLang="en-US" sz="1200" b="0" i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Wide-angle polarization </a:t>
                      </a:r>
                      <a:r>
                        <a:rPr lang="en-US" altLang="zh-CN" sz="1200" b="0" baseline="300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He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95518401"/>
                  </a:ext>
                </a:extLst>
              </a:tr>
              <a:tr h="2525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i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Incident energy</a:t>
                      </a:r>
                      <a:endParaRPr lang="zh-CN" altLang="en-US" sz="1200" b="0" i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b="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 meV~80 </a:t>
                      </a:r>
                      <a:r>
                        <a:rPr lang="en-US" altLang="zh-CN" sz="1200" b="0" dirty="0" err="1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meV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9160490"/>
                  </a:ext>
                </a:extLst>
              </a:tr>
            </a:tbl>
          </a:graphicData>
        </a:graphic>
      </p:graphicFrame>
      <p:sp>
        <p:nvSpPr>
          <p:cNvPr id="23" name="文本框 142">
            <a:extLst>
              <a:ext uri="{FF2B5EF4-FFF2-40B4-BE49-F238E27FC236}">
                <a16:creationId xmlns:a16="http://schemas.microsoft.com/office/drawing/2014/main" id="{CD5BB6F4-5C58-7A46-962B-1EB979BE16AE}"/>
              </a:ext>
            </a:extLst>
          </p:cNvPr>
          <p:cNvSpPr txBox="1"/>
          <p:nvPr/>
        </p:nvSpPr>
        <p:spPr>
          <a:xfrm>
            <a:off x="6522185" y="4172872"/>
            <a:ext cx="2666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16" indent="-1071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frame overlap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choppers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716" indent="-10716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high-speed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choppers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(pulse removal &amp;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monochromator)</a:t>
            </a:r>
          </a:p>
        </p:txBody>
      </p:sp>
      <p:sp>
        <p:nvSpPr>
          <p:cNvPr id="24" name="文本框 177">
            <a:extLst>
              <a:ext uri="{FF2B5EF4-FFF2-40B4-BE49-F238E27FC236}">
                <a16:creationId xmlns:a16="http://schemas.microsoft.com/office/drawing/2014/main" id="{D491304F-DBA3-BE49-93AA-BFE23F4A8CEF}"/>
              </a:ext>
            </a:extLst>
          </p:cNvPr>
          <p:cNvSpPr txBox="1"/>
          <p:nvPr/>
        </p:nvSpPr>
        <p:spPr>
          <a:xfrm>
            <a:off x="3538144" y="4172872"/>
            <a:ext cx="31220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indent="-66675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Moderator-to-monochromator L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=23 m</a:t>
            </a: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Monochromator-to-sample L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=2.5 m</a:t>
            </a: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Sample-to-detector L</a:t>
            </a:r>
            <a:r>
              <a:rPr lang="en-US" altLang="zh-CN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 m</a:t>
            </a:r>
          </a:p>
          <a:p>
            <a:pPr marL="66675" indent="-66675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8mm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tubes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20B71BF-6004-97D3-D59A-3D9D9257FEAF}"/>
              </a:ext>
            </a:extLst>
          </p:cNvPr>
          <p:cNvSpPr txBox="1"/>
          <p:nvPr/>
        </p:nvSpPr>
        <p:spPr>
          <a:xfrm>
            <a:off x="3426728" y="1394078"/>
            <a:ext cx="5668412" cy="657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v-SE" altLang="zh-CN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Polarized neutrons: λ ≥ 2 Å (E</a:t>
            </a:r>
            <a:r>
              <a:rPr lang="sv-SE" altLang="zh-CN" sz="1600" b="1" baseline="-250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sv-SE" altLang="zh-CN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≤ 20 meV)</a:t>
            </a:r>
          </a:p>
          <a:p>
            <a:pPr>
              <a:lnSpc>
                <a:spcPct val="120000"/>
              </a:lnSpc>
            </a:pP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(Polarization scheme has not been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fully finalized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）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DEE8757B-48C8-400E-9D39-372D7018C63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38090"/>
            <a:ext cx="876859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Direct Geometry Polarized Neutron Spectrometer (PAINTER, BL20)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879F3E0-228B-45AA-8206-E889D6538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2280" y="2253504"/>
            <a:ext cx="1828278" cy="173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5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2B36F2-0BB3-4053-A8B4-D0B11642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47" y="75144"/>
            <a:ext cx="8147248" cy="431953"/>
          </a:xfrm>
        </p:spPr>
        <p:txBody>
          <a:bodyPr/>
          <a:lstStyle/>
          <a:p>
            <a:pPr>
              <a:defRPr/>
            </a:pP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Indirect geometry Molecular Vibrational Spectrometer (BL06)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B6CF5643-552F-485F-9534-72ADA859A1C6}"/>
              </a:ext>
            </a:extLst>
          </p:cNvPr>
          <p:cNvSpPr txBox="1"/>
          <p:nvPr/>
        </p:nvSpPr>
        <p:spPr>
          <a:xfrm rot="10800000" flipV="1">
            <a:off x="4943185" y="845743"/>
            <a:ext cx="47810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rgbClr val="0819F6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obtain molecular vibration spectra of materials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catalysts,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hydrogen storage materials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hydrogen bonded systems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hydrous minerals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MOF, zeolites,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biological samples such as drugs and biomolecules.</a:t>
            </a:r>
            <a:endParaRPr lang="zh-CN" altLang="en-US" sz="14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45748CFE-E9B3-4740-A895-69BF61EBA0D0}"/>
              </a:ext>
            </a:extLst>
          </p:cNvPr>
          <p:cNvSpPr/>
          <p:nvPr/>
        </p:nvSpPr>
        <p:spPr>
          <a:xfrm>
            <a:off x="8835328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27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0C6F7D0-D843-ED43-929A-427291DFED35}"/>
              </a:ext>
            </a:extLst>
          </p:cNvPr>
          <p:cNvSpPr txBox="1"/>
          <p:nvPr/>
        </p:nvSpPr>
        <p:spPr>
          <a:xfrm>
            <a:off x="0" y="1563638"/>
            <a:ext cx="5013983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en-US" altLang="zh-CN" sz="1300" b="1" dirty="0">
                <a:latin typeface="PingFang SC"/>
              </a:rPr>
              <a:t>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Time and energy double focused 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secondary spectrometer with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large curved HOPG analyzer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;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 Large solid angle analyzer coverage,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h</a:t>
            </a:r>
            <a:r>
              <a:rPr lang="en-US" altLang="zh-CN" sz="1300" b="1" dirty="0">
                <a:solidFill>
                  <a:srgbClr val="FF0000"/>
                </a:solidFill>
                <a:latin typeface="PingFang SC"/>
              </a:rPr>
              <a:t>igh flux</a:t>
            </a:r>
            <a:r>
              <a:rPr lang="en-US" altLang="zh-CN" sz="1300" dirty="0">
                <a:solidFill>
                  <a:srgbClr val="2A2B2E"/>
                </a:solidFill>
                <a:latin typeface="PingFang SC"/>
              </a:rPr>
              <a:t>,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high energy resolution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;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en-US" altLang="zh-CN" sz="1300" dirty="0">
                <a:solidFill>
                  <a:srgbClr val="2A2B2E"/>
                </a:solidFill>
                <a:latin typeface="PingFang SC"/>
              </a:rPr>
              <a:t> T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he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n</a:t>
            </a:r>
            <a:r>
              <a:rPr lang="en-US" altLang="zh-CN" sz="1300" b="1" dirty="0">
                <a:solidFill>
                  <a:srgbClr val="FF0000"/>
                </a:solidFill>
                <a:latin typeface="PingFang SC"/>
              </a:rPr>
              <a:t>eutron vibrational spectrum (NVS)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 and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diffraction spectrum 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of the material are obtained simultaneously;</a:t>
            </a:r>
          </a:p>
          <a:p>
            <a:pPr marL="171450" indent="-171450" algn="l">
              <a:buFont typeface="Wingdings" panose="05000000000000000000" pitchFamily="2" charset="2"/>
              <a:buChar char="u"/>
            </a:pP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 A variety of </a:t>
            </a:r>
            <a:r>
              <a:rPr lang="en-US" altLang="zh-CN" sz="1300" b="1" i="0" dirty="0">
                <a:solidFill>
                  <a:srgbClr val="FF0000"/>
                </a:solidFill>
                <a:effectLst/>
                <a:latin typeface="PingFang SC"/>
              </a:rPr>
              <a:t>sample environments</a:t>
            </a:r>
            <a:r>
              <a:rPr lang="en-US" altLang="zh-CN" sz="1300" b="0" i="0" dirty="0">
                <a:solidFill>
                  <a:srgbClr val="2A2B2E"/>
                </a:solidFill>
                <a:effectLst/>
                <a:latin typeface="PingFang SC"/>
              </a:rPr>
              <a:t>, such as dedicated closed-cycle refrigerator (CCR), high pressure, gas flow cells and gas manifold, in-situ Raman.</a:t>
            </a:r>
            <a:endParaRPr lang="zh-CN" altLang="en-US" sz="13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0F853C-EC59-884C-A59C-D61C647C9066}"/>
              </a:ext>
            </a:extLst>
          </p:cNvPr>
          <p:cNvSpPr/>
          <p:nvPr/>
        </p:nvSpPr>
        <p:spPr>
          <a:xfrm>
            <a:off x="5229855" y="4629784"/>
            <a:ext cx="378274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 dirty="0">
                <a:solidFill>
                  <a:srgbClr val="2A2B2E"/>
                </a:solidFill>
                <a:latin typeface="PingFang SC"/>
              </a:rPr>
              <a:t>Large solid angle (≥4.5 </a:t>
            </a:r>
            <a:r>
              <a:rPr lang="en-US" altLang="zh-CN" sz="1300" dirty="0" err="1">
                <a:solidFill>
                  <a:srgbClr val="2A2B2E"/>
                </a:solidFill>
                <a:latin typeface="PingFang SC"/>
              </a:rPr>
              <a:t>sr</a:t>
            </a:r>
            <a:r>
              <a:rPr lang="en-US" altLang="zh-CN" sz="1300" dirty="0">
                <a:solidFill>
                  <a:srgbClr val="2A2B2E"/>
                </a:solidFill>
                <a:latin typeface="PingFang SC"/>
              </a:rPr>
              <a:t>) analyzer coverage, with a total of 14 modules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1469215-7A93-48F0-A0EE-03A195D475A9}"/>
              </a:ext>
            </a:extLst>
          </p:cNvPr>
          <p:cNvSpPr txBox="1"/>
          <p:nvPr/>
        </p:nvSpPr>
        <p:spPr>
          <a:xfrm>
            <a:off x="7721289" y="629686"/>
            <a:ext cx="19820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Dr.</a:t>
            </a:r>
            <a:r>
              <a:rPr lang="zh-CN" alt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35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Chunyong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He</a:t>
            </a:r>
            <a:endParaRPr lang="zh-CN" altLang="en-US" sz="135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E95801-E405-EE58-075F-F6B4EE2DF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641" y="2784735"/>
            <a:ext cx="1798706" cy="18395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338A28-09BA-0B48-AFD7-8832A7B35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716" y="3000791"/>
            <a:ext cx="1971205" cy="15645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326F12D-3C11-084B-DF93-50442DA8DB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90"/>
          <a:stretch>
            <a:fillRect/>
          </a:stretch>
        </p:blipFill>
        <p:spPr>
          <a:xfrm>
            <a:off x="44968" y="3618855"/>
            <a:ext cx="5032636" cy="154977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9FC5D3F-DBEF-4477-97E0-903371A40D3F}"/>
              </a:ext>
            </a:extLst>
          </p:cNvPr>
          <p:cNvSpPr txBox="1"/>
          <p:nvPr/>
        </p:nvSpPr>
        <p:spPr>
          <a:xfrm>
            <a:off x="237466" y="718472"/>
            <a:ext cx="4550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I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ndirect g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e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ometry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mo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lecular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vi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bration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s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pectrometer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(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iMovi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e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s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)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is an inelastic neutron scattering instrument for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neutron vibrational spectrum (NVS)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 . The optimum energy resolution (</a:t>
            </a:r>
            <a:r>
              <a:rPr kumimoji="0" lang="el-GR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E/E) is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1.5%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4934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A355BD1-DFAA-421F-BBF4-ED3BE4784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65" y="3947691"/>
            <a:ext cx="1064284" cy="1043973"/>
          </a:xfrm>
          <a:prstGeom prst="rect">
            <a:avLst/>
          </a:prstGeom>
        </p:spPr>
      </p:pic>
      <p:pic>
        <p:nvPicPr>
          <p:cNvPr id="137" name="图片 136">
            <a:extLst>
              <a:ext uri="{FF2B5EF4-FFF2-40B4-BE49-F238E27FC236}">
                <a16:creationId xmlns:a16="http://schemas.microsoft.com/office/drawing/2014/main" id="{E22E3964-57A3-9C64-DBE5-BEA063BCA5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50" r="35978"/>
          <a:stretch>
            <a:fillRect/>
          </a:stretch>
        </p:blipFill>
        <p:spPr>
          <a:xfrm>
            <a:off x="1858260" y="4141709"/>
            <a:ext cx="406138" cy="619471"/>
          </a:xfrm>
          <a:prstGeom prst="rect">
            <a:avLst/>
          </a:prstGeom>
        </p:spPr>
      </p:pic>
      <p:pic>
        <p:nvPicPr>
          <p:cNvPr id="20" name="图片 9">
            <a:extLst>
              <a:ext uri="{FF2B5EF4-FFF2-40B4-BE49-F238E27FC236}">
                <a16:creationId xmlns:a16="http://schemas.microsoft.com/office/drawing/2014/main" id="{665B6FC8-8CF1-B472-D17F-A2671EC3F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2"/>
          <a:stretch>
            <a:fillRect/>
          </a:stretch>
        </p:blipFill>
        <p:spPr>
          <a:xfrm>
            <a:off x="114097" y="3624124"/>
            <a:ext cx="1052666" cy="1293315"/>
          </a:xfrm>
          <a:prstGeom prst="rect">
            <a:avLst/>
          </a:prstGeom>
        </p:spPr>
      </p:pic>
      <p:pic>
        <p:nvPicPr>
          <p:cNvPr id="143" name="图片 142">
            <a:extLst>
              <a:ext uri="{FF2B5EF4-FFF2-40B4-BE49-F238E27FC236}">
                <a16:creationId xmlns:a16="http://schemas.microsoft.com/office/drawing/2014/main" id="{34E37B96-D8B4-9957-0056-704D0ACC089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839" t="3434" r="17807" b="10383"/>
          <a:stretch>
            <a:fillRect/>
          </a:stretch>
        </p:blipFill>
        <p:spPr>
          <a:xfrm rot="16200000">
            <a:off x="2379685" y="4007788"/>
            <a:ext cx="986013" cy="960527"/>
          </a:xfrm>
          <a:prstGeom prst="rect">
            <a:avLst/>
          </a:prstGeom>
        </p:spPr>
      </p:pic>
      <p:pic>
        <p:nvPicPr>
          <p:cNvPr id="142" name="图片 141" descr="手里拿着枪&#10;&#10;AI 生成的内容可能不正确。">
            <a:extLst>
              <a:ext uri="{FF2B5EF4-FFF2-40B4-BE49-F238E27FC236}">
                <a16:creationId xmlns:a16="http://schemas.microsoft.com/office/drawing/2014/main" id="{A7593542-D852-302B-3832-4531F16C2D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 t="8641" r="12798" b="31365"/>
          <a:stretch>
            <a:fillRect/>
          </a:stretch>
        </p:blipFill>
        <p:spPr>
          <a:xfrm>
            <a:off x="2389071" y="1742164"/>
            <a:ext cx="950335" cy="1324582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Progress of </a:t>
            </a:r>
            <a:r>
              <a:rPr lang="en-US" altLang="zh-CN" sz="3200" dirty="0" err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iMovies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</a:p>
        </p:txBody>
      </p:sp>
      <p:graphicFrame>
        <p:nvGraphicFramePr>
          <p:cNvPr id="25" name="对象 24">
            <a:extLst>
              <a:ext uri="{FF2B5EF4-FFF2-40B4-BE49-F238E27FC236}">
                <a16:creationId xmlns:a16="http://schemas.microsoft.com/office/drawing/2014/main" id="{07DC3465-1489-0F1B-27AC-BAAF9B9917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483372"/>
              </p:ext>
            </p:extLst>
          </p:nvPr>
        </p:nvGraphicFramePr>
        <p:xfrm>
          <a:off x="192883" y="2425939"/>
          <a:ext cx="931921" cy="795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04" name="Graph" r:id="rId9" imgW="4118628" imgH="3516981" progId="Origin95.Graph">
                  <p:embed/>
                </p:oleObj>
              </mc:Choice>
              <mc:Fallback>
                <p:oleObj name="Graph" r:id="rId9" imgW="4118628" imgH="3516981" progId="Origin95.Graph">
                  <p:embed/>
                  <p:pic>
                    <p:nvPicPr>
                      <p:cNvPr id="25" name="对象 24">
                        <a:extLst>
                          <a:ext uri="{FF2B5EF4-FFF2-40B4-BE49-F238E27FC236}">
                            <a16:creationId xmlns:a16="http://schemas.microsoft.com/office/drawing/2014/main" id="{07DC3465-1489-0F1B-27AC-BAAF9B991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2883" y="2425939"/>
                        <a:ext cx="931921" cy="795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图片 25">
            <a:extLst>
              <a:ext uri="{FF2B5EF4-FFF2-40B4-BE49-F238E27FC236}">
                <a16:creationId xmlns:a16="http://schemas.microsoft.com/office/drawing/2014/main" id="{EA9AE208-28CB-BCE0-25B4-6D02C8271C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049" y="1594398"/>
            <a:ext cx="727045" cy="77504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29BA16-55B7-4C3D-6AA7-DACD497083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5964" y="1524035"/>
            <a:ext cx="800949" cy="86317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F7FC59-6004-0E82-D80D-605D1E765E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1801" y="2459395"/>
            <a:ext cx="917189" cy="711806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FE563EE2-1626-8EB2-B7AE-B760173873A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3145" r="10345" b="42623"/>
          <a:stretch>
            <a:fillRect/>
          </a:stretch>
        </p:blipFill>
        <p:spPr>
          <a:xfrm>
            <a:off x="3533727" y="2064809"/>
            <a:ext cx="865439" cy="992258"/>
          </a:xfrm>
          <a:prstGeom prst="rect">
            <a:avLst/>
          </a:prstGeom>
        </p:spPr>
      </p:pic>
      <p:pic>
        <p:nvPicPr>
          <p:cNvPr id="147" name="图片 146">
            <a:extLst>
              <a:ext uri="{FF2B5EF4-FFF2-40B4-BE49-F238E27FC236}">
                <a16:creationId xmlns:a16="http://schemas.microsoft.com/office/drawing/2014/main" id="{2E453C84-D125-28AB-3136-A216AF02B7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2828" y="3713231"/>
            <a:ext cx="1134110" cy="865634"/>
          </a:xfrm>
          <a:prstGeom prst="rect">
            <a:avLst/>
          </a:prstGeom>
        </p:spPr>
      </p:pic>
      <p:pic>
        <p:nvPicPr>
          <p:cNvPr id="150" name="图片 149">
            <a:extLst>
              <a:ext uri="{FF2B5EF4-FFF2-40B4-BE49-F238E27FC236}">
                <a16:creationId xmlns:a16="http://schemas.microsoft.com/office/drawing/2014/main" id="{8E374640-D3DF-844E-B852-9589DE648E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57387" y="4261472"/>
            <a:ext cx="1184684" cy="689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B9EE0D-5964-4B26-BB5E-03CDF7BC95ED}"/>
              </a:ext>
            </a:extLst>
          </p:cNvPr>
          <p:cNvGrpSpPr/>
          <p:nvPr/>
        </p:nvGrpSpPr>
        <p:grpSpPr>
          <a:xfrm>
            <a:off x="-23489" y="2917135"/>
            <a:ext cx="9237545" cy="1116286"/>
            <a:chOff x="153760" y="3597733"/>
            <a:chExt cx="12316726" cy="148838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CDCD6222-62A9-F301-3A44-B51E21FB41AF}"/>
                </a:ext>
              </a:extLst>
            </p:cNvPr>
            <p:cNvSpPr txBox="1"/>
            <p:nvPr/>
          </p:nvSpPr>
          <p:spPr>
            <a:xfrm>
              <a:off x="3167276" y="4382720"/>
              <a:ext cx="1540764" cy="453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9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58号-创中黑" panose="00000500000000000000" pitchFamily="2" charset="-122"/>
                  <a:cs typeface="+mn-cs"/>
                </a:rPr>
                <a:t>Analyzer prototyping</a:t>
              </a:r>
              <a:endParaRPr kumimoji="0" lang="zh-CN" altLang="en-US" sz="105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4D7CA4F-7556-8422-827F-488404357893}"/>
                </a:ext>
              </a:extLst>
            </p:cNvPr>
            <p:cNvSpPr txBox="1"/>
            <p:nvPr/>
          </p:nvSpPr>
          <p:spPr>
            <a:xfrm>
              <a:off x="4483166" y="4415162"/>
              <a:ext cx="1777280" cy="453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9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58号-创中黑" panose="00000500000000000000" pitchFamily="2" charset="-122"/>
                  <a:cs typeface="+mn-cs"/>
                </a:rPr>
                <a:t>Transmission test of Be filter</a:t>
              </a:r>
              <a:endParaRPr kumimoji="0" lang="zh-CN" altLang="en-US" sz="105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66C556B-3C8A-414B-BE44-53FDE063BCA3}"/>
                </a:ext>
              </a:extLst>
            </p:cNvPr>
            <p:cNvGrpSpPr/>
            <p:nvPr/>
          </p:nvGrpSpPr>
          <p:grpSpPr>
            <a:xfrm>
              <a:off x="153760" y="3597733"/>
              <a:ext cx="12316726" cy="1488380"/>
              <a:chOff x="153760" y="3597733"/>
              <a:chExt cx="12316726" cy="1488380"/>
            </a:xfrm>
          </p:grpSpPr>
          <p:pic>
            <p:nvPicPr>
              <p:cNvPr id="8" name="图片 10" descr="32313538393030383b32313538383233313bc8cbbfda">
                <a:extLst>
                  <a:ext uri="{FF2B5EF4-FFF2-40B4-BE49-F238E27FC236}">
                    <a16:creationId xmlns:a16="http://schemas.microsoft.com/office/drawing/2014/main" id="{47E06D8C-7C2B-998A-50DB-D0C45BF5A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435881" y="4035619"/>
                <a:ext cx="210933" cy="210933"/>
              </a:xfrm>
              <a:prstGeom prst="rect">
                <a:avLst/>
              </a:prstGeom>
            </p:spPr>
          </p:pic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F215E2B2-11EC-B80E-33C0-39700A8FAB68}"/>
                  </a:ext>
                </a:extLst>
              </p:cNvPr>
              <p:cNvSpPr txBox="1"/>
              <p:nvPr/>
            </p:nvSpPr>
            <p:spPr>
              <a:xfrm>
                <a:off x="376599" y="3913720"/>
                <a:ext cx="1081143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2024.4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70106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151D434-4BFD-DF12-A084-DB50AFCE7C15}"/>
                  </a:ext>
                </a:extLst>
              </p:cNvPr>
              <p:cNvSpPr txBox="1"/>
              <p:nvPr/>
            </p:nvSpPr>
            <p:spPr>
              <a:xfrm>
                <a:off x="153760" y="4351682"/>
                <a:ext cx="1480571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9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字魂58号-创中黑" panose="00000500000000000000" pitchFamily="2" charset="-122"/>
                    <a:cs typeface="+mn-cs"/>
                  </a:rPr>
                  <a:t>Physical design review</a:t>
                </a:r>
                <a:endParaRPr kumimoji="0" lang="zh-CN" altLang="en-US" sz="1050" b="1" i="0" u="none" strike="noStrike" kern="9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4B7656E-3C34-FD8C-1B88-AFD50D87431B}"/>
                  </a:ext>
                </a:extLst>
              </p:cNvPr>
              <p:cNvSpPr txBox="1"/>
              <p:nvPr/>
            </p:nvSpPr>
            <p:spPr>
              <a:xfrm>
                <a:off x="1502744" y="3898938"/>
                <a:ext cx="1637039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2024.5-2025.9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70106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2D1995BB-8C91-A1E6-BCD3-0C22411FC9D3}"/>
                  </a:ext>
                </a:extLst>
              </p:cNvPr>
              <p:cNvSpPr txBox="1"/>
              <p:nvPr/>
            </p:nvSpPr>
            <p:spPr>
              <a:xfrm>
                <a:off x="2955013" y="3909983"/>
                <a:ext cx="1852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2025.9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70106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53" name="文本框 152">
                <a:extLst>
                  <a:ext uri="{FF2B5EF4-FFF2-40B4-BE49-F238E27FC236}">
                    <a16:creationId xmlns:a16="http://schemas.microsoft.com/office/drawing/2014/main" id="{01878073-B6EE-0EB8-46D3-121138BDF3E4}"/>
                  </a:ext>
                </a:extLst>
              </p:cNvPr>
              <p:cNvSpPr txBox="1"/>
              <p:nvPr/>
            </p:nvSpPr>
            <p:spPr>
              <a:xfrm>
                <a:off x="1522828" y="4364719"/>
                <a:ext cx="1703273" cy="614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7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9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字魂58号-创中黑" panose="00000500000000000000" pitchFamily="2" charset="-122"/>
                    <a:cs typeface="+mn-cs"/>
                  </a:rPr>
                  <a:t>Construction and installation of chopper and guides</a:t>
                </a:r>
                <a:endParaRPr kumimoji="0" lang="zh-CN" altLang="en-US" sz="1050" b="1" i="0" u="none" strike="noStrike" kern="9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98" name="文本框 97">
                <a:extLst>
                  <a:ext uri="{FF2B5EF4-FFF2-40B4-BE49-F238E27FC236}">
                    <a16:creationId xmlns:a16="http://schemas.microsoft.com/office/drawing/2014/main" id="{54D0A2D6-D417-8EA0-3DE0-B51C4A0C1007}"/>
                  </a:ext>
                </a:extLst>
              </p:cNvPr>
              <p:cNvSpPr txBox="1"/>
              <p:nvPr/>
            </p:nvSpPr>
            <p:spPr>
              <a:xfrm>
                <a:off x="4379289" y="3891110"/>
                <a:ext cx="1852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2025.10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70106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cxnSp>
            <p:nvCxnSpPr>
              <p:cNvPr id="101" name="直接箭头连接符 100">
                <a:extLst>
                  <a:ext uri="{FF2B5EF4-FFF2-40B4-BE49-F238E27FC236}">
                    <a16:creationId xmlns:a16="http://schemas.microsoft.com/office/drawing/2014/main" id="{B9DF3C5E-F79F-4C6F-E49E-9C4A674AC4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6980" y="4278994"/>
                <a:ext cx="11798896" cy="6908"/>
              </a:xfrm>
              <a:prstGeom prst="straightConnector1">
                <a:avLst/>
              </a:prstGeom>
              <a:ln w="41275">
                <a:solidFill>
                  <a:schemeClr val="tx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椭圆 2">
                <a:extLst>
                  <a:ext uri="{FF2B5EF4-FFF2-40B4-BE49-F238E27FC236}">
                    <a16:creationId xmlns:a16="http://schemas.microsoft.com/office/drawing/2014/main" id="{C7001C0D-DB37-4ED0-8F3E-5A034F0E838A}"/>
                  </a:ext>
                </a:extLst>
              </p:cNvPr>
              <p:cNvSpPr/>
              <p:nvPr/>
            </p:nvSpPr>
            <p:spPr>
              <a:xfrm>
                <a:off x="841659" y="4218276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文本框 158">
                <a:extLst>
                  <a:ext uri="{FF2B5EF4-FFF2-40B4-BE49-F238E27FC236}">
                    <a16:creationId xmlns:a16="http://schemas.microsoft.com/office/drawing/2014/main" id="{F7A68EE7-1840-4A6A-A0CC-87CF7413DC0D}"/>
                  </a:ext>
                </a:extLst>
              </p:cNvPr>
              <p:cNvSpPr txBox="1"/>
              <p:nvPr/>
            </p:nvSpPr>
            <p:spPr>
              <a:xfrm>
                <a:off x="9171237" y="3938776"/>
                <a:ext cx="795951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2026.8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61" name="文本框 160">
                <a:extLst>
                  <a:ext uri="{FF2B5EF4-FFF2-40B4-BE49-F238E27FC236}">
                    <a16:creationId xmlns:a16="http://schemas.microsoft.com/office/drawing/2014/main" id="{5E65FAF1-7D9A-4CF0-980C-F44EB19C1D5A}"/>
                  </a:ext>
                </a:extLst>
              </p:cNvPr>
              <p:cNvSpPr txBox="1"/>
              <p:nvPr/>
            </p:nvSpPr>
            <p:spPr>
              <a:xfrm>
                <a:off x="9872874" y="4334244"/>
                <a:ext cx="860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4398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2027.4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C4398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63" name="文本框 162">
                <a:extLst>
                  <a:ext uri="{FF2B5EF4-FFF2-40B4-BE49-F238E27FC236}">
                    <a16:creationId xmlns:a16="http://schemas.microsoft.com/office/drawing/2014/main" id="{DFE1C5B5-68E8-41FB-BF57-153D88A3CD9E}"/>
                  </a:ext>
                </a:extLst>
              </p:cNvPr>
              <p:cNvSpPr txBox="1"/>
              <p:nvPr/>
            </p:nvSpPr>
            <p:spPr>
              <a:xfrm>
                <a:off x="10644011" y="4342378"/>
                <a:ext cx="9919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4398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2028.11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C4398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64" name="文本框 163">
                <a:extLst>
                  <a:ext uri="{FF2B5EF4-FFF2-40B4-BE49-F238E27FC236}">
                    <a16:creationId xmlns:a16="http://schemas.microsoft.com/office/drawing/2014/main" id="{58B97EA3-0C1C-480B-BFA0-7D65065B25E7}"/>
                  </a:ext>
                </a:extLst>
              </p:cNvPr>
              <p:cNvSpPr txBox="1"/>
              <p:nvPr/>
            </p:nvSpPr>
            <p:spPr>
              <a:xfrm>
                <a:off x="11432542" y="4352255"/>
                <a:ext cx="912348" cy="338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C4398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2029.7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C4398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3" name="星形: 五角 12">
                <a:extLst>
                  <a:ext uri="{FF2B5EF4-FFF2-40B4-BE49-F238E27FC236}">
                    <a16:creationId xmlns:a16="http://schemas.microsoft.com/office/drawing/2014/main" id="{03010BF8-9181-42FD-8935-06902EDA8CEE}"/>
                  </a:ext>
                </a:extLst>
              </p:cNvPr>
              <p:cNvSpPr/>
              <p:nvPr/>
            </p:nvSpPr>
            <p:spPr>
              <a:xfrm>
                <a:off x="11859374" y="4100782"/>
                <a:ext cx="256032" cy="318637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文本框 165">
                <a:extLst>
                  <a:ext uri="{FF2B5EF4-FFF2-40B4-BE49-F238E27FC236}">
                    <a16:creationId xmlns:a16="http://schemas.microsoft.com/office/drawing/2014/main" id="{2B3B2E1E-954D-40BE-A08F-13D9824EC596}"/>
                  </a:ext>
                </a:extLst>
              </p:cNvPr>
              <p:cNvSpPr txBox="1"/>
              <p:nvPr/>
            </p:nvSpPr>
            <p:spPr>
              <a:xfrm>
                <a:off x="8772792" y="4532116"/>
                <a:ext cx="2132171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字魂58号-创中黑" panose="00000500000000000000" pitchFamily="2" charset="-122"/>
                    <a:cs typeface="+mn-cs"/>
                  </a:rPr>
                  <a:t> </a:t>
                </a:r>
                <a:r>
                  <a:rPr kumimoji="0" lang="en-US" altLang="zh-CN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字魂58号-创中黑" panose="00000500000000000000" pitchFamily="2" charset="-122"/>
                    <a:cs typeface="+mn-cs"/>
                  </a:rPr>
                  <a:t>scattering chamber installation</a:t>
                </a:r>
                <a:endParaRPr kumimoji="0" lang="zh-CN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67" name="文本框 166">
                <a:extLst>
                  <a:ext uri="{FF2B5EF4-FFF2-40B4-BE49-F238E27FC236}">
                    <a16:creationId xmlns:a16="http://schemas.microsoft.com/office/drawing/2014/main" id="{DD93C914-785E-4957-8DD1-FE7A276C0D07}"/>
                  </a:ext>
                </a:extLst>
              </p:cNvPr>
              <p:cNvSpPr txBox="1"/>
              <p:nvPr/>
            </p:nvSpPr>
            <p:spPr>
              <a:xfrm>
                <a:off x="9717110" y="3767208"/>
                <a:ext cx="170052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字魂58号-创中黑" panose="00000500000000000000" pitchFamily="2" charset="-122"/>
                    <a:cs typeface="+mn-cs"/>
                  </a:rPr>
                  <a:t>Commissioning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68" name="文本框 167">
                <a:extLst>
                  <a:ext uri="{FF2B5EF4-FFF2-40B4-BE49-F238E27FC236}">
                    <a16:creationId xmlns:a16="http://schemas.microsoft.com/office/drawing/2014/main" id="{9F871FBD-0D2B-4A14-893D-BA44EE6AAAD3}"/>
                  </a:ext>
                </a:extLst>
              </p:cNvPr>
              <p:cNvSpPr txBox="1"/>
              <p:nvPr/>
            </p:nvSpPr>
            <p:spPr>
              <a:xfrm>
                <a:off x="10639031" y="4506144"/>
                <a:ext cx="1357703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字魂58号-创中黑" panose="00000500000000000000" pitchFamily="2" charset="-122"/>
                    <a:cs typeface="+mn-cs"/>
                  </a:rPr>
                  <a:t>Day-one experiment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169" name="文本框 168">
                <a:extLst>
                  <a:ext uri="{FF2B5EF4-FFF2-40B4-BE49-F238E27FC236}">
                    <a16:creationId xmlns:a16="http://schemas.microsoft.com/office/drawing/2014/main" id="{B5F7A63A-3342-49F7-B54E-05BAD43C3AE7}"/>
                  </a:ext>
                </a:extLst>
              </p:cNvPr>
              <p:cNvSpPr txBox="1"/>
              <p:nvPr/>
            </p:nvSpPr>
            <p:spPr>
              <a:xfrm>
                <a:off x="11248261" y="3597733"/>
                <a:ext cx="1222225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字魂58号-创中黑" panose="00000500000000000000" pitchFamily="2" charset="-122"/>
                    <a:cs typeface="+mn-cs"/>
                  </a:rPr>
                  <a:t>Open to users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FC23FD21-F4FF-4FEF-9F9F-9FBB77EC400B}"/>
                  </a:ext>
                </a:extLst>
              </p:cNvPr>
              <p:cNvSpPr/>
              <p:nvPr/>
            </p:nvSpPr>
            <p:spPr>
              <a:xfrm>
                <a:off x="2294375" y="4218276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729A29B0-B615-4BB8-BE72-A535A37F3AC2}"/>
                  </a:ext>
                </a:extLst>
              </p:cNvPr>
              <p:cNvSpPr/>
              <p:nvPr/>
            </p:nvSpPr>
            <p:spPr>
              <a:xfrm>
                <a:off x="3809555" y="4214616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5AEE29E5-E2FF-493D-8164-5CE2429B10F9}"/>
                  </a:ext>
                </a:extLst>
              </p:cNvPr>
              <p:cNvSpPr/>
              <p:nvPr/>
            </p:nvSpPr>
            <p:spPr>
              <a:xfrm>
                <a:off x="5301884" y="4206715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33802D7-98FC-4C8C-B923-102C5EE47C08}"/>
                  </a:ext>
                </a:extLst>
              </p:cNvPr>
              <p:cNvSpPr/>
              <p:nvPr/>
            </p:nvSpPr>
            <p:spPr>
              <a:xfrm>
                <a:off x="6874506" y="4208442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1D66EF44-F4D1-4976-A5C7-D2629716BEBF}"/>
                  </a:ext>
                </a:extLst>
              </p:cNvPr>
              <p:cNvSpPr/>
              <p:nvPr/>
            </p:nvSpPr>
            <p:spPr>
              <a:xfrm>
                <a:off x="8410677" y="4214615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CBD86D2B-12F6-40B4-A7BC-C1931A87A39B}"/>
                  </a:ext>
                </a:extLst>
              </p:cNvPr>
              <p:cNvSpPr/>
              <p:nvPr/>
            </p:nvSpPr>
            <p:spPr>
              <a:xfrm>
                <a:off x="9519304" y="4205053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C6D8C470-901E-41F6-8B40-D260AA2F2EA5}"/>
                  </a:ext>
                </a:extLst>
              </p:cNvPr>
              <p:cNvSpPr/>
              <p:nvPr/>
            </p:nvSpPr>
            <p:spPr>
              <a:xfrm>
                <a:off x="10262880" y="4211162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1991BC6D-BCBC-4972-AFFA-29FFF059D893}"/>
                  </a:ext>
                </a:extLst>
              </p:cNvPr>
              <p:cNvSpPr/>
              <p:nvPr/>
            </p:nvSpPr>
            <p:spPr>
              <a:xfrm>
                <a:off x="11140868" y="4192268"/>
                <a:ext cx="132463" cy="13566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B856C265-472E-900D-548E-FCD1E1ED2DCF}"/>
                  </a:ext>
                </a:extLst>
              </p:cNvPr>
              <p:cNvSpPr txBox="1"/>
              <p:nvPr/>
            </p:nvSpPr>
            <p:spPr>
              <a:xfrm>
                <a:off x="7738602" y="3907998"/>
                <a:ext cx="15374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2026.3</a:t>
                </a:r>
                <a:r>
                  <a:rPr lang="en-US" altLang="zh-CN" sz="1050" b="1" dirty="0">
                    <a:solidFill>
                      <a:srgbClr val="FF0000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rPr>
                  <a:t>-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70106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D06FEE68-EB89-FABD-A8BC-D2AF0F3DA56E}"/>
                  </a:ext>
                </a:extLst>
              </p:cNvPr>
              <p:cNvSpPr txBox="1"/>
              <p:nvPr/>
            </p:nvSpPr>
            <p:spPr>
              <a:xfrm>
                <a:off x="6103526" y="3902167"/>
                <a:ext cx="153744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cs"/>
                  </a:rPr>
                  <a:t>2026.</a:t>
                </a:r>
                <a:r>
                  <a:rPr lang="en-US" altLang="zh-CN" sz="1050" b="1" dirty="0">
                    <a:solidFill>
                      <a:srgbClr val="FF0000"/>
                    </a:solidFill>
                    <a:latin typeface="字魂58号-创中黑" panose="00000500000000000000" pitchFamily="2" charset="-122"/>
                    <a:ea typeface="字魂58号-创中黑" panose="00000500000000000000" pitchFamily="2" charset="-122"/>
                  </a:rPr>
                  <a:t>3-</a:t>
                </a:r>
                <a:endParaRPr kumimoji="0" lang="zh-CN" alt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E70106"/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cs"/>
                </a:endParaRPr>
              </a:p>
            </p:txBody>
          </p:sp>
        </p:grp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01C29433-1E34-9C50-5077-AAAB95BE6AA7}"/>
                </a:ext>
              </a:extLst>
            </p:cNvPr>
            <p:cNvSpPr txBox="1"/>
            <p:nvPr/>
          </p:nvSpPr>
          <p:spPr>
            <a:xfrm>
              <a:off x="7489414" y="4464668"/>
              <a:ext cx="1777280" cy="614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75000"/>
                </a:lnSpc>
                <a:defRPr/>
              </a:pPr>
              <a:r>
                <a:rPr lang="en-US" altLang="zh-CN" sz="1050" b="1" kern="900" dirty="0">
                  <a:solidFill>
                    <a:prstClr val="black"/>
                  </a:solidFill>
                  <a:latin typeface="Calibri"/>
                  <a:ea typeface="字魂58号-创中黑" panose="00000500000000000000" pitchFamily="2" charset="-122"/>
                </a:rPr>
                <a:t>Design and construction</a:t>
              </a:r>
              <a:r>
                <a:rPr kumimoji="0" lang="en-US" altLang="zh-CN" sz="1050" b="1" i="0" u="none" strike="noStrike" kern="9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字魂58号-创中黑" panose="00000500000000000000" pitchFamily="2" charset="-122"/>
                  <a:cs typeface="+mn-cs"/>
                </a:rPr>
                <a:t> of Be filter</a:t>
              </a:r>
              <a:endParaRPr kumimoji="0" lang="zh-CN" altLang="en-US" sz="105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1513305-0801-A505-A45A-5C051657C97E}"/>
                </a:ext>
              </a:extLst>
            </p:cNvPr>
            <p:cNvSpPr txBox="1"/>
            <p:nvPr/>
          </p:nvSpPr>
          <p:spPr>
            <a:xfrm>
              <a:off x="6025054" y="4368334"/>
              <a:ext cx="1777280" cy="45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75000"/>
                </a:lnSpc>
                <a:defRPr/>
              </a:pPr>
              <a:r>
                <a:rPr lang="en-US" altLang="zh-CN" sz="1050" b="1" kern="900" dirty="0">
                  <a:solidFill>
                    <a:prstClr val="black"/>
                  </a:solidFill>
                  <a:latin typeface="Calibri"/>
                  <a:ea typeface="字魂58号-创中黑" panose="00000500000000000000" pitchFamily="2" charset="-122"/>
                </a:rPr>
                <a:t>Analyzer tile assembly</a:t>
              </a:r>
              <a:endParaRPr kumimoji="0" lang="zh-CN" altLang="en-US" sz="1050" b="1" i="0" u="none" strike="noStrike" kern="9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8号-创中黑" panose="00000500000000000000" pitchFamily="2" charset="-122"/>
                <a:cs typeface="+mn-cs"/>
              </a:endParaRPr>
            </a:p>
          </p:txBody>
        </p:sp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2C0F9F6A-3015-4DDD-8A0B-D62777D35EED}"/>
              </a:ext>
            </a:extLst>
          </p:cNvPr>
          <p:cNvSpPr/>
          <p:nvPr/>
        </p:nvSpPr>
        <p:spPr>
          <a:xfrm>
            <a:off x="136094" y="737807"/>
            <a:ext cx="6304691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F11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Most of the major equipment will be completed for </a:t>
            </a:r>
            <a:r>
              <a:rPr lang="en-US" altLang="zh-CN" sz="1600" b="1" dirty="0">
                <a:solidFill>
                  <a:srgbClr val="0F1115"/>
                </a:solidFill>
              </a:rPr>
              <a:t>processing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F1115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and installation by the end of this year.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矩形">
            <a:extLst>
              <a:ext uri="{FF2B5EF4-FFF2-40B4-BE49-F238E27FC236}">
                <a16:creationId xmlns:a16="http://schemas.microsoft.com/office/drawing/2014/main" id="{0F3FA773-BD76-4A07-856C-551666116AE2}"/>
              </a:ext>
            </a:extLst>
          </p:cNvPr>
          <p:cNvSpPr/>
          <p:nvPr/>
        </p:nvSpPr>
        <p:spPr>
          <a:xfrm>
            <a:off x="8617472" y="4742649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8C648FF-DBC0-BB09-5351-34E50EDF507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78063" y="4109926"/>
            <a:ext cx="1154632" cy="865635"/>
          </a:xfrm>
          <a:prstGeom prst="rect">
            <a:avLst/>
          </a:prstGeom>
        </p:spPr>
      </p:pic>
      <p:pic>
        <p:nvPicPr>
          <p:cNvPr id="48141" name="图片 1">
            <a:extLst>
              <a:ext uri="{FF2B5EF4-FFF2-40B4-BE49-F238E27FC236}">
                <a16:creationId xmlns:a16="http://schemas.microsoft.com/office/drawing/2014/main" id="{D64BE888-03F4-2492-D3E3-7E5522799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86" y="2422837"/>
            <a:ext cx="1092751" cy="71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1642B29-5765-A20C-A3FB-5B14D6F4B7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65143" y="1664382"/>
            <a:ext cx="1509520" cy="68088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88F4AF3-0318-8676-809D-39CE839FF8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26309" b="3498"/>
          <a:stretch>
            <a:fillRect/>
          </a:stretch>
        </p:blipFill>
        <p:spPr>
          <a:xfrm>
            <a:off x="7336582" y="1275606"/>
            <a:ext cx="1439833" cy="1503959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01063336-FC28-0C85-DB1C-FA4E2B4DCCDF}"/>
              </a:ext>
            </a:extLst>
          </p:cNvPr>
          <p:cNvSpPr txBox="1"/>
          <p:nvPr/>
        </p:nvSpPr>
        <p:spPr>
          <a:xfrm>
            <a:off x="6828932" y="2770820"/>
            <a:ext cx="2421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rPr>
              <a:t>iMovies</a:t>
            </a: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字魂58号-创中黑" panose="00000500000000000000" pitchFamily="2" charset="-122"/>
                <a:ea typeface="字魂58号-创中黑" panose="00000500000000000000" pitchFamily="2" charset="-122"/>
                <a:cs typeface="+mn-cs"/>
              </a:rPr>
              <a:t> 2026.4.10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E70106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36B5E91D-FD22-F35C-6456-E4B46EF12B8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00550" y="3914790"/>
            <a:ext cx="960528" cy="1237128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F9B24E2-14AA-D5BC-9D2A-6960038A3122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43333" b="69358"/>
          <a:stretch>
            <a:fillRect/>
          </a:stretch>
        </p:blipFill>
        <p:spPr>
          <a:xfrm>
            <a:off x="4459225" y="2459395"/>
            <a:ext cx="1213050" cy="63941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B7E4787-6F6A-1F0D-EAD7-9AB73CD5BE8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669377" y="1493113"/>
            <a:ext cx="894081" cy="92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22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2B36F2-0BB3-4053-A8B4-D0B11642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774"/>
            <a:ext cx="8378128" cy="431953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Neutron Backscattering Spectrometer (BL10)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C16B5D3-3BA0-47A7-8CE5-5501A75BF061}"/>
              </a:ext>
            </a:extLst>
          </p:cNvPr>
          <p:cNvSpPr txBox="1"/>
          <p:nvPr/>
        </p:nvSpPr>
        <p:spPr>
          <a:xfrm>
            <a:off x="323120" y="573760"/>
            <a:ext cx="6895336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360000" eaLnBrk="1" hangingPunct="1">
              <a:lnSpc>
                <a:spcPct val="150000"/>
              </a:lnSpc>
            </a:pPr>
            <a:r>
              <a:rPr lang="en-US" altLang="zh-CN" sz="1600" b="1" dirty="0"/>
              <a:t>Provide very fine energy resolution, &lt;3.0µeV, good for </a:t>
            </a:r>
            <a:r>
              <a:rPr lang="en-US" altLang="zh-CN" sz="1600" b="1" dirty="0">
                <a:solidFill>
                  <a:srgbClr val="FF0000"/>
                </a:solidFill>
              </a:rPr>
              <a:t>probing dynamic processes in various systems on the </a:t>
            </a:r>
            <a:r>
              <a:rPr lang="en-US" altLang="zh-CN" sz="1600" b="1" dirty="0" err="1">
                <a:solidFill>
                  <a:srgbClr val="FF0000"/>
                </a:solidFill>
              </a:rPr>
              <a:t>ps</a:t>
            </a:r>
            <a:r>
              <a:rPr lang="en-US" altLang="zh-CN" sz="1600" b="1" dirty="0">
                <a:solidFill>
                  <a:srgbClr val="FF0000"/>
                </a:solidFill>
              </a:rPr>
              <a:t>-ns time scale</a:t>
            </a:r>
            <a:r>
              <a:rPr lang="en-US" altLang="zh-CN" sz="1600" b="1" dirty="0"/>
              <a:t>.</a:t>
            </a:r>
            <a:endParaRPr lang="zh-CN" altLang="en-US" sz="1600" b="1" dirty="0"/>
          </a:p>
        </p:txBody>
      </p:sp>
      <p:sp>
        <p:nvSpPr>
          <p:cNvPr id="21" name="矩形">
            <a:extLst>
              <a:ext uri="{FF2B5EF4-FFF2-40B4-BE49-F238E27FC236}">
                <a16:creationId xmlns:a16="http://schemas.microsoft.com/office/drawing/2014/main" id="{CBC73990-DC59-F14D-9297-6C559074604F}"/>
              </a:ext>
            </a:extLst>
          </p:cNvPr>
          <p:cNvSpPr/>
          <p:nvPr/>
        </p:nvSpPr>
        <p:spPr>
          <a:xfrm>
            <a:off x="8835328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4670ABE9-CEDA-1C49-BEA4-AC8766085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0371" y="3349628"/>
            <a:ext cx="2065413" cy="148610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文本框 12">
            <a:extLst>
              <a:ext uri="{FF2B5EF4-FFF2-40B4-BE49-F238E27FC236}">
                <a16:creationId xmlns:a16="http://schemas.microsoft.com/office/drawing/2014/main" id="{E47CEF53-54D9-8244-B1AA-D6569450C5F9}"/>
              </a:ext>
            </a:extLst>
          </p:cNvPr>
          <p:cNvSpPr txBox="1"/>
          <p:nvPr/>
        </p:nvSpPr>
        <p:spPr>
          <a:xfrm>
            <a:off x="3140371" y="4858070"/>
            <a:ext cx="21517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V sample (3cm)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2.2</a:t>
            </a:r>
            <a:r>
              <a:rPr lang="el-GR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μ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eV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1727E39-EA22-A14C-AEE9-BB30B8530D54}"/>
              </a:ext>
            </a:extLst>
          </p:cNvPr>
          <p:cNvSpPr txBox="1"/>
          <p:nvPr/>
        </p:nvSpPr>
        <p:spPr bwMode="auto">
          <a:xfrm>
            <a:off x="5652120" y="4887039"/>
            <a:ext cx="4320480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bent silicon crystals for analyzer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8FD2BD-7B9A-4F41-8D0D-EED447A1AA9B}"/>
              </a:ext>
            </a:extLst>
          </p:cNvPr>
          <p:cNvSpPr txBox="1"/>
          <p:nvPr/>
        </p:nvSpPr>
        <p:spPr>
          <a:xfrm>
            <a:off x="7721289" y="629686"/>
            <a:ext cx="19820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Dr.</a:t>
            </a:r>
            <a:r>
              <a:rPr lang="zh-CN" altLang="en-US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35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Hongyu</a:t>
            </a:r>
            <a:r>
              <a:rPr lang="en-US" altLang="zh-CN" sz="135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Guo</a:t>
            </a:r>
            <a:endParaRPr lang="zh-CN" altLang="en-US" sz="135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86564A-BEDD-47BE-81A0-0244015676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1356320"/>
            <a:ext cx="9036496" cy="18119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75B3FB4-9CCF-4052-BF52-6854EB287F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2"/>
          <a:stretch/>
        </p:blipFill>
        <p:spPr>
          <a:xfrm>
            <a:off x="5593348" y="3214043"/>
            <a:ext cx="3250215" cy="16051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9D9BF3-0665-44EE-BB59-33D507CBF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8" y="3144376"/>
            <a:ext cx="2617786" cy="20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7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5593122-1347-4F43-A33D-C00CA4DAF8AF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123478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 eaLnBrk="0" hangingPunct="0">
              <a:defRPr/>
            </a:pPr>
            <a:r>
              <a:rPr lang="en-US" altLang="zh-CN" sz="3200" b="1" dirty="0">
                <a:solidFill>
                  <a:srgbClr val="0432FF"/>
                </a:solidFill>
              </a:rPr>
              <a:t>China Spallation</a:t>
            </a:r>
            <a:r>
              <a:rPr lang="zh-CN" altLang="en-US" sz="3200" b="1" dirty="0">
                <a:solidFill>
                  <a:srgbClr val="0432FF"/>
                </a:solidFill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</a:rPr>
              <a:t>Neutron Source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47C6C18-884A-476D-A926-3C72D0284981}"/>
              </a:ext>
            </a:extLst>
          </p:cNvPr>
          <p:cNvSpPr/>
          <p:nvPr/>
        </p:nvSpPr>
        <p:spPr>
          <a:xfrm>
            <a:off x="35496" y="4005982"/>
            <a:ext cx="8986145" cy="1016815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marL="285750" indent="-285750"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  <a:buFont typeface="Wingdings" pitchFamily="2" charset="2"/>
              <a:buChar char="n"/>
            </a:pP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CSNS-I</a:t>
            </a:r>
            <a:r>
              <a:rPr lang="zh-CN" altLang="en-US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(2011-2018)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Accelerator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and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target station 100kW, 3 instruments.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  <a:buFont typeface="Wingdings" pitchFamily="2" charset="2"/>
              <a:buChar char="n"/>
            </a:pP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CSNS-CI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2018-2025)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 instruments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trial or open to user.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  <a:buFont typeface="Wingdings" pitchFamily="2" charset="2"/>
              <a:buChar char="n"/>
            </a:pP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CSNS-II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(2024-2029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)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Accelerator and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target station 500kW,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11 instruments &amp; station.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35E14A-A9EC-4D63-BD67-462F1E1C6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771550"/>
            <a:ext cx="5472608" cy="28996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7FF02F0F-8354-43A1-BAEC-7C94D5F41DE3}"/>
              </a:ext>
            </a:extLst>
          </p:cNvPr>
          <p:cNvSpPr txBox="1"/>
          <p:nvPr/>
        </p:nvSpPr>
        <p:spPr bwMode="auto">
          <a:xfrm>
            <a:off x="3707904" y="3728983"/>
            <a:ext cx="4770406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Layout of CSNS-I</a:t>
            </a:r>
            <a:endParaRPr lang="zh-CN" altLang="en-US" sz="1200" b="1" dirty="0">
              <a:solidFill>
                <a:srgbClr val="0819F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7641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1E0AFE45-70F5-4B0F-9BF6-76BB5F19D0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12" y="2080118"/>
            <a:ext cx="2833288" cy="144619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6269DDD-E26D-4D3F-BFD7-1A3408B219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t="26200" r="43363" b="17800"/>
          <a:stretch/>
        </p:blipFill>
        <p:spPr>
          <a:xfrm>
            <a:off x="3678081" y="3426461"/>
            <a:ext cx="1117625" cy="135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AF14264-18B7-4C85-93B4-66BE6FA56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8" y="2128215"/>
            <a:ext cx="1792969" cy="135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2BD26F-043C-4923-B138-80931D4A79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7" y="3526006"/>
            <a:ext cx="1733090" cy="13049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EE1BFC59-0F69-4734-BCE2-BB1DF1D35C97}"/>
              </a:ext>
            </a:extLst>
          </p:cNvPr>
          <p:cNvGrpSpPr/>
          <p:nvPr/>
        </p:nvGrpSpPr>
        <p:grpSpPr>
          <a:xfrm>
            <a:off x="220794" y="929279"/>
            <a:ext cx="8665366" cy="1352705"/>
            <a:chOff x="546589" y="5021561"/>
            <a:chExt cx="11553821" cy="1803606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0C8EC28A-0B94-42F7-99B0-07C726181207}"/>
                </a:ext>
              </a:extLst>
            </p:cNvPr>
            <p:cNvCxnSpPr/>
            <p:nvPr/>
          </p:nvCxnSpPr>
          <p:spPr>
            <a:xfrm flipV="1">
              <a:off x="1080000" y="5760000"/>
              <a:ext cx="9936000" cy="0"/>
            </a:xfrm>
            <a:prstGeom prst="straightConnector1">
              <a:avLst/>
            </a:prstGeom>
            <a:ln w="31750">
              <a:solidFill>
                <a:schemeClr val="tx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id="{3E22ADAA-B736-4FE3-AF1D-EE2F900E362B}"/>
                </a:ext>
              </a:extLst>
            </p:cNvPr>
            <p:cNvSpPr/>
            <p:nvPr/>
          </p:nvSpPr>
          <p:spPr>
            <a:xfrm>
              <a:off x="1080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0484806-FF28-4E4C-B27F-06D862C38643}"/>
                </a:ext>
              </a:extLst>
            </p:cNvPr>
            <p:cNvSpPr txBox="1"/>
            <p:nvPr/>
          </p:nvSpPr>
          <p:spPr>
            <a:xfrm>
              <a:off x="546589" y="5087417"/>
              <a:ext cx="1766160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2024.01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Start CSNS II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流程图: 接点 12">
              <a:extLst>
                <a:ext uri="{FF2B5EF4-FFF2-40B4-BE49-F238E27FC236}">
                  <a16:creationId xmlns:a16="http://schemas.microsoft.com/office/drawing/2014/main" id="{260211F1-F6F8-4859-9530-CB33E6D06C95}"/>
                </a:ext>
              </a:extLst>
            </p:cNvPr>
            <p:cNvSpPr/>
            <p:nvPr/>
          </p:nvSpPr>
          <p:spPr>
            <a:xfrm>
              <a:off x="1512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流程图: 接点 13">
              <a:extLst>
                <a:ext uri="{FF2B5EF4-FFF2-40B4-BE49-F238E27FC236}">
                  <a16:creationId xmlns:a16="http://schemas.microsoft.com/office/drawing/2014/main" id="{B3DE663E-0887-4F31-AF10-E269541879E2}"/>
                </a:ext>
              </a:extLst>
            </p:cNvPr>
            <p:cNvSpPr/>
            <p:nvPr/>
          </p:nvSpPr>
          <p:spPr>
            <a:xfrm>
              <a:off x="2376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流程图: 接点 14">
              <a:extLst>
                <a:ext uri="{FF2B5EF4-FFF2-40B4-BE49-F238E27FC236}">
                  <a16:creationId xmlns:a16="http://schemas.microsoft.com/office/drawing/2014/main" id="{EE956A97-FB65-4B57-B29A-6D67A51B0BA1}"/>
                </a:ext>
              </a:extLst>
            </p:cNvPr>
            <p:cNvSpPr/>
            <p:nvPr/>
          </p:nvSpPr>
          <p:spPr>
            <a:xfrm>
              <a:off x="3672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流程图: 接点 16">
              <a:extLst>
                <a:ext uri="{FF2B5EF4-FFF2-40B4-BE49-F238E27FC236}">
                  <a16:creationId xmlns:a16="http://schemas.microsoft.com/office/drawing/2014/main" id="{60A244E7-89DB-4CEC-9EBD-1751276480CA}"/>
                </a:ext>
              </a:extLst>
            </p:cNvPr>
            <p:cNvSpPr/>
            <p:nvPr/>
          </p:nvSpPr>
          <p:spPr>
            <a:xfrm>
              <a:off x="5400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流程图: 接点 17">
              <a:extLst>
                <a:ext uri="{FF2B5EF4-FFF2-40B4-BE49-F238E27FC236}">
                  <a16:creationId xmlns:a16="http://schemas.microsoft.com/office/drawing/2014/main" id="{5A9E3D86-B466-401A-BB0A-D22E8A11C8FD}"/>
                </a:ext>
              </a:extLst>
            </p:cNvPr>
            <p:cNvSpPr/>
            <p:nvPr/>
          </p:nvSpPr>
          <p:spPr>
            <a:xfrm>
              <a:off x="6984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流程图: 接点 18">
              <a:extLst>
                <a:ext uri="{FF2B5EF4-FFF2-40B4-BE49-F238E27FC236}">
                  <a16:creationId xmlns:a16="http://schemas.microsoft.com/office/drawing/2014/main" id="{32ACC4D0-9910-4878-A6F8-C43E5BEEF0AE}"/>
                </a:ext>
              </a:extLst>
            </p:cNvPr>
            <p:cNvSpPr/>
            <p:nvPr/>
          </p:nvSpPr>
          <p:spPr>
            <a:xfrm>
              <a:off x="8424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9A9A168-A942-46C8-A200-DB0B5BB3FC35}"/>
                </a:ext>
              </a:extLst>
            </p:cNvPr>
            <p:cNvSpPr txBox="1"/>
            <p:nvPr/>
          </p:nvSpPr>
          <p:spPr>
            <a:xfrm>
              <a:off x="1209802" y="5857699"/>
              <a:ext cx="110294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2024.04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design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FC70B01-622F-48DC-A88D-8F2BCCD9CD96}"/>
                </a:ext>
              </a:extLst>
            </p:cNvPr>
            <p:cNvSpPr txBox="1"/>
            <p:nvPr/>
          </p:nvSpPr>
          <p:spPr>
            <a:xfrm>
              <a:off x="2051169" y="5065419"/>
              <a:ext cx="189635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2024.10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construction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87BA2D1-F4E5-4505-A29F-612B39AE6A96}"/>
                </a:ext>
              </a:extLst>
            </p:cNvPr>
            <p:cNvSpPr txBox="1"/>
            <p:nvPr/>
          </p:nvSpPr>
          <p:spPr>
            <a:xfrm>
              <a:off x="2751412" y="5820624"/>
              <a:ext cx="237016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2025.07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Installation of 30m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流程图: 接点 22">
              <a:extLst>
                <a:ext uri="{FF2B5EF4-FFF2-40B4-BE49-F238E27FC236}">
                  <a16:creationId xmlns:a16="http://schemas.microsoft.com/office/drawing/2014/main" id="{3B53E654-13AF-4D4C-8F73-E8C419B52044}"/>
                </a:ext>
              </a:extLst>
            </p:cNvPr>
            <p:cNvSpPr/>
            <p:nvPr/>
          </p:nvSpPr>
          <p:spPr>
            <a:xfrm>
              <a:off x="10908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流程图: 接点 23">
              <a:extLst>
                <a:ext uri="{FF2B5EF4-FFF2-40B4-BE49-F238E27FC236}">
                  <a16:creationId xmlns:a16="http://schemas.microsoft.com/office/drawing/2014/main" id="{B1BDBDF5-E52E-4641-87C2-DB74207CBEB2}"/>
                </a:ext>
              </a:extLst>
            </p:cNvPr>
            <p:cNvSpPr/>
            <p:nvPr/>
          </p:nvSpPr>
          <p:spPr>
            <a:xfrm>
              <a:off x="10188000" y="5724000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1BF77DE1-4D46-4B91-9B99-D9C4BA8050BB}"/>
                </a:ext>
              </a:extLst>
            </p:cNvPr>
            <p:cNvSpPr txBox="1"/>
            <p:nvPr/>
          </p:nvSpPr>
          <p:spPr>
            <a:xfrm>
              <a:off x="5075008" y="5850029"/>
              <a:ext cx="2137285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2026.07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400" dirty="0">
                  <a:solidFill>
                    <a:prstClr val="black"/>
                  </a:solidFill>
                </a:rPr>
                <a:t>Accept of Hall 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BF0DB29-7F22-4EE5-A2C7-06A71FDCF2EE}"/>
                </a:ext>
              </a:extLst>
            </p:cNvPr>
            <p:cNvSpPr txBox="1"/>
            <p:nvPr/>
          </p:nvSpPr>
          <p:spPr>
            <a:xfrm>
              <a:off x="6396417" y="5021561"/>
              <a:ext cx="252301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2027.03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Scattering chamber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796FB9CB-B07B-4C1A-829E-98B82A7CC2CC}"/>
                </a:ext>
              </a:extLst>
            </p:cNvPr>
            <p:cNvSpPr txBox="1"/>
            <p:nvPr/>
          </p:nvSpPr>
          <p:spPr>
            <a:xfrm>
              <a:off x="8019997" y="5840282"/>
              <a:ext cx="228140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2028.04</a:t>
              </a:r>
            </a:p>
            <a:p>
              <a:pPr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First neutron 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9AC5708-6E95-4EB1-B9C1-F2729F6DD991}"/>
                </a:ext>
              </a:extLst>
            </p:cNvPr>
            <p:cNvSpPr txBox="1"/>
            <p:nvPr/>
          </p:nvSpPr>
          <p:spPr>
            <a:xfrm>
              <a:off x="10428546" y="5840848"/>
              <a:ext cx="1671864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2029.09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End CSNS II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B852E2CE-6EA7-407C-83BA-C29BB92008F7}"/>
                </a:ext>
              </a:extLst>
            </p:cNvPr>
            <p:cNvSpPr txBox="1"/>
            <p:nvPr/>
          </p:nvSpPr>
          <p:spPr>
            <a:xfrm>
              <a:off x="9705578" y="5082401"/>
              <a:ext cx="2007008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2029.04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first experiment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F9746DFA-D28B-423E-83C8-019B90B72EE0}"/>
              </a:ext>
            </a:extLst>
          </p:cNvPr>
          <p:cNvSpPr txBox="1"/>
          <p:nvPr/>
        </p:nvSpPr>
        <p:spPr bwMode="auto">
          <a:xfrm>
            <a:off x="1029524" y="3169487"/>
            <a:ext cx="778459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2025.10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AB72EC9F-B0E5-4E29-844F-D628658CE73F}"/>
              </a:ext>
            </a:extLst>
          </p:cNvPr>
          <p:cNvSpPr txBox="1"/>
          <p:nvPr/>
        </p:nvSpPr>
        <p:spPr bwMode="auto">
          <a:xfrm>
            <a:off x="4014732" y="4555738"/>
            <a:ext cx="787001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2025.10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BB26A0-21D0-4DA1-BC1F-1B67397843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9" t="26492" r="33115" b="12200"/>
          <a:stretch/>
        </p:blipFill>
        <p:spPr>
          <a:xfrm>
            <a:off x="3657866" y="2028132"/>
            <a:ext cx="1123368" cy="135000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3213B7D7-CFA2-438F-9D67-241A923617F2}"/>
              </a:ext>
            </a:extLst>
          </p:cNvPr>
          <p:cNvSpPr txBox="1"/>
          <p:nvPr/>
        </p:nvSpPr>
        <p:spPr bwMode="auto">
          <a:xfrm>
            <a:off x="4060491" y="3162422"/>
            <a:ext cx="671684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2025.08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7E3E4F46-7DC0-426F-A6D2-CA9E47DBD8CF}"/>
              </a:ext>
            </a:extLst>
          </p:cNvPr>
          <p:cNvSpPr txBox="1"/>
          <p:nvPr/>
        </p:nvSpPr>
        <p:spPr bwMode="auto">
          <a:xfrm>
            <a:off x="2862571" y="3138429"/>
            <a:ext cx="671684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2025.08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4335112-DA94-4962-9B34-D09D7C1740C0}"/>
              </a:ext>
            </a:extLst>
          </p:cNvPr>
          <p:cNvSpPr txBox="1"/>
          <p:nvPr/>
        </p:nvSpPr>
        <p:spPr bwMode="auto">
          <a:xfrm>
            <a:off x="2765844" y="4540152"/>
            <a:ext cx="768412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2025.10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4144591-C4CB-40AC-AA20-BD05CAE54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0343" y="2070985"/>
            <a:ext cx="1658572" cy="1350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20ABB57-17DB-497F-B187-C0102193CD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6" b="22701"/>
          <a:stretch/>
        </p:blipFill>
        <p:spPr>
          <a:xfrm>
            <a:off x="4986340" y="3418949"/>
            <a:ext cx="1385882" cy="1350000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561671E4-8853-4A43-9836-24A77788B547}"/>
              </a:ext>
            </a:extLst>
          </p:cNvPr>
          <p:cNvSpPr txBox="1"/>
          <p:nvPr/>
        </p:nvSpPr>
        <p:spPr bwMode="auto">
          <a:xfrm>
            <a:off x="5828744" y="3229114"/>
            <a:ext cx="671684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2025.07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9E962C98-684A-4B68-9C71-8E6AA835C8D3}"/>
              </a:ext>
            </a:extLst>
          </p:cNvPr>
          <p:cNvSpPr txBox="1"/>
          <p:nvPr/>
        </p:nvSpPr>
        <p:spPr bwMode="auto">
          <a:xfrm>
            <a:off x="5679280" y="4541693"/>
            <a:ext cx="671684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2025.07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文本占位符 4">
            <a:extLst>
              <a:ext uri="{FF2B5EF4-FFF2-40B4-BE49-F238E27FC236}">
                <a16:creationId xmlns:a16="http://schemas.microsoft.com/office/drawing/2014/main" id="{06BCF499-B415-4677-AD68-66C8C345600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1443" y="4752000"/>
            <a:ext cx="1792968" cy="398227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350" dirty="0"/>
              <a:t>Instrument hall &gt; 99%;</a:t>
            </a:r>
            <a:endParaRPr lang="zh-CN" altLang="en-US" sz="1350" dirty="0"/>
          </a:p>
        </p:txBody>
      </p:sp>
      <p:sp>
        <p:nvSpPr>
          <p:cNvPr id="48" name="文本占位符 4">
            <a:extLst>
              <a:ext uri="{FF2B5EF4-FFF2-40B4-BE49-F238E27FC236}">
                <a16:creationId xmlns:a16="http://schemas.microsoft.com/office/drawing/2014/main" id="{75FC8435-FFC7-44D8-90AA-070F14FC4A0D}"/>
              </a:ext>
            </a:extLst>
          </p:cNvPr>
          <p:cNvSpPr txBox="1">
            <a:spLocks/>
          </p:cNvSpPr>
          <p:nvPr/>
        </p:nvSpPr>
        <p:spPr>
          <a:xfrm>
            <a:off x="3550410" y="4752000"/>
            <a:ext cx="1792968" cy="398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30 m finished;</a:t>
            </a:r>
            <a:endParaRPr kumimoji="0" lang="en-US" alt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9" name="文本占位符 4">
            <a:extLst>
              <a:ext uri="{FF2B5EF4-FFF2-40B4-BE49-F238E27FC236}">
                <a16:creationId xmlns:a16="http://schemas.microsoft.com/office/drawing/2014/main" id="{EDFA8EC8-9A52-4E18-AE18-A41688D4A711}"/>
              </a:ext>
            </a:extLst>
          </p:cNvPr>
          <p:cNvSpPr txBox="1">
            <a:spLocks/>
          </p:cNvSpPr>
          <p:nvPr/>
        </p:nvSpPr>
        <p:spPr>
          <a:xfrm>
            <a:off x="1783140" y="4813612"/>
            <a:ext cx="2278307" cy="398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sz="1200" b="0" dirty="0">
                <a:solidFill>
                  <a:prstClr val="black"/>
                </a:solidFill>
              </a:rPr>
              <a:t>Engineering 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design</a:t>
            </a: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0" name="文本占位符 4">
            <a:extLst>
              <a:ext uri="{FF2B5EF4-FFF2-40B4-BE49-F238E27FC236}">
                <a16:creationId xmlns:a16="http://schemas.microsoft.com/office/drawing/2014/main" id="{E96C89B9-0C65-41FF-AECE-1F9A5C7B1175}"/>
              </a:ext>
            </a:extLst>
          </p:cNvPr>
          <p:cNvSpPr txBox="1">
            <a:spLocks/>
          </p:cNvSpPr>
          <p:nvPr/>
        </p:nvSpPr>
        <p:spPr>
          <a:xfrm>
            <a:off x="4746941" y="4752000"/>
            <a:ext cx="2278307" cy="398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Analyzer design finished</a:t>
            </a:r>
            <a:endParaRPr kumimoji="0" lang="en-US" alt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F4965C1B-E146-4257-BF3A-0AE74932DC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7582" y="2112155"/>
            <a:ext cx="2393514" cy="1080000"/>
          </a:xfrm>
          <a:prstGeom prst="rect">
            <a:avLst/>
          </a:prstGeom>
        </p:spPr>
      </p:pic>
      <p:sp>
        <p:nvSpPr>
          <p:cNvPr id="53" name="文本占位符 4">
            <a:extLst>
              <a:ext uri="{FF2B5EF4-FFF2-40B4-BE49-F238E27FC236}">
                <a16:creationId xmlns:a16="http://schemas.microsoft.com/office/drawing/2014/main" id="{6D81099E-13BB-413A-AA32-DE0E3DAE6954}"/>
              </a:ext>
            </a:extLst>
          </p:cNvPr>
          <p:cNvSpPr txBox="1">
            <a:spLocks/>
          </p:cNvSpPr>
          <p:nvPr/>
        </p:nvSpPr>
        <p:spPr>
          <a:xfrm>
            <a:off x="6848962" y="3118398"/>
            <a:ext cx="2278307" cy="398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Physical design published</a:t>
            </a:r>
            <a:endParaRPr kumimoji="0" lang="en-US" alt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D69C6D74-2FA3-4A2D-88D6-C2C9672FBF36}"/>
              </a:ext>
            </a:extLst>
          </p:cNvPr>
          <p:cNvSpPr txBox="1"/>
          <p:nvPr/>
        </p:nvSpPr>
        <p:spPr bwMode="auto">
          <a:xfrm>
            <a:off x="8214476" y="2990435"/>
            <a:ext cx="671684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2025.05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19C5D88-B99E-4076-94D3-85A46FA303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98" y="3459947"/>
            <a:ext cx="1994400" cy="1350000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900F69FD-DF0E-43C0-A6D2-7AC555FFF5D4}"/>
              </a:ext>
            </a:extLst>
          </p:cNvPr>
          <p:cNvSpPr txBox="1"/>
          <p:nvPr/>
        </p:nvSpPr>
        <p:spPr bwMode="auto">
          <a:xfrm>
            <a:off x="8175415" y="4522929"/>
            <a:ext cx="671684" cy="25391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rtlCol="0">
            <a:spAutoFit/>
          </a:bodyPr>
          <a:lstStyle/>
          <a:p>
            <a:pPr marL="257175" marR="0" lvl="0" indent="-257175" algn="ctr" defTabSz="914400" rtl="0" eaLnBrk="0" fontAlgn="base" latin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2025.08</a:t>
            </a:r>
            <a:endParaRPr kumimoji="0" lang="zh-CN" altLang="en-US" sz="105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8" name="文本占位符 4">
            <a:extLst>
              <a:ext uri="{FF2B5EF4-FFF2-40B4-BE49-F238E27FC236}">
                <a16:creationId xmlns:a16="http://schemas.microsoft.com/office/drawing/2014/main" id="{B5E6A5D9-F40B-4B7C-92BF-D40EBE1B345B}"/>
              </a:ext>
            </a:extLst>
          </p:cNvPr>
          <p:cNvSpPr txBox="1">
            <a:spLocks/>
          </p:cNvSpPr>
          <p:nvPr/>
        </p:nvSpPr>
        <p:spPr>
          <a:xfrm>
            <a:off x="7262775" y="4752000"/>
            <a:ext cx="1350250" cy="39822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User meeting</a:t>
            </a:r>
            <a:endParaRPr kumimoji="0" lang="en-US" altLang="en-US" sz="13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23550AC9-DB17-49DD-8F5D-9714E8CE1F13}"/>
              </a:ext>
            </a:extLst>
          </p:cNvPr>
          <p:cNvSpPr/>
          <p:nvPr/>
        </p:nvSpPr>
        <p:spPr>
          <a:xfrm>
            <a:off x="402948" y="463394"/>
            <a:ext cx="3214160" cy="56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Energy resolution &lt; 3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μeV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9" name="标题 3">
            <a:extLst>
              <a:ext uri="{FF2B5EF4-FFF2-40B4-BE49-F238E27FC236}">
                <a16:creationId xmlns:a16="http://schemas.microsoft.com/office/drawing/2014/main" id="{A61A69AB-B5EB-4CBF-AC89-7ACDE608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774"/>
            <a:ext cx="6881826" cy="431954"/>
          </a:xfrm>
        </p:spPr>
        <p:txBody>
          <a:bodyPr/>
          <a:lstStyle/>
          <a:p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Progress of </a:t>
            </a:r>
            <a:r>
              <a:rPr lang="en-US" altLang="zh-CN" sz="3200" dirty="0" err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NuBS</a:t>
            </a:r>
            <a:endParaRPr lang="en-US" altLang="zh-CN" sz="3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">
            <a:extLst>
              <a:ext uri="{FF2B5EF4-FFF2-40B4-BE49-F238E27FC236}">
                <a16:creationId xmlns:a16="http://schemas.microsoft.com/office/drawing/2014/main" id="{7C8D1EE6-DB0B-49AA-83FA-957E62F91E0E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B72950CD-70FA-4168-AE0A-3A105545E1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0883" y="3563463"/>
            <a:ext cx="927295" cy="1187661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446CED0F-736A-4786-B5A7-26B1D68495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4533" y="3590228"/>
            <a:ext cx="810444" cy="126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2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950375AD-0BBD-40B9-AB00-78F3BA1CFF1C}"/>
              </a:ext>
            </a:extLst>
          </p:cNvPr>
          <p:cNvSpPr/>
          <p:nvPr/>
        </p:nvSpPr>
        <p:spPr>
          <a:xfrm>
            <a:off x="282473" y="229829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Outline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56CA919-DC8F-4D40-A497-F47B36072924}"/>
              </a:ext>
            </a:extLst>
          </p:cNvPr>
          <p:cNvCxnSpPr>
            <a:cxnSpLocks/>
          </p:cNvCxnSpPr>
          <p:nvPr/>
        </p:nvCxnSpPr>
        <p:spPr>
          <a:xfrm>
            <a:off x="107504" y="987574"/>
            <a:ext cx="33843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">
            <a:extLst>
              <a:ext uri="{FF2B5EF4-FFF2-40B4-BE49-F238E27FC236}">
                <a16:creationId xmlns:a16="http://schemas.microsoft.com/office/drawing/2014/main" id="{D0F7F82E-4B08-4AC9-BA30-FDBB54F7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03" y="1275606"/>
            <a:ext cx="6615594" cy="325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defTabSz="912813">
              <a:defRPr sz="3200" b="1">
                <a:solidFill>
                  <a:srgbClr val="007DDA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CSNS Instrument Suite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Powder &amp; single crystal diffractometers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Large scale instruments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dirty="0">
                <a:solidFill>
                  <a:prstClr val="white">
                    <a:lumMod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spectrometers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application and nuclear technique</a:t>
            </a:r>
          </a:p>
          <a:p>
            <a:pPr marL="342900" marR="0" lvl="0" indent="-342900" algn="l" defTabSz="912813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55095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489369F-CE76-3F45-99D7-4858A3134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" y="1728339"/>
            <a:ext cx="4913247" cy="2283571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F01ED2B1-4C57-7A48-BEC9-E219E39AF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58" y="104709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j-cs"/>
              </a:rPr>
              <a:t>Engineering Material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j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itchFamily="34" charset="0"/>
                <a:ea typeface="宋体" pitchFamily="2" charset="-122"/>
                <a:cs typeface="+mj-cs"/>
              </a:rPr>
              <a:t>Diffractometer (BL08) 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B999F9A-D422-FA46-A152-EBC3E8B97D7B}"/>
              </a:ext>
            </a:extLst>
          </p:cNvPr>
          <p:cNvSpPr txBox="1"/>
          <p:nvPr/>
        </p:nvSpPr>
        <p:spPr>
          <a:xfrm>
            <a:off x="-26157" y="752330"/>
            <a:ext cx="7622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</a:t>
            </a:r>
            <a:r>
              <a:rPr kumimoji="0" lang="en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uilt for Residual stress Analysis, Texture Analysis, Micromechanical behaviour  of metals, Industrial metallurgy and manufacturing process simulation.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278AFD5B-F307-1245-9745-5B4227DAD0ED}"/>
              </a:ext>
            </a:extLst>
          </p:cNvPr>
          <p:cNvSpPr txBox="1"/>
          <p:nvPr/>
        </p:nvSpPr>
        <p:spPr>
          <a:xfrm>
            <a:off x="81993" y="4146634"/>
            <a:ext cx="5439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First beam： Dec.29 2022，Under commissioning.</a:t>
            </a: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id="{FE3AAE24-F250-9D44-AA76-D353DC1EF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49" y="1580069"/>
            <a:ext cx="2878615" cy="2202821"/>
          </a:xfrm>
          <a:prstGeom prst="rect">
            <a:avLst/>
          </a:prstGeom>
        </p:spPr>
      </p:pic>
      <p:sp>
        <p:nvSpPr>
          <p:cNvPr id="15" name="TextBox 8">
            <a:extLst>
              <a:ext uri="{FF2B5EF4-FFF2-40B4-BE49-F238E27FC236}">
                <a16:creationId xmlns:a16="http://schemas.microsoft.com/office/drawing/2014/main" id="{B73BDF7F-C9D4-8D43-BDE2-B424A2302CC2}"/>
              </a:ext>
            </a:extLst>
          </p:cNvPr>
          <p:cNvSpPr txBox="1"/>
          <p:nvPr/>
        </p:nvSpPr>
        <p:spPr>
          <a:xfrm>
            <a:off x="5739267" y="3902744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Neutron wavelength 0.5-6.0Å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resolution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 </a:t>
            </a: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d/d ~ 0.25 %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Gauge volume 2, 3, 4, 6mm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sample table 1.8x1.8m, 2ton</a:t>
            </a:r>
          </a:p>
        </p:txBody>
      </p:sp>
    </p:spTree>
    <p:extLst>
      <p:ext uri="{BB962C8B-B14F-4D97-AF65-F5344CB8AC3E}">
        <p14:creationId xmlns:p14="http://schemas.microsoft.com/office/powerpoint/2010/main" val="260686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2D6BD-DE1B-4B5F-8B41-2702339687B9}" type="slidenum">
              <a:rPr kumimoji="0" lang="en-US" altLang="zh-CN" sz="900" b="0" i="0" u="none" strike="noStrike" kern="1200" cap="none" spc="0" normalizeH="0" baseline="0" noProof="0">
                <a:ln>
                  <a:noFill/>
                </a:ln>
                <a:solidFill>
                  <a:srgbClr val="4D5E68"/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900" b="0" i="0" u="none" strike="noStrike" kern="1200" cap="none" spc="0" normalizeH="0" baseline="0" noProof="0" dirty="0">
              <a:ln>
                <a:noFill/>
              </a:ln>
              <a:solidFill>
                <a:srgbClr val="4D5E68"/>
              </a:solidFill>
              <a:effectLst/>
              <a:uLnTx/>
              <a:uFillTx/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5593122-1347-4F43-A33D-C00CA4DAF8AF}"/>
              </a:ext>
            </a:extLst>
          </p:cNvPr>
          <p:cNvSpPr txBox="1">
            <a:spLocks noChangeArrowheads="1"/>
          </p:cNvSpPr>
          <p:nvPr/>
        </p:nvSpPr>
        <p:spPr>
          <a:xfrm>
            <a:off x="354267" y="144734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Atmosphere Neutron Irradiation (BL11)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32AC1C2-4EAE-2847-B72D-37477913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2220" y="1436798"/>
            <a:ext cx="2736173" cy="214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C927884-638A-3D47-90B5-533CABFE409E}"/>
              </a:ext>
            </a:extLst>
          </p:cNvPr>
          <p:cNvSpPr txBox="1">
            <a:spLocks noChangeArrowheads="1"/>
          </p:cNvSpPr>
          <p:nvPr/>
        </p:nvSpPr>
        <p:spPr>
          <a:xfrm>
            <a:off x="35496" y="3616713"/>
            <a:ext cx="8261271" cy="91558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The first neutron obtained  April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，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2022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Good spectra shape with JEDEC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flux range:10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-10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n/cm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/s (&gt;10MeV)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Collimated beam (1-10cm) and extended beam (80cmx80cm)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3BDFE0-A083-2742-A155-94291E07A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500340"/>
            <a:ext cx="3221604" cy="1778546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BDEE0DCF-AF37-1E48-BECB-55A527C5BB21}"/>
              </a:ext>
            </a:extLst>
          </p:cNvPr>
          <p:cNvSpPr txBox="1"/>
          <p:nvPr/>
        </p:nvSpPr>
        <p:spPr>
          <a:xfrm>
            <a:off x="251520" y="685697"/>
            <a:ext cx="763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</a:t>
            </a:r>
            <a:r>
              <a:rPr kumimoji="0" lang="en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im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</a:t>
            </a:r>
            <a:r>
              <a:rPr kumimoji="0" lang="en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neutron single event effect test for semiconductors, electronic devices and integrated equipment used in aviation and ground.</a:t>
            </a:r>
          </a:p>
        </p:txBody>
      </p:sp>
      <p:pic>
        <p:nvPicPr>
          <p:cNvPr id="11" name="图片 37">
            <a:extLst>
              <a:ext uri="{FF2B5EF4-FFF2-40B4-BE49-F238E27FC236}">
                <a16:creationId xmlns:a16="http://schemas.microsoft.com/office/drawing/2014/main" id="{6F6E2E84-96BA-40CA-BC3A-EB113D67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65" y="1368879"/>
            <a:ext cx="1949499" cy="145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8">
            <a:extLst>
              <a:ext uri="{FF2B5EF4-FFF2-40B4-BE49-F238E27FC236}">
                <a16:creationId xmlns:a16="http://schemas.microsoft.com/office/drawing/2014/main" id="{95E54D78-0EFF-4BDA-A942-7C09874A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52" y="3259630"/>
            <a:ext cx="1916712" cy="143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9">
            <a:extLst>
              <a:ext uri="{FF2B5EF4-FFF2-40B4-BE49-F238E27FC236}">
                <a16:creationId xmlns:a16="http://schemas.microsoft.com/office/drawing/2014/main" id="{C2D49986-13F7-4227-87A4-A72C52783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835" y="4712846"/>
            <a:ext cx="1935146" cy="2539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zh-CN" sz="1050" dirty="0">
                <a:latin typeface="+mn-lt"/>
                <a:ea typeface="宋体" panose="02010600030101010101" pitchFamily="2" charset="-122"/>
              </a:rPr>
              <a:t>Thyristor</a:t>
            </a:r>
            <a:r>
              <a:rPr lang="zh-CN" altLang="en-US" sz="1050" dirty="0">
                <a:latin typeface="+mn-lt"/>
                <a:ea typeface="宋体" panose="02010600030101010101" pitchFamily="2" charset="-122"/>
              </a:rPr>
              <a:t> </a:t>
            </a:r>
            <a:r>
              <a:rPr lang="en-US" altLang="zh-CN" sz="1050" dirty="0">
                <a:latin typeface="+mn-lt"/>
                <a:ea typeface="宋体" panose="02010600030101010101" pitchFamily="2" charset="-122"/>
              </a:rPr>
              <a:t>Irradiation Experiment</a:t>
            </a:r>
            <a:endParaRPr lang="zh-CN" altLang="en-US" sz="1050" dirty="0"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id="{60E5D24B-B1D8-4A9E-93B8-E6E89DC66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3449" y="2821663"/>
            <a:ext cx="1813317" cy="25391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  <a:buNone/>
              <a:defRPr/>
            </a:pPr>
            <a:r>
              <a:rPr lang="en-US" altLang="zh-CN" sz="1050" dirty="0">
                <a:latin typeface="+mn-lt"/>
                <a:ea typeface="宋体" panose="02010600030101010101" pitchFamily="2" charset="-122"/>
              </a:rPr>
              <a:t>Experiment of Board Level ICs</a:t>
            </a:r>
            <a:endParaRPr lang="zh-CN" altLang="en-US" sz="1050" dirty="0"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053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E5593122-1347-4F43-A33D-C00CA4DAF8AF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92758"/>
            <a:ext cx="9144000" cy="457200"/>
          </a:xfrm>
          <a:prstGeom prst="rect">
            <a:avLst/>
          </a:prstGeom>
        </p:spPr>
        <p:txBody>
          <a:bodyPr tIns="0" bIns="0"/>
          <a:lstStyle/>
          <a:p>
            <a:pPr>
              <a:defRPr/>
            </a:pPr>
            <a:r>
              <a:rPr lang="en-US" altLang="zh-CN" sz="2400" b="1" dirty="0">
                <a:solidFill>
                  <a:srgbClr val="0432FF"/>
                </a:solidFill>
              </a:rPr>
              <a:t>Energy resolved neutron imaging (BL13)</a:t>
            </a:r>
          </a:p>
          <a:p>
            <a:pPr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  <a:p>
            <a:pPr eaLnBrk="0" hangingPunct="0">
              <a:defRPr/>
            </a:pPr>
            <a:endParaRPr lang="en-US" altLang="zh-CN" sz="3200" b="1" dirty="0">
              <a:solidFill>
                <a:srgbClr val="0432FF"/>
              </a:solidFill>
            </a:endParaRPr>
          </a:p>
        </p:txBody>
      </p:sp>
      <p:sp>
        <p:nvSpPr>
          <p:cNvPr id="2" name="矩形">
            <a:extLst>
              <a:ext uri="{FF2B5EF4-FFF2-40B4-BE49-F238E27FC236}">
                <a16:creationId xmlns:a16="http://schemas.microsoft.com/office/drawing/2014/main" id="{E4E5B0AB-FEE2-DCD8-4D01-5B102FBFE56F}"/>
              </a:ext>
            </a:extLst>
          </p:cNvPr>
          <p:cNvSpPr/>
          <p:nvPr/>
        </p:nvSpPr>
        <p:spPr>
          <a:xfrm>
            <a:off x="9640508" y="5417784"/>
            <a:ext cx="383538" cy="32003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01596" tIns="50797" rIns="101596" bIns="5079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10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34</a:t>
            </a:fld>
            <a:endParaRPr lang="zh-CN" altLang="en-US" sz="10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D0C30-F1D3-921E-8D8D-5D6E6ADDF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96552" y="843558"/>
            <a:ext cx="4768696" cy="227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600" tIns="50800" rIns="101600" bIns="50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Conventional neutron imaging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Bragg edge imaging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Grating imaging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Neutron diffraction 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Spatial</a:t>
            </a:r>
            <a:r>
              <a: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resolution</a:t>
            </a:r>
            <a:r>
              <a: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50</a:t>
            </a:r>
            <a:r>
              <a:rPr lang="el-GR" altLang="zh-CN" sz="1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l-GR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μ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 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d/d ~ 0.5 %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View</a:t>
            </a:r>
            <a:r>
              <a: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field</a:t>
            </a:r>
            <a:r>
              <a:rPr lang="zh-CN" altLang="en-US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200 x 200 mm</a:t>
            </a:r>
            <a:r>
              <a:rPr lang="en-US" altLang="zh-CN" sz="1800" baseline="30000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zh-CN" sz="1800" baseline="300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A3A99D6-3283-197B-1717-69B59B460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5" y="2805732"/>
            <a:ext cx="6973510" cy="210521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50DD4098-336D-FA4A-BB77-E29EA1A4DD83}"/>
              </a:ext>
            </a:extLst>
          </p:cNvPr>
          <p:cNvSpPr txBox="1">
            <a:spLocks noChangeArrowheads="1"/>
          </p:cNvSpPr>
          <p:nvPr/>
        </p:nvSpPr>
        <p:spPr>
          <a:xfrm>
            <a:off x="2699792" y="4840789"/>
            <a:ext cx="7848872" cy="41990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22960">
              <a:spcBef>
                <a:spcPts val="600"/>
              </a:spcBef>
              <a:buNone/>
              <a:defRPr/>
            </a:pP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First</a:t>
            </a:r>
            <a:r>
              <a:rPr lang="zh-CN" altLang="en-US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beam</a:t>
            </a:r>
            <a:r>
              <a:rPr lang="zh-CN" altLang="en-US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 </a:t>
            </a: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Jan.</a:t>
            </a:r>
            <a:r>
              <a:rPr lang="zh-CN" altLang="en-US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05</a:t>
            </a:r>
            <a:r>
              <a:rPr lang="zh-CN" altLang="en-US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2023.</a:t>
            </a:r>
          </a:p>
        </p:txBody>
      </p:sp>
      <p:pic>
        <p:nvPicPr>
          <p:cNvPr id="14" name="内容占位符 10" descr="亮着灯的雕塑&#10;&#10;低可信度描述已自动生成">
            <a:extLst>
              <a:ext uri="{FF2B5EF4-FFF2-40B4-BE49-F238E27FC236}">
                <a16:creationId xmlns:a16="http://schemas.microsoft.com/office/drawing/2014/main" id="{5A25F87B-778C-44AF-838F-1381D4BFB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r="24909"/>
          <a:stretch>
            <a:fillRect/>
          </a:stretch>
        </p:blipFill>
        <p:spPr>
          <a:xfrm>
            <a:off x="5087546" y="776158"/>
            <a:ext cx="1570981" cy="2029574"/>
          </a:xfrm>
          <a:prstGeom prst="rect">
            <a:avLst/>
          </a:prstGeom>
        </p:spPr>
      </p:pic>
      <p:pic>
        <p:nvPicPr>
          <p:cNvPr id="16" name="图片 5" descr="IMG_7118">
            <a:extLst>
              <a:ext uri="{FF2B5EF4-FFF2-40B4-BE49-F238E27FC236}">
                <a16:creationId xmlns:a16="http://schemas.microsoft.com/office/drawing/2014/main" id="{FABCDF3E-A87E-4883-8E49-13D71D6ABC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40"/>
          <a:stretch>
            <a:fillRect/>
          </a:stretch>
        </p:blipFill>
        <p:spPr>
          <a:xfrm rot="16200000">
            <a:off x="3343207" y="1061392"/>
            <a:ext cx="2037031" cy="1451649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C6BCA2FA-4717-48E3-BD5E-F68C5A06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6107" y="777552"/>
            <a:ext cx="2061161" cy="179419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Dot"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CE0F652-CA8F-48FA-9969-C93EF89268EE}"/>
              </a:ext>
            </a:extLst>
          </p:cNvPr>
          <p:cNvSpPr txBox="1"/>
          <p:nvPr/>
        </p:nvSpPr>
        <p:spPr bwMode="auto">
          <a:xfrm>
            <a:off x="6567480" y="2667232"/>
            <a:ext cx="5472460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3333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Adv. </a:t>
            </a:r>
            <a:r>
              <a:rPr lang="en-US" altLang="zh-CN" sz="1200" dirty="0" err="1">
                <a:solidFill>
                  <a:srgbClr val="3333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Funnct</a:t>
            </a:r>
            <a:r>
              <a:rPr lang="en-US" altLang="zh-CN" sz="1200" dirty="0">
                <a:solidFill>
                  <a:srgbClr val="3333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. Mat. 2024, 34, 2404495</a:t>
            </a:r>
            <a:endParaRPr lang="en-US" altLang="zh-CN" sz="1200" dirty="0">
              <a:solidFill>
                <a:srgbClr val="3333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869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"/>
          <p:cNvSpPr/>
          <p:nvPr/>
        </p:nvSpPr>
        <p:spPr>
          <a:xfrm>
            <a:off x="8558625" y="4876006"/>
            <a:ext cx="42156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35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1B2E592F-9056-A840-AB33-97260BF05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83538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l"/>
            <a:r>
              <a:rPr lang="en-US" altLang="zh-CN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Industry</a:t>
            </a:r>
            <a:r>
              <a:rPr lang="zh-CN" altLang="en-US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Application</a:t>
            </a:r>
            <a:r>
              <a:rPr lang="zh-CN" altLang="en-US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 </a:t>
            </a:r>
            <a:r>
              <a:rPr lang="en-US" altLang="zh-CN" sz="3200" b="1" dirty="0">
                <a:solidFill>
                  <a:srgbClr val="0432FF"/>
                </a:solidFill>
                <a:latin typeface="Arial" pitchFamily="34" charset="0"/>
                <a:ea typeface="宋体" pitchFamily="2" charset="-122"/>
                <a:cs typeface="+mn-cs"/>
              </a:rPr>
              <a:t>Highlight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23330EE-A1A5-D540-A81E-6EA598A83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18" y="713269"/>
            <a:ext cx="2660414" cy="1995311"/>
          </a:xfrm>
          <a:prstGeom prst="rect">
            <a:avLst/>
          </a:prstGeom>
        </p:spPr>
      </p:pic>
      <p:pic>
        <p:nvPicPr>
          <p:cNvPr id="29" name="Picture 4" descr="「安路科技招聘」上海安路信息科技股份有限公司 - 职友集">
            <a:extLst>
              <a:ext uri="{FF2B5EF4-FFF2-40B4-BE49-F238E27FC236}">
                <a16:creationId xmlns:a16="http://schemas.microsoft.com/office/drawing/2014/main" id="{5F2F617D-C324-2146-BC0F-A127425B7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546" y="4302313"/>
            <a:ext cx="1023620" cy="102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宣讲会详情">
            <a:extLst>
              <a:ext uri="{FF2B5EF4-FFF2-40B4-BE49-F238E27FC236}">
                <a16:creationId xmlns:a16="http://schemas.microsoft.com/office/drawing/2014/main" id="{7FF8DC49-A856-A54F-A0F9-915DA9C7B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98" y="3190348"/>
            <a:ext cx="805815" cy="5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AEACE49F-5A8C-7E4C-A90C-9455984678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48456" y="3920399"/>
            <a:ext cx="852170" cy="518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FEBDEFFA-5BA7-FD45-9AB8-3E6399CA86E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62250" y="3131415"/>
            <a:ext cx="822428" cy="561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14" descr="西安高压电器研究院股份有限公司">
            <a:extLst>
              <a:ext uri="{FF2B5EF4-FFF2-40B4-BE49-F238E27FC236}">
                <a16:creationId xmlns:a16="http://schemas.microsoft.com/office/drawing/2014/main" id="{074A759D-B988-4844-B66F-E2646523BE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5646" y="4702667"/>
            <a:ext cx="1283335" cy="344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7" descr="半导体材料,半导体晶体,半导体器件,半导体二极管,半导体检测中心">
            <a:extLst>
              <a:ext uri="{FF2B5EF4-FFF2-40B4-BE49-F238E27FC236}">
                <a16:creationId xmlns:a16="http://schemas.microsoft.com/office/drawing/2014/main" id="{81718B12-FA8D-7948-A14F-C7209D433C7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91752" y="3265487"/>
            <a:ext cx="1355725" cy="19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Picture 4" descr="https://www.fmsh.com/UpLoadFile/20170502/dcb56bd3-221e-4b86-b266-ecfb5f91fb24.jpg">
            <a:extLst>
              <a:ext uri="{FF2B5EF4-FFF2-40B4-BE49-F238E27FC236}">
                <a16:creationId xmlns:a16="http://schemas.microsoft.com/office/drawing/2014/main" id="{A171CF08-E7AF-1547-90B9-74D3D0FC5F0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42858" y="3971808"/>
            <a:ext cx="755650" cy="558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2">
            <a:extLst>
              <a:ext uri="{FF2B5EF4-FFF2-40B4-BE49-F238E27FC236}">
                <a16:creationId xmlns:a16="http://schemas.microsoft.com/office/drawing/2014/main" id="{C99D9807-F927-CB49-ADE7-27422A1AD2B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45998" y="4131256"/>
            <a:ext cx="2573706" cy="344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16" descr="中国中车">
            <a:extLst>
              <a:ext uri="{FF2B5EF4-FFF2-40B4-BE49-F238E27FC236}">
                <a16:creationId xmlns:a16="http://schemas.microsoft.com/office/drawing/2014/main" id="{4DC821E8-2AAE-5043-B04C-0BF216BEE91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26384" y="3213863"/>
            <a:ext cx="1024255" cy="346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15">
            <a:extLst>
              <a:ext uri="{FF2B5EF4-FFF2-40B4-BE49-F238E27FC236}">
                <a16:creationId xmlns:a16="http://schemas.microsoft.com/office/drawing/2014/main" id="{FC82D982-10D0-A143-BB9D-B2C35A26D794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0383" y="3151953"/>
            <a:ext cx="1203325" cy="518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2" descr="https://www.sanechips.com.cn/wwwdata/sanechips/upload/1/appLogo/1659065147415.png">
            <a:extLst>
              <a:ext uri="{FF2B5EF4-FFF2-40B4-BE49-F238E27FC236}">
                <a16:creationId xmlns:a16="http://schemas.microsoft.com/office/drawing/2014/main" id="{2CEDFB96-94CB-0D49-BCFD-8DD3079C54B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888669" y="4526264"/>
            <a:ext cx="1511935" cy="516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4" descr="https://www.sznari.com/uploadfiles/logo.png">
            <a:extLst>
              <a:ext uri="{FF2B5EF4-FFF2-40B4-BE49-F238E27FC236}">
                <a16:creationId xmlns:a16="http://schemas.microsoft.com/office/drawing/2014/main" id="{9CBBF1D0-44CD-9E47-B983-8C1035CDA8B3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383" y="4726849"/>
            <a:ext cx="1651635" cy="351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6" descr="国网南自">
            <a:extLst>
              <a:ext uri="{FF2B5EF4-FFF2-40B4-BE49-F238E27FC236}">
                <a16:creationId xmlns:a16="http://schemas.microsoft.com/office/drawing/2014/main" id="{14A9FDBE-9E66-DC4F-A213-91DB1E25C53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441563" y="4682043"/>
            <a:ext cx="2242820" cy="2641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15">
            <a:extLst>
              <a:ext uri="{FF2B5EF4-FFF2-40B4-BE49-F238E27FC236}">
                <a16:creationId xmlns:a16="http://schemas.microsoft.com/office/drawing/2014/main" id="{D909CED6-81CD-F644-B40B-C18E01B90653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44558" y="4113757"/>
            <a:ext cx="1960245" cy="340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1A7B079A-8E18-564D-A8C3-75B42CF4E1E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325900" y="3028507"/>
            <a:ext cx="1301175" cy="821261"/>
          </a:xfrm>
          <a:prstGeom prst="rect">
            <a:avLst/>
          </a:prstGeom>
        </p:spPr>
      </p:pic>
      <p:pic>
        <p:nvPicPr>
          <p:cNvPr id="44" name="Picture 13">
            <a:extLst>
              <a:ext uri="{FF2B5EF4-FFF2-40B4-BE49-F238E27FC236}">
                <a16:creationId xmlns:a16="http://schemas.microsoft.com/office/drawing/2014/main" id="{9FDA56EE-105A-534C-8675-C3764A68B72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841634" y="2994894"/>
            <a:ext cx="1286305" cy="782056"/>
          </a:xfrm>
          <a:prstGeom prst="rect">
            <a:avLst/>
          </a:prstGeom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4DFD4E23-D671-AA4D-A0E3-58E2E1DA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" y="3889631"/>
            <a:ext cx="1567498" cy="66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0E8AE8D-A188-4A4C-8491-C32881840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13" y="692074"/>
            <a:ext cx="1519208" cy="2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3">
            <a:extLst>
              <a:ext uri="{FF2B5EF4-FFF2-40B4-BE49-F238E27FC236}">
                <a16:creationId xmlns:a16="http://schemas.microsoft.com/office/drawing/2014/main" id="{F06AE290-1FAC-0849-A00B-B30530CFF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79" y="692073"/>
            <a:ext cx="658416" cy="57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8E65789C-17D4-D349-8432-AD21AF06128D}"/>
              </a:ext>
            </a:extLst>
          </p:cNvPr>
          <p:cNvSpPr txBox="1"/>
          <p:nvPr/>
        </p:nvSpPr>
        <p:spPr>
          <a:xfrm>
            <a:off x="46592" y="2799850"/>
            <a:ext cx="6109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600" b="1" dirty="0">
                <a:ea typeface="微软雅黑" panose="020B0503020204020204" pitchFamily="34" charset="-122"/>
              </a:rPr>
              <a:t>More</a:t>
            </a:r>
            <a:r>
              <a:rPr kumimoji="1" lang="zh-CN" altLang="en-US" sz="1600" b="1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ea typeface="微软雅黑" panose="020B0503020204020204" pitchFamily="34" charset="-122"/>
              </a:rPr>
              <a:t>than</a:t>
            </a:r>
            <a:r>
              <a:rPr kumimoji="1" lang="zh-CN" altLang="en-US" sz="1600" b="1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ea typeface="微软雅黑" panose="020B0503020204020204" pitchFamily="34" charset="-122"/>
              </a:rPr>
              <a:t>8%</a:t>
            </a:r>
            <a:r>
              <a:rPr kumimoji="1" lang="zh-CN" altLang="en-US" sz="1600" b="1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ea typeface="微软雅黑" panose="020B0503020204020204" pitchFamily="34" charset="-122"/>
              </a:rPr>
              <a:t>beamtime</a:t>
            </a:r>
            <a:r>
              <a:rPr kumimoji="1" lang="zh-CN" altLang="en-US" sz="1600" b="1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ea typeface="微软雅黑" panose="020B0503020204020204" pitchFamily="34" charset="-122"/>
              </a:rPr>
              <a:t>for</a:t>
            </a:r>
            <a:r>
              <a:rPr kumimoji="1" lang="zh-CN" altLang="en-US" sz="1600" b="1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ea typeface="微软雅黑" panose="020B0503020204020204" pitchFamily="34" charset="-122"/>
              </a:rPr>
              <a:t>industry</a:t>
            </a:r>
            <a:r>
              <a:rPr kumimoji="1" lang="zh-CN" altLang="en-US" sz="1600" b="1" dirty="0">
                <a:ea typeface="微软雅黑" panose="020B0503020204020204" pitchFamily="34" charset="-122"/>
              </a:rPr>
              <a:t> </a:t>
            </a:r>
            <a:r>
              <a:rPr kumimoji="1" lang="en-US" altLang="zh-CN" sz="1600" b="1" dirty="0">
                <a:ea typeface="微软雅黑" panose="020B0503020204020204" pitchFamily="34" charset="-122"/>
              </a:rPr>
              <a:t>application</a:t>
            </a:r>
            <a:endParaRPr kumimoji="1" lang="zh-CN" altLang="en-US" sz="1600" b="1" dirty="0">
              <a:ea typeface="微软雅黑" panose="020B0503020204020204" pitchFamily="34" charset="-122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DBF86BE-9417-48DE-9C14-B03DD578AB32}"/>
              </a:ext>
            </a:extLst>
          </p:cNvPr>
          <p:cNvPicPr/>
          <p:nvPr/>
        </p:nvPicPr>
        <p:blipFill rotWithShape="1"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38" r="12014" b="3706"/>
          <a:stretch/>
        </p:blipFill>
        <p:spPr bwMode="auto">
          <a:xfrm>
            <a:off x="4788024" y="855293"/>
            <a:ext cx="1519208" cy="184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4005761-7F15-4F3C-B95F-682941CEA1DD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r="52347"/>
          <a:stretch/>
        </p:blipFill>
        <p:spPr>
          <a:xfrm>
            <a:off x="7517546" y="713269"/>
            <a:ext cx="1563887" cy="203411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363014B-A0F1-40A3-AC9B-5EED7821AD7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670544" y="1336494"/>
            <a:ext cx="1903468" cy="14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87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2B36F2-0BB3-4053-A8B4-D0B11642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74" y="50521"/>
            <a:ext cx="8434999" cy="431953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Neutron Physics and application instrument (BL12)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文本占位符 4">
            <a:extLst>
              <a:ext uri="{FF2B5EF4-FFF2-40B4-BE49-F238E27FC236}">
                <a16:creationId xmlns:a16="http://schemas.microsoft.com/office/drawing/2014/main" id="{76853160-EB37-488E-BDC6-733EC562BE86}"/>
              </a:ext>
            </a:extLst>
          </p:cNvPr>
          <p:cNvSpPr txBox="1">
            <a:spLocks/>
          </p:cNvSpPr>
          <p:nvPr/>
        </p:nvSpPr>
        <p:spPr>
          <a:xfrm>
            <a:off x="139656" y="627534"/>
            <a:ext cx="4224153" cy="4248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lang="zh-CN" altLang="en-US" sz="2400" b="1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7470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tabLst>
                <a:tab pos="1609090" algn="l"/>
              </a:tabLst>
              <a:defRPr lang="zh-CN" altLang="en-US" sz="2000" u="none" strike="noStrike" kern="0" cap="none" spc="0" normalizeH="0" baseline="0" dirty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835"/>
              </a:spcAft>
              <a:buFont typeface="Arial" panose="020B0604020202020204" pitchFamily="34" charset="0"/>
              <a:buChar char="•"/>
              <a:defRPr sz="1600" u="none" strike="noStrike" kern="1200" cap="none" spc="125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10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NPAI 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</a:t>
            </a:r>
            <a:r>
              <a:rPr lang="en-US" altLang="zh-CN" sz="1600" dirty="0" err="1">
                <a:solidFill>
                  <a:srgbClr val="000000"/>
                </a:solidFill>
              </a:rPr>
              <a:t>plit</a:t>
            </a:r>
            <a:r>
              <a:rPr lang="en-US" altLang="zh-CN" sz="1600" dirty="0">
                <a:solidFill>
                  <a:srgbClr val="000000"/>
                </a:solidFill>
              </a:rPr>
              <a:t>-beam design, two beamlines; </a:t>
            </a:r>
            <a:endParaRPr kumimoji="0" lang="en-US" altLang="zh-C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2400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Application Beamline :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PGNAA and NDP</a:t>
            </a:r>
          </a:p>
          <a:p>
            <a:pPr marL="927250" lvl="1" indent="0">
              <a:lnSpc>
                <a:spcPct val="150000"/>
              </a:lnSpc>
              <a:spcAft>
                <a:spcPts val="0"/>
              </a:spcAft>
              <a:tabLst/>
            </a:pPr>
            <a:r>
              <a:rPr lang="en-US" altLang="zh-CN" sz="1400" b="1" dirty="0">
                <a:solidFill>
                  <a:srgbClr val="000000"/>
                </a:solidFill>
              </a:rPr>
              <a:t> PGNAA</a:t>
            </a:r>
            <a:r>
              <a:rPr lang="zh-CN" altLang="en-US" sz="1400" b="1" dirty="0">
                <a:solidFill>
                  <a:srgbClr val="000000"/>
                </a:solidFill>
              </a:rPr>
              <a:t>：</a:t>
            </a:r>
            <a:r>
              <a:rPr lang="en-US" altLang="zh-CN" sz="1400" b="1" dirty="0">
                <a:solidFill>
                  <a:srgbClr val="000000"/>
                </a:solidFill>
              </a:rPr>
              <a:t> </a:t>
            </a:r>
            <a:r>
              <a:rPr lang="en-US" altLang="zh-CN" sz="1400" dirty="0">
                <a:solidFill>
                  <a:srgbClr val="000000"/>
                </a:solidFill>
              </a:rPr>
              <a:t>Exchanger for beam size and background adjustment; Attenuator for flux adjustment;</a:t>
            </a:r>
          </a:p>
          <a:p>
            <a:pPr marL="927250" lvl="1" indent="0">
              <a:lnSpc>
                <a:spcPct val="150000"/>
              </a:lnSpc>
              <a:spcAft>
                <a:spcPts val="0"/>
              </a:spcAft>
              <a:tabLst/>
            </a:pPr>
            <a:r>
              <a:rPr lang="en-US" altLang="zh-CN" sz="1400" b="1" dirty="0">
                <a:solidFill>
                  <a:srgbClr val="000000"/>
                </a:solidFill>
              </a:rPr>
              <a:t> NDP</a:t>
            </a:r>
            <a:r>
              <a:rPr lang="zh-CN" altLang="en-US" sz="1400" b="1" dirty="0">
                <a:solidFill>
                  <a:srgbClr val="000000"/>
                </a:solidFill>
              </a:rPr>
              <a:t>：</a:t>
            </a:r>
            <a:r>
              <a:rPr lang="en-US" altLang="zh-CN" sz="1400" dirty="0">
                <a:solidFill>
                  <a:srgbClr val="000000"/>
                </a:solidFill>
              </a:rPr>
              <a:t>High rate mode by multiple detectors</a:t>
            </a:r>
            <a:r>
              <a:rPr lang="en-US" altLang="zh-CN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;  NDP/NI system, 3D mapping mode by scanning sample;</a:t>
            </a:r>
            <a:endParaRPr kumimoji="0" lang="en-US" altLang="zh-CN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324000" lvl="1" indent="0">
              <a:lnSpc>
                <a:spcPct val="150000"/>
              </a:lnSpc>
              <a:spcAft>
                <a:spcPts val="0"/>
              </a:spcAft>
              <a:tabLst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Physics Beamline: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+mn-cs"/>
              </a:rPr>
              <a:t>UCN</a:t>
            </a:r>
          </a:p>
          <a:p>
            <a:pPr marL="928800" lvl="1" indent="0">
              <a:lnSpc>
                <a:spcPct val="150000"/>
              </a:lnSpc>
            </a:pPr>
            <a:r>
              <a:rPr lang="en-US" altLang="zh-CN" sz="1200" b="1" dirty="0">
                <a:solidFill>
                  <a:srgbClr val="000000"/>
                </a:solidFill>
              </a:rPr>
              <a:t> </a:t>
            </a:r>
            <a:r>
              <a:rPr lang="en-US" altLang="zh-CN" sz="1400" b="1" dirty="0">
                <a:solidFill>
                  <a:srgbClr val="000000"/>
                </a:solidFill>
              </a:rPr>
              <a:t>UCN</a:t>
            </a:r>
            <a:r>
              <a:rPr lang="zh-CN" altLang="en-US" sz="1400" b="1" dirty="0">
                <a:solidFill>
                  <a:srgbClr val="000000"/>
                </a:solidFill>
              </a:rPr>
              <a:t>：</a:t>
            </a:r>
            <a:r>
              <a:rPr lang="en-US" altLang="zh-CN" sz="1400" dirty="0">
                <a:solidFill>
                  <a:srgbClr val="000000"/>
                </a:solidFill>
              </a:rPr>
              <a:t>Build China's first ultracold neutron source; A compact, SFHe4-based and high storage time UCN source .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+mn-cs"/>
            </a:endParaRPr>
          </a:p>
          <a:p>
            <a:pPr marL="342900" marR="0" lvl="0" indent="-342900" defTabSz="914400" rtl="0" eaLnBrk="1" fontAlgn="auto" latinLnBrk="0" hangingPunct="1">
              <a:spcBef>
                <a:spcPts val="0"/>
              </a:spcBef>
              <a:spcAft>
                <a:spcPts val="835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B5480D7-109A-48CE-B11C-7452EA14C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2009282"/>
            <a:ext cx="4824536" cy="101959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97FE24-142C-4C88-AAD6-582BF4AD4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12" y="3064021"/>
            <a:ext cx="3924975" cy="20794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967AAF-7522-4403-A888-CEE5D63B7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0"/>
          <a:stretch/>
        </p:blipFill>
        <p:spPr>
          <a:xfrm>
            <a:off x="5937003" y="768305"/>
            <a:ext cx="1197547" cy="10496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7CD3AE-C865-4092-BD76-3F238D4B0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6471"/>
            <a:ext cx="1752367" cy="87292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D13A8F9-F1BC-40A0-ADA6-2D20578A0024}"/>
              </a:ext>
            </a:extLst>
          </p:cNvPr>
          <p:cNvSpPr txBox="1"/>
          <p:nvPr/>
        </p:nvSpPr>
        <p:spPr>
          <a:xfrm>
            <a:off x="2004323" y="6283525"/>
            <a:ext cx="3932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Ultra Cold Neutrons</a:t>
            </a:r>
            <a:r>
              <a:rPr lang="zh-CN" altLang="en-US" sz="2000" b="1" kern="1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b="1" kern="1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UCN</a:t>
            </a:r>
            <a:r>
              <a:rPr lang="zh-CN" altLang="en-US" sz="2000" b="1" kern="1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A555592-16BD-4A67-8EF2-8AAE78D9F99A}"/>
              </a:ext>
            </a:extLst>
          </p:cNvPr>
          <p:cNvSpPr txBox="1"/>
          <p:nvPr/>
        </p:nvSpPr>
        <p:spPr>
          <a:xfrm>
            <a:off x="7628950" y="6233495"/>
            <a:ext cx="3932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kern="100" dirty="0">
                <a:solidFill>
                  <a:srgbClr val="66003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NDP</a:t>
            </a:r>
            <a:endParaRPr lang="zh-CN" altLang="en-US" sz="2000" b="1" kern="100" dirty="0">
              <a:solidFill>
                <a:srgbClr val="660033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D6BF1C9-A0CC-407B-B39F-F645747A1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226" y="746933"/>
            <a:ext cx="992398" cy="117200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825C27-3EDB-4D62-AE38-B7CB2A69C2D9}"/>
              </a:ext>
            </a:extLst>
          </p:cNvPr>
          <p:cNvSpPr txBox="1"/>
          <p:nvPr/>
        </p:nvSpPr>
        <p:spPr>
          <a:xfrm>
            <a:off x="4369388" y="1529503"/>
            <a:ext cx="964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PGNAA</a:t>
            </a:r>
            <a:endParaRPr lang="zh-CN" altLang="en-US" sz="1200" b="1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82AD11-8F7D-44DB-A8AD-F47135140EA8}"/>
              </a:ext>
            </a:extLst>
          </p:cNvPr>
          <p:cNvSpPr txBox="1"/>
          <p:nvPr/>
        </p:nvSpPr>
        <p:spPr>
          <a:xfrm>
            <a:off x="6053457" y="1732283"/>
            <a:ext cx="964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NDP</a:t>
            </a:r>
            <a:endParaRPr lang="zh-CN" altLang="en-US" sz="1200" b="1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71F99CB-6D5B-4599-A774-BF82B44D471E}"/>
              </a:ext>
            </a:extLst>
          </p:cNvPr>
          <p:cNvSpPr txBox="1"/>
          <p:nvPr/>
        </p:nvSpPr>
        <p:spPr>
          <a:xfrm>
            <a:off x="7737526" y="1721243"/>
            <a:ext cx="9646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kern="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UCN</a:t>
            </a:r>
            <a:endParaRPr lang="zh-CN" altLang="en-US" sz="1200" b="1" kern="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023BC14C-9F06-49BD-B758-E53746CEE666}"/>
              </a:ext>
            </a:extLst>
          </p:cNvPr>
          <p:cNvCxnSpPr>
            <a:cxnSpLocks/>
          </p:cNvCxnSpPr>
          <p:nvPr/>
        </p:nvCxnSpPr>
        <p:spPr>
          <a:xfrm>
            <a:off x="4388033" y="3035507"/>
            <a:ext cx="475160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00DF2CD-0CAE-4AB4-860B-AE9CA4BF0C7B}"/>
              </a:ext>
            </a:extLst>
          </p:cNvPr>
          <p:cNvCxnSpPr>
            <a:cxnSpLocks/>
          </p:cNvCxnSpPr>
          <p:nvPr/>
        </p:nvCxnSpPr>
        <p:spPr>
          <a:xfrm>
            <a:off x="4363809" y="1975846"/>
            <a:ext cx="4790436" cy="1325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41617F9-1261-467C-B4B6-A9CA7F423DE4}"/>
              </a:ext>
            </a:extLst>
          </p:cNvPr>
          <p:cNvCxnSpPr>
            <a:cxnSpLocks/>
          </p:cNvCxnSpPr>
          <p:nvPr/>
        </p:nvCxnSpPr>
        <p:spPr>
          <a:xfrm>
            <a:off x="4363809" y="614130"/>
            <a:ext cx="24224" cy="45293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6230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0C2B36F2-0BB3-4053-A8B4-D0B116424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74" y="50521"/>
            <a:ext cx="8434999" cy="431953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Neutron Physics and application instrument (BL12)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F096A73-647E-4F7D-B1FD-640354BF93DE}"/>
              </a:ext>
            </a:extLst>
          </p:cNvPr>
          <p:cNvSpPr/>
          <p:nvPr/>
        </p:nvSpPr>
        <p:spPr>
          <a:xfrm>
            <a:off x="2216574" y="2397249"/>
            <a:ext cx="22780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UCN Guide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Entire fabrication process development;</a:t>
            </a: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Surface roughness RMS: ~ 0.55 nm;</a:t>
            </a: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Density: ~ 93% bulk density.</a:t>
            </a:r>
          </a:p>
          <a:p>
            <a:pPr marL="857250" indent="-285750">
              <a:buFont typeface="Times New Roman" panose="02020603050405020304" pitchFamily="18" charset="0"/>
              <a:buChar char="⁃"/>
            </a:pPr>
            <a:endParaRPr lang="en-US" altLang="zh-CN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A904712-B987-40C5-A554-34DEE92F7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8" y="3779984"/>
            <a:ext cx="1828739" cy="1326028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C056332-7473-41DF-B8A4-1F7593EB6E11}"/>
              </a:ext>
            </a:extLst>
          </p:cNvPr>
          <p:cNvSpPr/>
          <p:nvPr/>
        </p:nvSpPr>
        <p:spPr>
          <a:xfrm>
            <a:off x="0" y="2428793"/>
            <a:ext cx="230199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PGNAA and NDP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engineering design is in progress;</a:t>
            </a: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production will be carried out in the second half of this year.</a:t>
            </a: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87ED1A7-37CA-4CC9-8E3B-8B4435EBBDD7}"/>
              </a:ext>
            </a:extLst>
          </p:cNvPr>
          <p:cNvCxnSpPr/>
          <p:nvPr/>
        </p:nvCxnSpPr>
        <p:spPr>
          <a:xfrm>
            <a:off x="0" y="2402512"/>
            <a:ext cx="910850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71A25840-F7AC-41BA-BF0C-26039428CFD6}"/>
              </a:ext>
            </a:extLst>
          </p:cNvPr>
          <p:cNvCxnSpPr>
            <a:cxnSpLocks/>
          </p:cNvCxnSpPr>
          <p:nvPr/>
        </p:nvCxnSpPr>
        <p:spPr>
          <a:xfrm flipH="1" flipV="1">
            <a:off x="2192581" y="2428027"/>
            <a:ext cx="39444" cy="2727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33F3F2DA-A62D-44CF-AB29-F254CC37DE43}"/>
              </a:ext>
            </a:extLst>
          </p:cNvPr>
          <p:cNvSpPr/>
          <p:nvPr/>
        </p:nvSpPr>
        <p:spPr>
          <a:xfrm>
            <a:off x="4530281" y="2396916"/>
            <a:ext cx="2306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UCN convertor (CYTOP)</a:t>
            </a:r>
            <a:endParaRPr lang="en-US" altLang="zh-CN" sz="1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Spin coating on silicon wafer;</a:t>
            </a: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Thickness: 95.5 nm;</a:t>
            </a: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Optical potential: 111.4 </a:t>
            </a:r>
            <a:r>
              <a:rPr lang="en-US" altLang="zh-CN" sz="11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neV</a:t>
            </a: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;</a:t>
            </a:r>
          </a:p>
          <a:p>
            <a:pPr marL="360000" indent="-285750">
              <a:buFont typeface="Times New Roman" panose="02020603050405020304" pitchFamily="18" charset="0"/>
              <a:buChar char="⁃"/>
            </a:pPr>
            <a:r>
              <a:rPr lang="en-US" altLang="zh-CN" sz="11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Currently attempting: Dip coating.</a:t>
            </a:r>
          </a:p>
          <a:p>
            <a:pPr marL="571500"/>
            <a:endParaRPr lang="en-US" altLang="zh-CN" sz="11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ED03345C-97AE-401F-9537-39E97AA07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4239" y="3784016"/>
            <a:ext cx="1424951" cy="115768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6EB9D99-0E2C-47F4-A7AF-1D1C2AC5D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501" y="3784016"/>
            <a:ext cx="733797" cy="115768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863B6A7-0562-43B9-968A-B2DFCBFBEF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82" y="749695"/>
            <a:ext cx="4530906" cy="1558153"/>
          </a:xfrm>
          <a:prstGeom prst="rect">
            <a:avLst/>
          </a:prstGeom>
        </p:spPr>
      </p:pic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5175A29B-69D4-405A-BF42-3493E72BF0F3}"/>
              </a:ext>
            </a:extLst>
          </p:cNvPr>
          <p:cNvCxnSpPr>
            <a:cxnSpLocks/>
          </p:cNvCxnSpPr>
          <p:nvPr/>
        </p:nvCxnSpPr>
        <p:spPr>
          <a:xfrm flipH="1" flipV="1">
            <a:off x="4555713" y="2401662"/>
            <a:ext cx="39444" cy="2727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34A3EE0C-59CF-4608-A9BA-36F1AA4FC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306" y="4570769"/>
            <a:ext cx="780240" cy="572731"/>
          </a:xfrm>
          <a:prstGeom prst="rect">
            <a:avLst/>
          </a:prstGeom>
          <a:ln>
            <a:noFill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C69F1FE-A3B8-4A5B-812F-F353F2C0F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6577" y="3798363"/>
            <a:ext cx="1011459" cy="13487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F2D300B-DE6C-460A-9E57-B1D113407E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26430" r="14534" b="10801"/>
          <a:stretch/>
        </p:blipFill>
        <p:spPr>
          <a:xfrm>
            <a:off x="5009517" y="3836015"/>
            <a:ext cx="567818" cy="669951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D7B3B07D-23CD-4736-8CC9-F251725882CE}"/>
              </a:ext>
            </a:extLst>
          </p:cNvPr>
          <p:cNvCxnSpPr>
            <a:cxnSpLocks/>
          </p:cNvCxnSpPr>
          <p:nvPr/>
        </p:nvCxnSpPr>
        <p:spPr>
          <a:xfrm flipH="1" flipV="1">
            <a:off x="6852794" y="2404451"/>
            <a:ext cx="39444" cy="27270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49EFBF3A-6B7B-4F33-91CE-E7433F89E51D}"/>
              </a:ext>
            </a:extLst>
          </p:cNvPr>
          <p:cNvSpPr/>
          <p:nvPr/>
        </p:nvSpPr>
        <p:spPr>
          <a:xfrm>
            <a:off x="6805576" y="2366139"/>
            <a:ext cx="236231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ClrTx/>
              <a:buSzTx/>
              <a:buFont typeface="Wingdings" panose="05000000000000000000" pitchFamily="2" charset="2"/>
              <a:buChar char="Ø"/>
            </a:pP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UCN cryostat</a:t>
            </a:r>
            <a:r>
              <a:rPr lang="en-US" altLang="zh-CN" sz="12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360000" indent="-285750" algn="l"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 0.5 K @ 100 mW </a:t>
            </a:r>
            <a:r>
              <a:rPr lang="en-US" altLang="en-US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³</a:t>
            </a: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 refrigerator cools ultrapure ;</a:t>
            </a:r>
          </a:p>
          <a:p>
            <a:pPr marL="360000" indent="-285750" algn="l"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en-US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⁴</a:t>
            </a: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 to ≤ 0.7 K via a </a:t>
            </a: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³He/⁴He </a:t>
            </a: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heat exchanger;</a:t>
            </a:r>
          </a:p>
          <a:p>
            <a:pPr marL="360000" lvl="1" indent="-285750">
              <a:buFont typeface="Times New Roman" panose="02020603050405020304" pitchFamily="18" charset="0"/>
              <a:buChar char="⁃"/>
            </a:pP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Finalized cryostat process and design;</a:t>
            </a:r>
          </a:p>
          <a:p>
            <a:pPr marL="360000" lvl="1" indent="-285750" algn="l"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Finished initial </a:t>
            </a:r>
            <a:r>
              <a:rPr lang="en-US" altLang="zh-CN" sz="10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superleak</a:t>
            </a: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tests (³He/⁴He ≈10</a:t>
            </a:r>
            <a:r>
              <a:rPr lang="en-US" altLang="zh-CN" sz="1000" baseline="30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1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¹⁰).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D86FEE2-EC2E-4D74-B9F5-9392ADD543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22" y="3980832"/>
            <a:ext cx="1715319" cy="105026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1F2E201E-9FCB-4D3D-A29A-50F2D441899E}"/>
              </a:ext>
            </a:extLst>
          </p:cNvPr>
          <p:cNvSpPr/>
          <p:nvPr/>
        </p:nvSpPr>
        <p:spPr>
          <a:xfrm>
            <a:off x="179512" y="650477"/>
            <a:ext cx="4479152" cy="1715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Design and Progress of the Engineering</a:t>
            </a:r>
            <a:r>
              <a:rPr lang="en-US" altLang="zh-CN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marL="360000" indent="-285750" algn="l">
              <a:lnSpc>
                <a:spcPct val="150000"/>
              </a:lnSpc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Finish the design of shielding, guide and chopper;</a:t>
            </a:r>
          </a:p>
          <a:p>
            <a:pPr marL="360000" indent="-285750" algn="l">
              <a:lnSpc>
                <a:spcPct val="150000"/>
              </a:lnSpc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Shielding will be installed this year;</a:t>
            </a:r>
          </a:p>
          <a:p>
            <a:pPr marL="360000" indent="-285750" algn="l">
              <a:lnSpc>
                <a:spcPct val="150000"/>
              </a:lnSpc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Guide and chopper will be installed next year;</a:t>
            </a:r>
          </a:p>
          <a:p>
            <a:pPr marL="360000" indent="-285750" algn="l">
              <a:lnSpc>
                <a:spcPct val="150000"/>
              </a:lnSpc>
              <a:buClrTx/>
              <a:buSzTx/>
              <a:buFont typeface="Times New Roman" panose="02020603050405020304" pitchFamily="18" charset="0"/>
              <a:buChar char="⁃"/>
            </a:pPr>
            <a:r>
              <a:rPr lang="en-US" altLang="zh-CN" sz="1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first neutron beam will be obtained in 2028.</a:t>
            </a:r>
          </a:p>
        </p:txBody>
      </p:sp>
    </p:spTree>
    <p:extLst>
      <p:ext uri="{BB962C8B-B14F-4D97-AF65-F5344CB8AC3E}">
        <p14:creationId xmlns:p14="http://schemas.microsoft.com/office/powerpoint/2010/main" val="1942828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3EDBA456-8546-4969-9E09-E2936D40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26" y="105924"/>
            <a:ext cx="7931224" cy="431953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Neutron Technology Development Station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（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BL 08A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22ED414-EF59-45EB-A2CB-448022FB4CFD}"/>
              </a:ext>
            </a:extLst>
          </p:cNvPr>
          <p:cNvSpPr txBox="1"/>
          <p:nvPr/>
        </p:nvSpPr>
        <p:spPr>
          <a:xfrm>
            <a:off x="7812360" y="779610"/>
            <a:ext cx="133164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35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Prof.</a:t>
            </a:r>
            <a:r>
              <a:rPr lang="zh-CN" altLang="en-US" sz="135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35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Ping Wang</a:t>
            </a:r>
          </a:p>
        </p:txBody>
      </p:sp>
      <p:sp>
        <p:nvSpPr>
          <p:cNvPr id="18" name="矩形">
            <a:extLst>
              <a:ext uri="{FF2B5EF4-FFF2-40B4-BE49-F238E27FC236}">
                <a16:creationId xmlns:a16="http://schemas.microsoft.com/office/drawing/2014/main" id="{ED621CC9-F0F0-4185-A57C-C10E1EACCEE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+mn-lt"/>
                <a:ea typeface="+mn-ea"/>
                <a:cs typeface="+mn-ea"/>
                <a:sym typeface="+mn-lt"/>
              </a:rPr>
              <a:t>38</a:t>
            </a:fld>
            <a:endParaRPr lang="zh-CN" altLang="en-US" sz="900" dirty="0">
              <a:solidFill>
                <a:srgbClr val="4D5E6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B402376-0200-44E9-AC87-5FA8987386A6}"/>
              </a:ext>
            </a:extLst>
          </p:cNvPr>
          <p:cNvSpPr txBox="1"/>
          <p:nvPr/>
        </p:nvSpPr>
        <p:spPr bwMode="auto">
          <a:xfrm>
            <a:off x="467544" y="652428"/>
            <a:ext cx="7416824" cy="10581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1400" dirty="0">
                <a:latin typeface="+mn-lt"/>
                <a:ea typeface="+mn-ea"/>
                <a:cs typeface="+mn-ea"/>
                <a:sym typeface="+mn-lt"/>
              </a:rPr>
              <a:t>Test and development of </a:t>
            </a:r>
            <a:r>
              <a:rPr lang="en-US" altLang="zh-CN" sz="1400" dirty="0">
                <a:solidFill>
                  <a:srgbClr val="0819F6"/>
                </a:solidFill>
                <a:latin typeface="+mn-lt"/>
                <a:ea typeface="+mn-ea"/>
                <a:cs typeface="+mn-ea"/>
                <a:sym typeface="+mn-lt"/>
              </a:rPr>
              <a:t>neutron detectors, polarization, optics,</a:t>
            </a:r>
            <a:r>
              <a:rPr lang="zh-CN" altLang="en-US" sz="1400" dirty="0">
                <a:solidFill>
                  <a:srgbClr val="0819F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1400" dirty="0">
                <a:solidFill>
                  <a:srgbClr val="0819F6"/>
                </a:solidFill>
                <a:latin typeface="+mn-lt"/>
                <a:ea typeface="+mn-ea"/>
                <a:cs typeface="+mn-ea"/>
                <a:sym typeface="+mn-lt"/>
              </a:rPr>
              <a:t>single crystal orientation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lt"/>
              </a:rPr>
              <a:t> etc.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1400" dirty="0">
                <a:latin typeface="+mn-lt"/>
                <a:ea typeface="+mn-ea"/>
                <a:cs typeface="+mn-ea"/>
                <a:sym typeface="+mn-lt"/>
              </a:rPr>
              <a:t>Support the construction and operation of the neutron instruments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altLang="zh-CN" sz="14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Development of novel experimental methods using pulsed neutrons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endParaRPr lang="en-US" altLang="zh-CN" sz="1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954BFF85-6992-4E8A-98C1-F6AA0B56E1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68" b="11236"/>
          <a:stretch/>
        </p:blipFill>
        <p:spPr>
          <a:xfrm>
            <a:off x="0" y="2840523"/>
            <a:ext cx="9144000" cy="2026278"/>
          </a:xfrm>
          <a:prstGeom prst="rect">
            <a:avLst/>
          </a:prstGeom>
        </p:spPr>
      </p:pic>
      <p:sp>
        <p:nvSpPr>
          <p:cNvPr id="20" name="椭圆 19">
            <a:extLst>
              <a:ext uri="{FF2B5EF4-FFF2-40B4-BE49-F238E27FC236}">
                <a16:creationId xmlns:a16="http://schemas.microsoft.com/office/drawing/2014/main" id="{5799536E-031A-4810-86A8-BF28C68A66AC}"/>
              </a:ext>
            </a:extLst>
          </p:cNvPr>
          <p:cNvSpPr/>
          <p:nvPr/>
        </p:nvSpPr>
        <p:spPr>
          <a:xfrm>
            <a:off x="4788024" y="2656153"/>
            <a:ext cx="576064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CD91D366-EA4F-4992-95A8-2BB202C35621}"/>
              </a:ext>
            </a:extLst>
          </p:cNvPr>
          <p:cNvSpPr/>
          <p:nvPr/>
        </p:nvSpPr>
        <p:spPr>
          <a:xfrm>
            <a:off x="5405264" y="2691600"/>
            <a:ext cx="1326976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84AD2BB-224A-4A52-8C47-AE69674A6D3A}"/>
              </a:ext>
            </a:extLst>
          </p:cNvPr>
          <p:cNvSpPr/>
          <p:nvPr/>
        </p:nvSpPr>
        <p:spPr>
          <a:xfrm>
            <a:off x="6773416" y="2763608"/>
            <a:ext cx="1903040" cy="1512168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85F7520-0F6D-4B38-9D12-09A3ABA6A6B0}"/>
              </a:ext>
            </a:extLst>
          </p:cNvPr>
          <p:cNvSpPr/>
          <p:nvPr/>
        </p:nvSpPr>
        <p:spPr>
          <a:xfrm>
            <a:off x="6939690" y="3601792"/>
            <a:ext cx="1625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Terminal 3 </a:t>
            </a:r>
            <a:b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</a:br>
            <a: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Device testing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57B73E2-A799-4C33-8883-6DC5C5C7D53D}"/>
              </a:ext>
            </a:extLst>
          </p:cNvPr>
          <p:cNvSpPr/>
          <p:nvPr/>
        </p:nvSpPr>
        <p:spPr>
          <a:xfrm>
            <a:off x="4882058" y="2147239"/>
            <a:ext cx="2842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Terminal 2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Neutron reflectivity measurement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C7FCDA1-0522-48D6-9FD9-E12C05D32883}"/>
              </a:ext>
            </a:extLst>
          </p:cNvPr>
          <p:cNvSpPr/>
          <p:nvPr/>
        </p:nvSpPr>
        <p:spPr>
          <a:xfrm>
            <a:off x="3187629" y="3815165"/>
            <a:ext cx="240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Terminal 1</a:t>
            </a:r>
          </a:p>
          <a:p>
            <a:pPr algn="ctr"/>
            <a:r>
              <a:rPr lang="en-US" sz="1400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Orientation of single crystals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DDFDAE0-09F3-45AE-ADA1-A5851808C494}"/>
              </a:ext>
            </a:extLst>
          </p:cNvPr>
          <p:cNvSpPr/>
          <p:nvPr/>
        </p:nvSpPr>
        <p:spPr>
          <a:xfrm>
            <a:off x="467544" y="1456735"/>
            <a:ext cx="4788848" cy="984885"/>
          </a:xfrm>
          <a:prstGeom prst="rect">
            <a:avLst/>
          </a:prstGeom>
          <a:ln w="12700">
            <a:solidFill>
              <a:srgbClr val="0819F6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+mn-lt"/>
                <a:ea typeface="+mn-ea"/>
                <a:cs typeface="+mn-ea"/>
                <a:sym typeface="+mn-lt"/>
              </a:rPr>
              <a:t>Design highlights</a:t>
            </a:r>
          </a:p>
          <a:p>
            <a:r>
              <a:rPr lang="en-US" sz="1400" dirty="0">
                <a:latin typeface="+mn-lt"/>
                <a:ea typeface="+mn-ea"/>
                <a:cs typeface="+mn-ea"/>
                <a:sym typeface="+mn-lt"/>
              </a:rPr>
              <a:t>1. Versatile functions: 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lt"/>
              </a:rPr>
              <a:t> three terminals</a:t>
            </a:r>
            <a:endParaRPr lang="en-US" sz="1400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sz="1400" dirty="0">
                <a:latin typeface="+mn-lt"/>
                <a:ea typeface="+mn-ea"/>
                <a:cs typeface="+mn-ea"/>
                <a:sym typeface="+mn-lt"/>
              </a:rPr>
              <a:t>2. </a:t>
            </a:r>
            <a:r>
              <a:rPr lang="en-US" altLang="zh-CN" sz="1400" dirty="0">
                <a:latin typeface="+mn-lt"/>
                <a:ea typeface="+mn-ea"/>
                <a:cs typeface="+mn-ea"/>
                <a:sym typeface="+mn-lt"/>
              </a:rPr>
              <a:t>Lower background: Bender + T0 chopper</a:t>
            </a:r>
          </a:p>
          <a:p>
            <a:r>
              <a:rPr lang="en-US" sz="1400" dirty="0">
                <a:latin typeface="+mn-lt"/>
                <a:ea typeface="+mn-ea"/>
                <a:cs typeface="+mn-ea"/>
                <a:sym typeface="+mn-lt"/>
              </a:rPr>
              <a:t>3. Higher beamtime utilization efficiency: automatic technology </a:t>
            </a:r>
          </a:p>
        </p:txBody>
      </p:sp>
    </p:spTree>
    <p:extLst>
      <p:ext uri="{BB962C8B-B14F-4D97-AF65-F5344CB8AC3E}">
        <p14:creationId xmlns:p14="http://schemas.microsoft.com/office/powerpoint/2010/main" val="31115923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内容占位符 4">
            <a:extLst>
              <a:ext uri="{FF2B5EF4-FFF2-40B4-BE49-F238E27FC236}">
                <a16:creationId xmlns:a16="http://schemas.microsoft.com/office/drawing/2014/main" id="{687AF070-CDE8-4BAA-8984-549F24698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0822" y="3025794"/>
            <a:ext cx="2592288" cy="1984275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3EDBA456-8546-4969-9E09-E2936D400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26" y="105924"/>
            <a:ext cx="7931224" cy="431953"/>
          </a:xfrm>
        </p:spPr>
        <p:txBody>
          <a:bodyPr/>
          <a:lstStyle/>
          <a:p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Neutron Technology Development Station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（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BL 08A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）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389168A-6B8B-41A3-BC74-901D4D04F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63166"/>
            <a:ext cx="2228169" cy="282037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AA7CB8D-8F31-4AEC-B46A-97B80495E57F}"/>
              </a:ext>
            </a:extLst>
          </p:cNvPr>
          <p:cNvSpPr txBox="1">
            <a:spLocks/>
          </p:cNvSpPr>
          <p:nvPr/>
        </p:nvSpPr>
        <p:spPr bwMode="auto">
          <a:xfrm>
            <a:off x="1222280" y="1843135"/>
            <a:ext cx="1438306" cy="49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2025.9.8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66269340-359B-415B-9247-61C53C39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1" y="512125"/>
            <a:ext cx="5498960" cy="14297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2463361-400E-49D2-90B3-DB2D11E822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525" y="2693886"/>
            <a:ext cx="3258786" cy="1937489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D53DFFA-20E3-4D51-AC30-F20EFBDA4A2E}"/>
              </a:ext>
            </a:extLst>
          </p:cNvPr>
          <p:cNvSpPr txBox="1"/>
          <p:nvPr/>
        </p:nvSpPr>
        <p:spPr bwMode="auto">
          <a:xfrm>
            <a:off x="2532122" y="1672917"/>
            <a:ext cx="3429593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NTDS successfully achieved its first neutron beam on March 5, 2026</a:t>
            </a:r>
            <a:endParaRPr lang="en-US" altLang="zh-CN" sz="1600" dirty="0"/>
          </a:p>
          <a:p>
            <a:pPr algn="ctr"/>
            <a:r>
              <a:rPr lang="en-US" altLang="zh-CN" sz="1600" dirty="0"/>
              <a:t>The neutron flux: </a:t>
            </a:r>
            <a:r>
              <a:rPr lang="en-US" altLang="zh-CN" sz="1600" dirty="0">
                <a:solidFill>
                  <a:srgbClr val="0819F6"/>
                </a:solidFill>
              </a:rPr>
              <a:t>4.2*10</a:t>
            </a:r>
            <a:r>
              <a:rPr lang="en-US" altLang="zh-CN" sz="1600" baseline="30000" dirty="0">
                <a:solidFill>
                  <a:srgbClr val="0819F6"/>
                </a:solidFill>
              </a:rPr>
              <a:t>6</a:t>
            </a:r>
            <a:r>
              <a:rPr lang="en-US" altLang="zh-CN" sz="1600" dirty="0">
                <a:solidFill>
                  <a:srgbClr val="0819F6"/>
                </a:solidFill>
              </a:rPr>
              <a:t> n/(cm</a:t>
            </a:r>
            <a:r>
              <a:rPr lang="en-US" altLang="zh-CN" sz="1600" baseline="30000" dirty="0">
                <a:solidFill>
                  <a:srgbClr val="0819F6"/>
                </a:solidFill>
              </a:rPr>
              <a:t>2</a:t>
            </a:r>
            <a:r>
              <a:rPr lang="en-US" altLang="zh-CN" sz="1600" dirty="0">
                <a:solidFill>
                  <a:srgbClr val="0819F6"/>
                </a:solidFill>
              </a:rPr>
              <a:t>*s)</a:t>
            </a:r>
          </a:p>
          <a:p>
            <a:pPr algn="ctr"/>
            <a:r>
              <a:rPr lang="en-US" altLang="zh-CN" sz="1600" dirty="0"/>
              <a:t>at 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0.5 ~ 5.9 Å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F23D778-BA56-40F4-89E5-DBBA6B6B0CCE}"/>
              </a:ext>
            </a:extLst>
          </p:cNvPr>
          <p:cNvSpPr txBox="1"/>
          <p:nvPr/>
        </p:nvSpPr>
        <p:spPr bwMode="auto">
          <a:xfrm>
            <a:off x="5950079" y="809409"/>
            <a:ext cx="3193921" cy="23607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/>
              <a:t>Preliminary testing completed</a:t>
            </a:r>
            <a:endParaRPr lang="en-US" altLang="zh-CN" sz="1600" b="1" dirty="0"/>
          </a:p>
          <a:p>
            <a:pPr>
              <a:lnSpc>
                <a:spcPct val="150000"/>
              </a:lnSpc>
            </a:pPr>
            <a:r>
              <a:rPr lang="en-US" altLang="zh-CN" sz="1400" dirty="0"/>
              <a:t>1. Neutron beam characteristics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2. Chopper system performance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3. Detectors, DAQ, control, Data Analysis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4. Neutron reflectivity terminal commissioning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45527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E3AB57-C567-457C-8BE6-D219EEB73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706" y="1031147"/>
            <a:ext cx="4831831" cy="3700843"/>
          </a:xfrm>
          <a:prstGeom prst="rect">
            <a:avLst/>
          </a:prstGeom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AC2DAEA-1A5F-B34A-9D1B-C79366EA4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28909"/>
              </p:ext>
            </p:extLst>
          </p:nvPr>
        </p:nvGraphicFramePr>
        <p:xfrm>
          <a:off x="179512" y="483518"/>
          <a:ext cx="3960440" cy="4451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0628">
                  <a:extLst>
                    <a:ext uri="{9D8B030D-6E8A-4147-A177-3AD203B41FA5}">
                      <a16:colId xmlns:a16="http://schemas.microsoft.com/office/drawing/2014/main" val="2760014319"/>
                    </a:ext>
                  </a:extLst>
                </a:gridCol>
                <a:gridCol w="2839812">
                  <a:extLst>
                    <a:ext uri="{9D8B030D-6E8A-4147-A177-3AD203B41FA5}">
                      <a16:colId xmlns:a16="http://schemas.microsoft.com/office/drawing/2014/main" val="1019528278"/>
                    </a:ext>
                  </a:extLst>
                </a:gridCol>
              </a:tblGrid>
              <a:tr h="18629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Powder Diffractometer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General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Purpose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Powder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Diffractometer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(</a:t>
                      </a:r>
                      <a:r>
                        <a:rPr 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GPPD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146171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Multi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Physics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Instrument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(MPI)</a:t>
                      </a: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277431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High-</a:t>
                      </a:r>
                      <a:r>
                        <a:rPr lang="en-US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resolution Powder Diffractometer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(TREND)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38334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pressure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diffractometer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HP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835990"/>
                  </a:ext>
                </a:extLst>
              </a:tr>
              <a:tr h="186290">
                <a:tc rowSpan="4">
                  <a:txBody>
                    <a:bodyPr/>
                    <a:lstStyle/>
                    <a:p>
                      <a:pPr marL="0" marR="0" lvl="0" indent="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effectLst/>
                        </a:rPr>
                        <a:t>Large Scale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Small Angle Neutron Scattering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instrument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SANS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627876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Very Small Angle Neutron Scattering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VSANS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757721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Multi-Purpose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Reflectometer (MR)</a:t>
                      </a:r>
                      <a:r>
                        <a:rPr lang="zh-CN" altLang="en-US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100" kern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955413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Liquid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Reflectometer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LNR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22478"/>
                  </a:ext>
                </a:extLst>
              </a:tr>
              <a:tr h="186290">
                <a:tc rowSpan="3">
                  <a:txBody>
                    <a:bodyPr/>
                    <a:lstStyle/>
                    <a:p>
                      <a:pPr marL="0" marR="0" lvl="0" indent="0" algn="ctr" defTabSz="7620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u="none" strike="noStrike" dirty="0">
                          <a:effectLst/>
                        </a:rPr>
                        <a:t>Industry Application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Engineering Material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Diffractometer (</a:t>
                      </a:r>
                      <a:r>
                        <a:rPr 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EMD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749832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Energy Resolved Neutron Imaging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ERNI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382948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Atmosphere Neutron Irradiation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ANIS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415270"/>
                  </a:ext>
                </a:extLst>
              </a:tr>
              <a:tr h="18629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Direct Geometry </a:t>
                      </a:r>
                      <a:r>
                        <a:rPr lang="en-US" altLang="zh-CN" sz="1200" u="none" strike="noStrike" dirty="0">
                          <a:effectLst/>
                        </a:rPr>
                        <a:t>S</a:t>
                      </a:r>
                      <a:r>
                        <a:rPr lang="en-US" sz="1200" u="none" strike="noStrike" dirty="0">
                          <a:effectLst/>
                        </a:rPr>
                        <a:t>pectrometer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inelastic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  <a:r>
                        <a:rPr lang="zh-CN" alt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HD</a:t>
                      </a:r>
                      <a:r>
                        <a:rPr lang="en-US" altLang="zh-CN" sz="1100" kern="0" dirty="0">
                          <a:solidFill>
                            <a:srgbClr val="0819F6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0819F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090490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Cold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Inelastic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CNIS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10548"/>
                  </a:ext>
                </a:extLst>
              </a:tr>
              <a:tr h="17613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Polarized Neutron Spectrometer 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PAINTER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263050"/>
                  </a:ext>
                </a:extLst>
              </a:tr>
              <a:tr h="1862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Indirect Geometry </a:t>
                      </a:r>
                      <a:r>
                        <a:rPr lang="en-US" altLang="zh-CN" sz="1200" u="none" strike="noStrike" dirty="0">
                          <a:effectLst/>
                        </a:rPr>
                        <a:t>S</a:t>
                      </a:r>
                      <a:r>
                        <a:rPr lang="en-US" sz="1200" u="none" strike="noStrike" dirty="0">
                          <a:effectLst/>
                        </a:rPr>
                        <a:t>pectrometer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Molecular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Vibration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altLang="zh-CN" sz="1100" kern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100" kern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Movies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541793"/>
                  </a:ext>
                </a:extLst>
              </a:tr>
              <a:tr h="19642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Backscattering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Spectrometer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NuBS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301960"/>
                  </a:ext>
                </a:extLst>
              </a:tr>
              <a:tr h="18629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Single Crystal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N" altLang="zh-CN" sz="1100" ker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Elastic Diffuse Scattering Spectrometer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EDS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924050"/>
                  </a:ext>
                </a:extLst>
              </a:tr>
              <a:tr h="19580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Single Crystal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Diffractometer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SCND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5973364"/>
                  </a:ext>
                </a:extLst>
              </a:tr>
              <a:tr h="18629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Nuclear physics &amp; technique</a:t>
                      </a: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en" altLang="zh-CN" sz="1100" kern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ack-streaming white neutrons (Back-n)</a:t>
                      </a:r>
                      <a:endParaRPr lang="en-US" sz="1100" kern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40677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4917" marR="4917" marT="49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Technology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Develop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Station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NTDS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9206447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Neutron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Physics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&amp;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Application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Instrument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NPAI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642093"/>
                  </a:ext>
                </a:extLst>
              </a:tr>
              <a:tr h="18629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High-energy Proton Experimental Station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HPES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altLang="zh-CN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095359"/>
                  </a:ext>
                </a:extLst>
              </a:tr>
              <a:tr h="16421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Muon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 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station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（</a:t>
                      </a:r>
                      <a:r>
                        <a:rPr lang="en-US" altLang="zh-CN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MELODY</a:t>
                      </a:r>
                      <a:r>
                        <a:rPr lang="zh-CN" altLang="en-US" sz="1100" kern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）</a:t>
                      </a:r>
                      <a:endParaRPr lang="en-US" sz="1100" kern="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17" marR="4917" marT="49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283519"/>
                  </a:ext>
                </a:extLst>
              </a:tr>
            </a:tbl>
          </a:graphicData>
        </a:graphic>
      </p:graphicFrame>
      <p:sp>
        <p:nvSpPr>
          <p:cNvPr id="263" name="矩形 262">
            <a:extLst>
              <a:ext uri="{FF2B5EF4-FFF2-40B4-BE49-F238E27FC236}">
                <a16:creationId xmlns:a16="http://schemas.microsoft.com/office/drawing/2014/main" id="{30362D6C-265B-0444-8D82-5474B5CAB72E}"/>
              </a:ext>
            </a:extLst>
          </p:cNvPr>
          <p:cNvSpPr/>
          <p:nvPr/>
        </p:nvSpPr>
        <p:spPr>
          <a:xfrm>
            <a:off x="467544" y="73475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432FF"/>
                </a:solidFill>
              </a:rPr>
              <a:t>CSNS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Instrument</a:t>
            </a:r>
            <a:r>
              <a:rPr lang="zh-CN" altLang="en-US" b="1" dirty="0">
                <a:solidFill>
                  <a:srgbClr val="0432FF"/>
                </a:solidFill>
              </a:rPr>
              <a:t> </a:t>
            </a:r>
            <a:r>
              <a:rPr lang="en-US" altLang="zh-CN" b="1" dirty="0">
                <a:solidFill>
                  <a:srgbClr val="0432FF"/>
                </a:solidFill>
              </a:rPr>
              <a:t>Suite</a:t>
            </a:r>
          </a:p>
        </p:txBody>
      </p:sp>
      <p:sp>
        <p:nvSpPr>
          <p:cNvPr id="258" name="矩形">
            <a:extLst>
              <a:ext uri="{FF2B5EF4-FFF2-40B4-BE49-F238E27FC236}">
                <a16:creationId xmlns:a16="http://schemas.microsoft.com/office/drawing/2014/main" id="{61EB9A27-4CE7-4F4F-910E-E627FBECBB3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F164A61-B1F4-4286-A615-F03180DAF8D3}"/>
              </a:ext>
            </a:extLst>
          </p:cNvPr>
          <p:cNvSpPr txBox="1"/>
          <p:nvPr/>
        </p:nvSpPr>
        <p:spPr bwMode="auto">
          <a:xfrm>
            <a:off x="1814780" y="4922789"/>
            <a:ext cx="4572000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CSNS-I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CSNS-CI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CSNS-II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9F2955-EF3E-4A04-BFB0-C47B8F0B1A38}"/>
              </a:ext>
            </a:extLst>
          </p:cNvPr>
          <p:cNvSpPr txBox="1"/>
          <p:nvPr/>
        </p:nvSpPr>
        <p:spPr bwMode="auto">
          <a:xfrm>
            <a:off x="4287406" y="718634"/>
            <a:ext cx="2502004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Couple Hydrogen Mod.</a:t>
            </a:r>
            <a:r>
              <a:rPr lang="zh-CN" altLang="en-US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BL01-04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B1A108-6CAE-45F1-8CFE-334B785CC8B1}"/>
              </a:ext>
            </a:extLst>
          </p:cNvPr>
          <p:cNvSpPr txBox="1"/>
          <p:nvPr/>
        </p:nvSpPr>
        <p:spPr bwMode="auto">
          <a:xfrm>
            <a:off x="7804160" y="866321"/>
            <a:ext cx="2502004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DPHM.</a:t>
            </a:r>
            <a:r>
              <a:rPr lang="zh-CN" altLang="en-US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BL18-20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65BA03A-FEFB-488B-BF63-3F4744650A51}"/>
              </a:ext>
            </a:extLst>
          </p:cNvPr>
          <p:cNvSpPr txBox="1"/>
          <p:nvPr/>
        </p:nvSpPr>
        <p:spPr bwMode="auto">
          <a:xfrm>
            <a:off x="6876256" y="3516995"/>
            <a:ext cx="2502004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Couple Hydrogen Mod.</a:t>
            </a:r>
            <a:r>
              <a:rPr lang="zh-CN" altLang="en-US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BL12-14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F24131-9F52-4AF0-9F52-06F12D8EEE25}"/>
              </a:ext>
            </a:extLst>
          </p:cNvPr>
          <p:cNvSpPr txBox="1"/>
          <p:nvPr/>
        </p:nvSpPr>
        <p:spPr bwMode="auto">
          <a:xfrm>
            <a:off x="4189519" y="3792988"/>
            <a:ext cx="2502004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DPHM.</a:t>
            </a:r>
            <a:r>
              <a:rPr lang="zh-CN" altLang="en-US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00" b="1" dirty="0">
                <a:solidFill>
                  <a:srgbClr val="0819F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BL8-10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694E08B-8EB0-4BF8-8C1B-4D47BDDFAAD4}"/>
              </a:ext>
            </a:extLst>
          </p:cNvPr>
          <p:cNvSpPr txBox="1"/>
          <p:nvPr/>
        </p:nvSpPr>
        <p:spPr bwMode="auto">
          <a:xfrm>
            <a:off x="4287406" y="1992788"/>
            <a:ext cx="2502004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DWM.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BL05-07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3B0E38-3430-482A-AD33-2C6D29D417B7}"/>
              </a:ext>
            </a:extLst>
          </p:cNvPr>
          <p:cNvSpPr txBox="1"/>
          <p:nvPr/>
        </p:nvSpPr>
        <p:spPr bwMode="auto">
          <a:xfrm>
            <a:off x="8027721" y="1787490"/>
            <a:ext cx="1297471" cy="2498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defTabSz="914400">
              <a:lnSpc>
                <a:spcPct val="110000"/>
              </a:lnSpc>
              <a:spcAft>
                <a:spcPts val="600"/>
              </a:spcAft>
              <a:buClr>
                <a:prstClr val="black"/>
              </a:buClr>
            </a:pP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DWM.</a:t>
            </a:r>
            <a:r>
              <a:rPr lang="zh-CN" altLang="en-US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BL15-17</a:t>
            </a:r>
            <a:endParaRPr lang="en-US" altLang="zh-CN" sz="1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98401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"/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40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08B480D4-9A3A-1F41-902F-ED46CE1BAA0F}"/>
              </a:ext>
            </a:extLst>
          </p:cNvPr>
          <p:cNvSpPr txBox="1">
            <a:spLocks/>
          </p:cNvSpPr>
          <p:nvPr/>
        </p:nvSpPr>
        <p:spPr bwMode="auto">
          <a:xfrm>
            <a:off x="8359" y="843558"/>
            <a:ext cx="916276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zh-CN" sz="2400" dirty="0"/>
              <a:t>The operation of CSNS goes well with high efficiency, eight Instruments fully open to users. three</a:t>
            </a:r>
            <a:r>
              <a:rPr lang="zh-CN" altLang="en-US" sz="2400" dirty="0"/>
              <a:t> </a:t>
            </a:r>
            <a:r>
              <a:rPr lang="en-US" altLang="zh-CN" sz="2400" dirty="0"/>
              <a:t>instruments</a:t>
            </a:r>
            <a:r>
              <a:rPr lang="zh-CN" altLang="en-US" sz="2400" dirty="0"/>
              <a:t> </a:t>
            </a:r>
            <a:r>
              <a:rPr lang="en-US" altLang="zh-CN" sz="2400" dirty="0"/>
              <a:t>under</a:t>
            </a:r>
            <a:r>
              <a:rPr lang="zh-CN" altLang="en-US" sz="2400" dirty="0"/>
              <a:t> </a:t>
            </a:r>
            <a:r>
              <a:rPr lang="en-US" altLang="zh-CN" sz="2400" dirty="0"/>
              <a:t>trial</a:t>
            </a:r>
            <a:r>
              <a:rPr lang="zh-CN" altLang="en-US" sz="2400" dirty="0"/>
              <a:t> </a:t>
            </a:r>
            <a:r>
              <a:rPr lang="en-US" altLang="zh-CN" sz="2400" dirty="0"/>
              <a:t>operation.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zh-CN" sz="2400" dirty="0">
                <a:sym typeface="+mn-ea"/>
              </a:rPr>
              <a:t>The CSNS-II instruments finished physical design. There are still many challenges of engineering design, key</a:t>
            </a:r>
            <a:r>
              <a:rPr lang="zh-CN" altLang="en-US" sz="2400" dirty="0">
                <a:sym typeface="+mn-ea"/>
              </a:rPr>
              <a:t> </a:t>
            </a:r>
            <a:r>
              <a:rPr lang="en-US" altLang="zh-CN" sz="2400" dirty="0">
                <a:sym typeface="+mn-ea"/>
              </a:rPr>
              <a:t>technology</a:t>
            </a:r>
            <a:r>
              <a:rPr lang="zh-CN" altLang="en-US" sz="2400" dirty="0">
                <a:sym typeface="+mn-ea"/>
              </a:rPr>
              <a:t>，</a:t>
            </a:r>
            <a:r>
              <a:rPr lang="en-US" altLang="zh-CN" sz="2400" dirty="0">
                <a:sym typeface="+mn-ea"/>
              </a:rPr>
              <a:t>manufacture, installation and commissioning.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r>
              <a:rPr lang="en-US" altLang="zh-CN" sz="2400" dirty="0">
                <a:solidFill>
                  <a:srgbClr val="FF0000"/>
                </a:solidFill>
              </a:rPr>
              <a:t>Close collaboration with international colleagues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are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expected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! </a:t>
            </a:r>
          </a:p>
          <a:p>
            <a:pPr marL="342900" indent="-3429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endParaRPr lang="en-US" altLang="zh-CN" sz="2400" dirty="0"/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FontTx/>
              <a:buChar char="•"/>
              <a:defRPr/>
            </a:pP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5149B80-E750-1D4C-BADC-667C8AE5E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0303" y="72642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lvl="0" eaLnBrk="1" hangingPunct="1">
              <a:defRPr/>
            </a:pPr>
            <a:r>
              <a:rPr lang="en-US" altLang="zh-CN" sz="3200" b="1" kern="0" dirty="0">
                <a:solidFill>
                  <a:srgbClr val="FF0000"/>
                </a:solidFill>
                <a:cs typeface="Arial" pitchFamily="34" charset="0"/>
              </a:rPr>
              <a:t>Summary</a:t>
            </a:r>
            <a:endParaRPr lang="zh-CN" altLang="en-US" sz="3200" b="1" kern="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707"/>
      </p:ext>
    </p:extLst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6B25BE-3FE2-4C5A-A3BA-6B0CF466B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867"/>
            <a:ext cx="9144000" cy="3629115"/>
          </a:xfrm>
          <a:prstGeom prst="rect">
            <a:avLst/>
          </a:prstGeom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id="{EA02C8FF-223F-A44A-A94B-0BCD292D7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153"/>
            <a:ext cx="9144000" cy="106984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 eaLnBrk="1" hangingPunct="1">
              <a:lnSpc>
                <a:spcPct val="150000"/>
              </a:lnSpc>
              <a:spcAft>
                <a:spcPts val="300"/>
              </a:spcAft>
            </a:pPr>
            <a:r>
              <a:rPr lang="zh-CN" altLang="en-US" sz="48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 </a:t>
            </a:r>
            <a:r>
              <a:rPr lang="en-US" altLang="zh-CN" sz="48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Thank</a:t>
            </a:r>
            <a:r>
              <a:rPr lang="zh-CN" altLang="en-US" sz="48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you</a:t>
            </a:r>
            <a:r>
              <a:rPr lang="zh-CN" altLang="en-US" sz="4800" b="1" dirty="0">
                <a:solidFill>
                  <a:srgbClr val="FF0000"/>
                </a:solidFill>
                <a:latin typeface="微软雅黑" charset="0"/>
                <a:ea typeface="微软雅黑" charset="0"/>
                <a:cs typeface="微软雅黑" charset="0"/>
              </a:rPr>
              <a:t> ！</a:t>
            </a:r>
            <a:endParaRPr lang="en-US" altLang="zh-CN" sz="4800" b="1" dirty="0">
              <a:solidFill>
                <a:srgbClr val="FF0000"/>
              </a:solidFill>
              <a:latin typeface="微软雅黑" charset="0"/>
              <a:ea typeface="微软雅黑" charset="0"/>
              <a:cs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646628"/>
      </p:ext>
    </p:extLst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4" name="直接连接符 163">
            <a:extLst>
              <a:ext uri="{FF2B5EF4-FFF2-40B4-BE49-F238E27FC236}">
                <a16:creationId xmlns:a16="http://schemas.microsoft.com/office/drawing/2014/main" id="{79E9F925-1B70-46FB-A6DD-15E271B5D347}"/>
              </a:ext>
            </a:extLst>
          </p:cNvPr>
          <p:cNvCxnSpPr/>
          <p:nvPr/>
        </p:nvCxnSpPr>
        <p:spPr>
          <a:xfrm flipH="1" flipV="1">
            <a:off x="1449309" y="4821265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>
            <a:extLst>
              <a:ext uri="{FF2B5EF4-FFF2-40B4-BE49-F238E27FC236}">
                <a16:creationId xmlns:a16="http://schemas.microsoft.com/office/drawing/2014/main" id="{A01486A1-5363-4CCF-ADB3-A243D0E63904}"/>
              </a:ext>
            </a:extLst>
          </p:cNvPr>
          <p:cNvCxnSpPr/>
          <p:nvPr/>
        </p:nvCxnSpPr>
        <p:spPr>
          <a:xfrm flipH="1" flipV="1">
            <a:off x="1439917" y="4454549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直接连接符 161">
            <a:extLst>
              <a:ext uri="{FF2B5EF4-FFF2-40B4-BE49-F238E27FC236}">
                <a16:creationId xmlns:a16="http://schemas.microsoft.com/office/drawing/2014/main" id="{6FF33728-7215-4951-AE7A-481DADAA1525}"/>
              </a:ext>
            </a:extLst>
          </p:cNvPr>
          <p:cNvCxnSpPr/>
          <p:nvPr/>
        </p:nvCxnSpPr>
        <p:spPr>
          <a:xfrm flipH="1" flipV="1">
            <a:off x="1449539" y="4089658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接连接符 160">
            <a:extLst>
              <a:ext uri="{FF2B5EF4-FFF2-40B4-BE49-F238E27FC236}">
                <a16:creationId xmlns:a16="http://schemas.microsoft.com/office/drawing/2014/main" id="{BF71C412-031E-4F05-877C-FAF0EFAFD6C0}"/>
              </a:ext>
            </a:extLst>
          </p:cNvPr>
          <p:cNvCxnSpPr/>
          <p:nvPr/>
        </p:nvCxnSpPr>
        <p:spPr>
          <a:xfrm flipH="1" flipV="1">
            <a:off x="1439917" y="3723891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>
            <a:extLst>
              <a:ext uri="{FF2B5EF4-FFF2-40B4-BE49-F238E27FC236}">
                <a16:creationId xmlns:a16="http://schemas.microsoft.com/office/drawing/2014/main" id="{1AA7B834-2DF6-4A02-998C-CD6A888CDDAD}"/>
              </a:ext>
            </a:extLst>
          </p:cNvPr>
          <p:cNvCxnSpPr/>
          <p:nvPr/>
        </p:nvCxnSpPr>
        <p:spPr>
          <a:xfrm flipH="1" flipV="1">
            <a:off x="1465138" y="3370517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直接连接符 158">
            <a:extLst>
              <a:ext uri="{FF2B5EF4-FFF2-40B4-BE49-F238E27FC236}">
                <a16:creationId xmlns:a16="http://schemas.microsoft.com/office/drawing/2014/main" id="{71AC1404-032C-49CA-AC8F-0766A1C6FDA2}"/>
              </a:ext>
            </a:extLst>
          </p:cNvPr>
          <p:cNvCxnSpPr/>
          <p:nvPr/>
        </p:nvCxnSpPr>
        <p:spPr>
          <a:xfrm flipH="1" flipV="1">
            <a:off x="1478836" y="3010935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>
            <a:extLst>
              <a:ext uri="{FF2B5EF4-FFF2-40B4-BE49-F238E27FC236}">
                <a16:creationId xmlns:a16="http://schemas.microsoft.com/office/drawing/2014/main" id="{A135C030-EF75-4C0A-8264-D3E06FE56BCE}"/>
              </a:ext>
            </a:extLst>
          </p:cNvPr>
          <p:cNvCxnSpPr/>
          <p:nvPr/>
        </p:nvCxnSpPr>
        <p:spPr>
          <a:xfrm flipH="1" flipV="1">
            <a:off x="1440188" y="2643365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>
            <a:extLst>
              <a:ext uri="{FF2B5EF4-FFF2-40B4-BE49-F238E27FC236}">
                <a16:creationId xmlns:a16="http://schemas.microsoft.com/office/drawing/2014/main" id="{FF2D5E60-3CE4-4D1A-8704-D136A4B6CE1E}"/>
              </a:ext>
            </a:extLst>
          </p:cNvPr>
          <p:cNvCxnSpPr/>
          <p:nvPr/>
        </p:nvCxnSpPr>
        <p:spPr>
          <a:xfrm flipH="1" flipV="1">
            <a:off x="1465138" y="2257277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接连接符 155">
            <a:extLst>
              <a:ext uri="{FF2B5EF4-FFF2-40B4-BE49-F238E27FC236}">
                <a16:creationId xmlns:a16="http://schemas.microsoft.com/office/drawing/2014/main" id="{54C4D713-CC82-49C3-9808-3FF8627DB0BF}"/>
              </a:ext>
            </a:extLst>
          </p:cNvPr>
          <p:cNvCxnSpPr/>
          <p:nvPr/>
        </p:nvCxnSpPr>
        <p:spPr>
          <a:xfrm flipH="1" flipV="1">
            <a:off x="1454092" y="1917590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接连接符 154">
            <a:extLst>
              <a:ext uri="{FF2B5EF4-FFF2-40B4-BE49-F238E27FC236}">
                <a16:creationId xmlns:a16="http://schemas.microsoft.com/office/drawing/2014/main" id="{E6F6ACE9-F9CB-43F9-B806-B1EFA8A06225}"/>
              </a:ext>
            </a:extLst>
          </p:cNvPr>
          <p:cNvCxnSpPr/>
          <p:nvPr/>
        </p:nvCxnSpPr>
        <p:spPr>
          <a:xfrm flipH="1" flipV="1">
            <a:off x="1439917" y="1543615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DACF12DF-E9FB-447E-8C0C-659F21B67FB6}"/>
              </a:ext>
            </a:extLst>
          </p:cNvPr>
          <p:cNvCxnSpPr/>
          <p:nvPr/>
        </p:nvCxnSpPr>
        <p:spPr>
          <a:xfrm flipH="1" flipV="1">
            <a:off x="1440347" y="1197522"/>
            <a:ext cx="7533510" cy="7304"/>
          </a:xfrm>
          <a:prstGeom prst="line">
            <a:avLst/>
          </a:prstGeom>
          <a:ln>
            <a:solidFill>
              <a:schemeClr val="bg2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9893" y="35155"/>
            <a:ext cx="7159841" cy="431954"/>
          </a:xfrm>
        </p:spPr>
        <p:txBody>
          <a:bodyPr/>
          <a:lstStyle/>
          <a:p>
            <a:r>
              <a:rPr lang="en-US" altLang="zh-CN" sz="32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Operating Instruments</a:t>
            </a:r>
            <a:endParaRPr lang="zh-CN" altLang="en-US" sz="3200" dirty="0">
              <a:solidFill>
                <a:srgbClr val="0432FF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F5D2638-947A-4FE8-8D27-F37FBA2C4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5216"/>
              </p:ext>
            </p:extLst>
          </p:nvPr>
        </p:nvGraphicFramePr>
        <p:xfrm>
          <a:off x="86233" y="904003"/>
          <a:ext cx="1317415" cy="40126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6375">
                  <a:extLst>
                    <a:ext uri="{9D8B030D-6E8A-4147-A177-3AD203B41FA5}">
                      <a16:colId xmlns:a16="http://schemas.microsoft.com/office/drawing/2014/main" val="2760014319"/>
                    </a:ext>
                  </a:extLst>
                </a:gridCol>
                <a:gridCol w="501040">
                  <a:extLst>
                    <a:ext uri="{9D8B030D-6E8A-4147-A177-3AD203B41FA5}">
                      <a16:colId xmlns:a16="http://schemas.microsoft.com/office/drawing/2014/main" val="1019528278"/>
                    </a:ext>
                  </a:extLst>
                </a:gridCol>
              </a:tblGrid>
              <a:tr h="36478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Powder Diffractometer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GPPD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146171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277431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9038334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835990"/>
                  </a:ext>
                </a:extLst>
              </a:tr>
              <a:tr h="3647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scale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SANS</a:t>
                      </a:r>
                      <a:endParaRPr lang="en-US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07970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</a:t>
                      </a:r>
                      <a:endParaRPr lang="en-US" altLang="zh-CN" sz="11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399901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VSANS</a:t>
                      </a:r>
                      <a:endParaRPr lang="en-US" altLang="zh-CN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317426"/>
                  </a:ext>
                </a:extLst>
              </a:tr>
              <a:tr h="36478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</a:t>
                      </a:r>
                      <a:r>
                        <a:rPr lang="en-US" altLang="zh-CN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r>
                        <a:rPr lang="en-US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application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40244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ERNI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129110"/>
                  </a:ext>
                </a:extLst>
              </a:tr>
              <a:tr h="3647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20806"/>
                  </a:ext>
                </a:extLst>
              </a:tr>
              <a:tr h="364787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Inelastic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688" marR="3688" marT="368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807732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EE5FC673-F7BC-4844-BA52-154CFC402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3757"/>
              </p:ext>
            </p:extLst>
          </p:nvPr>
        </p:nvGraphicFramePr>
        <p:xfrm>
          <a:off x="1440347" y="685737"/>
          <a:ext cx="7533520" cy="327660"/>
        </p:xfrm>
        <a:graphic>
          <a:graphicData uri="http://schemas.openxmlformats.org/drawingml/2006/table">
            <a:tbl>
              <a:tblPr/>
              <a:tblGrid>
                <a:gridCol w="188338">
                  <a:extLst>
                    <a:ext uri="{9D8B030D-6E8A-4147-A177-3AD203B41FA5}">
                      <a16:colId xmlns:a16="http://schemas.microsoft.com/office/drawing/2014/main" val="1689690086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350887941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858823606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58673971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713059900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447960468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669124912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509711885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8456397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034484083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920454063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48351190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954610784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43388424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896500183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301450011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744447747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16840410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47211901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703396287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988481116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697745290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875163944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001520915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596073301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780051174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054766904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3979067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632403657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519522981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57082063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160589227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325500635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279477573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306094488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736349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2137361647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884211127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696720440"/>
                    </a:ext>
                  </a:extLst>
                </a:gridCol>
                <a:gridCol w="188338">
                  <a:extLst>
                    <a:ext uri="{9D8B030D-6E8A-4147-A177-3AD203B41FA5}">
                      <a16:colId xmlns:a16="http://schemas.microsoft.com/office/drawing/2014/main" val="1119070787"/>
                    </a:ext>
                  </a:extLst>
                </a:gridCol>
              </a:tblGrid>
              <a:tr h="203835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2018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2021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2022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8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微软雅黑" panose="020B0503020204020204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1872283"/>
                  </a:ext>
                </a:extLst>
              </a:tr>
              <a:tr h="12382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5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微软雅黑" panose="020B0503020204020204" charset="-122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525" marR="9525" marT="9525" marB="3429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7631022"/>
                  </a:ext>
                </a:extLst>
              </a:tr>
            </a:tbl>
          </a:graphicData>
        </a:graphic>
      </p:graphicFrame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E6A1F50-89F9-4B94-89B6-FEEE9EFFE9EA}"/>
              </a:ext>
            </a:extLst>
          </p:cNvPr>
          <p:cNvCxnSpPr>
            <a:cxnSpLocks/>
          </p:cNvCxnSpPr>
          <p:nvPr/>
        </p:nvCxnSpPr>
        <p:spPr>
          <a:xfrm>
            <a:off x="1942765" y="1191272"/>
            <a:ext cx="834128" cy="0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D6E439C-32E5-416E-9C12-41B57DDE77A9}"/>
              </a:ext>
            </a:extLst>
          </p:cNvPr>
          <p:cNvGrpSpPr/>
          <p:nvPr/>
        </p:nvGrpSpPr>
        <p:grpSpPr>
          <a:xfrm>
            <a:off x="1465139" y="976858"/>
            <a:ext cx="2241055" cy="451496"/>
            <a:chOff x="1768907" y="1302476"/>
            <a:chExt cx="2988073" cy="601995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68A27A6-5E7A-4442-8D42-11DDDBB91141}"/>
                </a:ext>
              </a:extLst>
            </p:cNvPr>
            <p:cNvSpPr txBox="1"/>
            <p:nvPr/>
          </p:nvSpPr>
          <p:spPr>
            <a:xfrm>
              <a:off x="3180197" y="1302476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0070C0"/>
                  </a:solidFill>
                </a:rPr>
                <a:t>2018.9</a:t>
              </a:r>
              <a:endParaRPr lang="zh-CN" alt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96C1D9E-E738-454E-9E2B-72787E43CC28}"/>
                </a:ext>
              </a:extLst>
            </p:cNvPr>
            <p:cNvSpPr txBox="1"/>
            <p:nvPr/>
          </p:nvSpPr>
          <p:spPr>
            <a:xfrm>
              <a:off x="2182496" y="1312607"/>
              <a:ext cx="80192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0070C0"/>
                  </a:solidFill>
                </a:rPr>
                <a:t>2017.11</a:t>
              </a:r>
              <a:endParaRPr lang="zh-CN" alt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25DC383-9768-4E86-8694-F78B6B290D98}"/>
                </a:ext>
              </a:extLst>
            </p:cNvPr>
            <p:cNvSpPr txBox="1"/>
            <p:nvPr/>
          </p:nvSpPr>
          <p:spPr>
            <a:xfrm>
              <a:off x="2340504" y="1596695"/>
              <a:ext cx="14003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Commissioning</a:t>
              </a:r>
              <a:endParaRPr lang="zh-CN" altLang="en-US" sz="900" b="1" dirty="0"/>
            </a:p>
          </p:txBody>
        </p:sp>
        <p:sp>
          <p:nvSpPr>
            <p:cNvPr id="15" name="星形: 五角 14">
              <a:extLst>
                <a:ext uri="{FF2B5EF4-FFF2-40B4-BE49-F238E27FC236}">
                  <a16:creationId xmlns:a16="http://schemas.microsoft.com/office/drawing/2014/main" id="{F4897F63-1425-433D-9DA6-CD0B27ADD345}"/>
                </a:ext>
              </a:extLst>
            </p:cNvPr>
            <p:cNvSpPr/>
            <p:nvPr/>
          </p:nvSpPr>
          <p:spPr>
            <a:xfrm>
              <a:off x="3434663" y="1494416"/>
              <a:ext cx="152335" cy="156379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6F194C4-E561-44F6-85F0-5A45031A38C5}"/>
                </a:ext>
              </a:extLst>
            </p:cNvPr>
            <p:cNvSpPr txBox="1"/>
            <p:nvPr/>
          </p:nvSpPr>
          <p:spPr>
            <a:xfrm>
              <a:off x="3561781" y="1449059"/>
              <a:ext cx="11951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FF0000"/>
                  </a:solidFill>
                </a:rPr>
                <a:t>Open to user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9F675AEB-3BD3-44F2-A356-FC698159CD81}"/>
                </a:ext>
              </a:extLst>
            </p:cNvPr>
            <p:cNvCxnSpPr>
              <a:cxnSpLocks/>
            </p:cNvCxnSpPr>
            <p:nvPr/>
          </p:nvCxnSpPr>
          <p:spPr>
            <a:xfrm>
              <a:off x="1768907" y="1588362"/>
              <a:ext cx="571597" cy="0"/>
            </a:xfrm>
            <a:prstGeom prst="line">
              <a:avLst/>
            </a:prstGeom>
            <a:ln w="50800">
              <a:solidFill>
                <a:schemeClr val="accent6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59AAD21-A37B-4ADA-B057-9C810A56067C}"/>
              </a:ext>
            </a:extLst>
          </p:cNvPr>
          <p:cNvGrpSpPr/>
          <p:nvPr/>
        </p:nvGrpSpPr>
        <p:grpSpPr>
          <a:xfrm>
            <a:off x="1453349" y="2436345"/>
            <a:ext cx="2241055" cy="432357"/>
            <a:chOff x="1768907" y="1312607"/>
            <a:chExt cx="2988073" cy="576476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D6077D3-07CA-4C5E-ACFF-3586D12439D2}"/>
                </a:ext>
              </a:extLst>
            </p:cNvPr>
            <p:cNvGrpSpPr/>
            <p:nvPr/>
          </p:nvGrpSpPr>
          <p:grpSpPr>
            <a:xfrm>
              <a:off x="2182496" y="1312607"/>
              <a:ext cx="2574484" cy="576476"/>
              <a:chOff x="2182496" y="1228812"/>
              <a:chExt cx="2574484" cy="576476"/>
            </a:xfrm>
          </p:grpSpPr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A75BBC6-C697-4E6C-A286-B0AEC6EAB8C5}"/>
                  </a:ext>
                </a:extLst>
              </p:cNvPr>
              <p:cNvSpPr txBox="1"/>
              <p:nvPr/>
            </p:nvSpPr>
            <p:spPr>
              <a:xfrm>
                <a:off x="2182496" y="1228812"/>
                <a:ext cx="80192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70C0"/>
                    </a:solidFill>
                  </a:rPr>
                  <a:t>2017.11</a:t>
                </a:r>
                <a:endParaRPr lang="zh-CN" altLang="en-US" sz="9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8E1F81CF-F61B-47F0-B306-878BE47667EB}"/>
                  </a:ext>
                </a:extLst>
              </p:cNvPr>
              <p:cNvSpPr txBox="1"/>
              <p:nvPr/>
            </p:nvSpPr>
            <p:spPr>
              <a:xfrm>
                <a:off x="2340504" y="1512900"/>
                <a:ext cx="130206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b="1" dirty="0"/>
                  <a:t>Commissioning</a:t>
                </a:r>
                <a:endParaRPr lang="zh-CN" altLang="en-US" sz="825" b="1" dirty="0"/>
              </a:p>
            </p:txBody>
          </p: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EA1F2151-7924-4C26-BD0C-D8DDB2EB75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742" y="1504567"/>
                <a:ext cx="1112171" cy="0"/>
              </a:xfrm>
              <a:prstGeom prst="line">
                <a:avLst/>
              </a:prstGeom>
              <a:ln w="50800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星形: 五角 23">
                <a:extLst>
                  <a:ext uri="{FF2B5EF4-FFF2-40B4-BE49-F238E27FC236}">
                    <a16:creationId xmlns:a16="http://schemas.microsoft.com/office/drawing/2014/main" id="{D4A751D6-6147-4969-A6C4-1B25BA68D997}"/>
                  </a:ext>
                </a:extLst>
              </p:cNvPr>
              <p:cNvSpPr/>
              <p:nvPr/>
            </p:nvSpPr>
            <p:spPr>
              <a:xfrm>
                <a:off x="3434663" y="1410621"/>
                <a:ext cx="152335" cy="15637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3BB5519-03D8-4F59-8B96-81BAA2FEEB91}"/>
                  </a:ext>
                </a:extLst>
              </p:cNvPr>
              <p:cNvSpPr txBox="1"/>
              <p:nvPr/>
            </p:nvSpPr>
            <p:spPr>
              <a:xfrm>
                <a:off x="3561781" y="1365264"/>
                <a:ext cx="119519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FF0000"/>
                    </a:solidFill>
                  </a:rPr>
                  <a:t>Open to user</a:t>
                </a:r>
                <a:endParaRPr lang="zh-CN" altLang="en-US" sz="9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1DE2E62D-0E23-4139-83AC-1EA684757B32}"/>
                </a:ext>
              </a:extLst>
            </p:cNvPr>
            <p:cNvCxnSpPr>
              <a:cxnSpLocks/>
            </p:cNvCxnSpPr>
            <p:nvPr/>
          </p:nvCxnSpPr>
          <p:spPr>
            <a:xfrm>
              <a:off x="1768907" y="1588362"/>
              <a:ext cx="571597" cy="0"/>
            </a:xfrm>
            <a:prstGeom prst="line">
              <a:avLst/>
            </a:prstGeom>
            <a:ln w="50800">
              <a:solidFill>
                <a:schemeClr val="accent6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EAFB1E20-50CC-4058-9F24-5F1D4EC54FA9}"/>
              </a:ext>
            </a:extLst>
          </p:cNvPr>
          <p:cNvGrpSpPr/>
          <p:nvPr/>
        </p:nvGrpSpPr>
        <p:grpSpPr>
          <a:xfrm>
            <a:off x="1441655" y="2807993"/>
            <a:ext cx="2241055" cy="432357"/>
            <a:chOff x="1768907" y="1312607"/>
            <a:chExt cx="2988073" cy="57647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31C174D-D5C2-408A-A032-86A7EA5C2B0A}"/>
                </a:ext>
              </a:extLst>
            </p:cNvPr>
            <p:cNvGrpSpPr/>
            <p:nvPr/>
          </p:nvGrpSpPr>
          <p:grpSpPr>
            <a:xfrm>
              <a:off x="2182496" y="1312607"/>
              <a:ext cx="2574484" cy="576476"/>
              <a:chOff x="2182496" y="1228812"/>
              <a:chExt cx="2574484" cy="576476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DD61B1F-39DA-4976-8216-0CC8BF4D713C}"/>
                  </a:ext>
                </a:extLst>
              </p:cNvPr>
              <p:cNvSpPr txBox="1"/>
              <p:nvPr/>
            </p:nvSpPr>
            <p:spPr>
              <a:xfrm>
                <a:off x="2182496" y="1228812"/>
                <a:ext cx="80192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70C0"/>
                    </a:solidFill>
                  </a:rPr>
                  <a:t>2017.11</a:t>
                </a:r>
                <a:endParaRPr lang="zh-CN" altLang="en-US" sz="9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5F52937-26F4-4676-980D-0A7F84EB4F71}"/>
                  </a:ext>
                </a:extLst>
              </p:cNvPr>
              <p:cNvSpPr txBox="1"/>
              <p:nvPr/>
            </p:nvSpPr>
            <p:spPr>
              <a:xfrm>
                <a:off x="2340504" y="1512900"/>
                <a:ext cx="130206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825" b="1" dirty="0"/>
                  <a:t>Commissioning</a:t>
                </a:r>
                <a:endParaRPr lang="zh-CN" altLang="en-US" sz="825" b="1" dirty="0"/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67566781-1F3B-42EF-962F-0AB4D5294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742" y="1504567"/>
                <a:ext cx="1112171" cy="0"/>
              </a:xfrm>
              <a:prstGeom prst="line">
                <a:avLst/>
              </a:prstGeom>
              <a:ln w="50800">
                <a:solidFill>
                  <a:schemeClr val="tx1"/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星形: 五角 31">
                <a:extLst>
                  <a:ext uri="{FF2B5EF4-FFF2-40B4-BE49-F238E27FC236}">
                    <a16:creationId xmlns:a16="http://schemas.microsoft.com/office/drawing/2014/main" id="{B5DAC5BD-EFE3-4F27-9EB3-7EF00BA2621F}"/>
                  </a:ext>
                </a:extLst>
              </p:cNvPr>
              <p:cNvSpPr/>
              <p:nvPr/>
            </p:nvSpPr>
            <p:spPr>
              <a:xfrm>
                <a:off x="3434663" y="1410621"/>
                <a:ext cx="152335" cy="156379"/>
              </a:xfrm>
              <a:prstGeom prst="star5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DA71B29F-39B3-4BF9-8BA4-EE80A635537F}"/>
                  </a:ext>
                </a:extLst>
              </p:cNvPr>
              <p:cNvSpPr txBox="1"/>
              <p:nvPr/>
            </p:nvSpPr>
            <p:spPr>
              <a:xfrm>
                <a:off x="3561781" y="1365264"/>
                <a:ext cx="119519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FF0000"/>
                    </a:solidFill>
                  </a:rPr>
                  <a:t>Open to user</a:t>
                </a:r>
                <a:endParaRPr lang="zh-CN" altLang="en-US" sz="900" b="1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9D55EAE-CBB9-4EF6-86A2-E5BA67B4EAF4}"/>
                </a:ext>
              </a:extLst>
            </p:cNvPr>
            <p:cNvCxnSpPr>
              <a:cxnSpLocks/>
            </p:cNvCxnSpPr>
            <p:nvPr/>
          </p:nvCxnSpPr>
          <p:spPr>
            <a:xfrm>
              <a:off x="1768907" y="1588362"/>
              <a:ext cx="571597" cy="0"/>
            </a:xfrm>
            <a:prstGeom prst="line">
              <a:avLst/>
            </a:prstGeom>
            <a:ln w="50800">
              <a:solidFill>
                <a:schemeClr val="accent6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9F42C5F-E990-4226-8313-5DDF8274F493}"/>
              </a:ext>
            </a:extLst>
          </p:cNvPr>
          <p:cNvGrpSpPr/>
          <p:nvPr/>
        </p:nvGrpSpPr>
        <p:grpSpPr>
          <a:xfrm>
            <a:off x="1449539" y="1313372"/>
            <a:ext cx="4552518" cy="476906"/>
            <a:chOff x="1753188" y="1812122"/>
            <a:chExt cx="6070024" cy="635875"/>
          </a:xfrm>
        </p:grpSpPr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1D25C75F-BBCE-4BCC-9C32-B9ACCB04EAA0}"/>
                </a:ext>
              </a:extLst>
            </p:cNvPr>
            <p:cNvSpPr txBox="1"/>
            <p:nvPr/>
          </p:nvSpPr>
          <p:spPr>
            <a:xfrm>
              <a:off x="3018376" y="1819609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2018.9</a:t>
              </a:r>
              <a:endParaRPr lang="zh-CN" altLang="en-US" sz="900" b="1" dirty="0"/>
            </a:p>
          </p:txBody>
        </p: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D1445E14-67C5-485C-9336-A006984A29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7265" y="2113793"/>
              <a:ext cx="2920336" cy="3502"/>
            </a:xfrm>
            <a:prstGeom prst="line">
              <a:avLst/>
            </a:prstGeom>
            <a:ln w="50800">
              <a:solidFill>
                <a:schemeClr val="accent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A633FA26-03F7-49DE-B3C3-F1CDF629F3D0}"/>
                </a:ext>
              </a:extLst>
            </p:cNvPr>
            <p:cNvCxnSpPr>
              <a:cxnSpLocks/>
            </p:cNvCxnSpPr>
            <p:nvPr/>
          </p:nvCxnSpPr>
          <p:spPr>
            <a:xfrm>
              <a:off x="1753188" y="2113793"/>
              <a:ext cx="1498665" cy="7768"/>
            </a:xfrm>
            <a:prstGeom prst="line">
              <a:avLst/>
            </a:prstGeom>
            <a:ln w="50800">
              <a:solidFill>
                <a:srgbClr val="0070C0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6B1167B7-19FE-4616-9925-EA13E321CAE5}"/>
                </a:ext>
              </a:extLst>
            </p:cNvPr>
            <p:cNvCxnSpPr>
              <a:cxnSpLocks/>
            </p:cNvCxnSpPr>
            <p:nvPr/>
          </p:nvCxnSpPr>
          <p:spPr>
            <a:xfrm>
              <a:off x="6241245" y="2115544"/>
              <a:ext cx="351467" cy="0"/>
            </a:xfrm>
            <a:prstGeom prst="line">
              <a:avLst/>
            </a:prstGeom>
            <a:ln w="508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星形: 五角 38">
              <a:extLst>
                <a:ext uri="{FF2B5EF4-FFF2-40B4-BE49-F238E27FC236}">
                  <a16:creationId xmlns:a16="http://schemas.microsoft.com/office/drawing/2014/main" id="{DB805DA9-47B3-43EA-8678-17CFC54C10D4}"/>
                </a:ext>
              </a:extLst>
            </p:cNvPr>
            <p:cNvSpPr/>
            <p:nvPr/>
          </p:nvSpPr>
          <p:spPr>
            <a:xfrm>
              <a:off x="6530559" y="2032479"/>
              <a:ext cx="152335" cy="156379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0F22A3BF-B34D-4DEA-9416-059356C0D9DC}"/>
                </a:ext>
              </a:extLst>
            </p:cNvPr>
            <p:cNvSpPr txBox="1"/>
            <p:nvPr/>
          </p:nvSpPr>
          <p:spPr>
            <a:xfrm>
              <a:off x="6628013" y="1961769"/>
              <a:ext cx="11951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FF0000"/>
                  </a:solidFill>
                </a:rPr>
                <a:t>Open to user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E80AB3A-4C47-44A1-A0D0-F073E3161DDB}"/>
                </a:ext>
              </a:extLst>
            </p:cNvPr>
            <p:cNvSpPr txBox="1"/>
            <p:nvPr/>
          </p:nvSpPr>
          <p:spPr>
            <a:xfrm>
              <a:off x="5844031" y="2140221"/>
              <a:ext cx="14003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Commissioning</a:t>
              </a:r>
              <a:endParaRPr lang="zh-CN" altLang="en-US" sz="900" b="1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560F810A-9046-4969-914A-167219596823}"/>
                </a:ext>
              </a:extLst>
            </p:cNvPr>
            <p:cNvSpPr txBox="1"/>
            <p:nvPr/>
          </p:nvSpPr>
          <p:spPr>
            <a:xfrm>
              <a:off x="5906720" y="1820167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2021.7</a:t>
              </a:r>
              <a:endParaRPr lang="zh-CN" altLang="en-US" sz="900" b="1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7F23D596-1B59-4146-A150-60B4CFA91C4F}"/>
                </a:ext>
              </a:extLst>
            </p:cNvPr>
            <p:cNvSpPr txBox="1"/>
            <p:nvPr/>
          </p:nvSpPr>
          <p:spPr>
            <a:xfrm>
              <a:off x="6416979" y="1812122"/>
              <a:ext cx="80192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2021.11</a:t>
              </a:r>
              <a:endParaRPr lang="zh-CN" altLang="en-US" sz="900" b="1" dirty="0"/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CF056F0-D40F-4E97-8E43-5EAD69E2301E}"/>
                </a:ext>
              </a:extLst>
            </p:cNvPr>
            <p:cNvSpPr txBox="1"/>
            <p:nvPr/>
          </p:nvSpPr>
          <p:spPr>
            <a:xfrm>
              <a:off x="3641449" y="2139525"/>
              <a:ext cx="221257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chemeClr val="accent6"/>
                  </a:solidFill>
                </a:rPr>
                <a:t>Construction &amp; Installation</a:t>
              </a:r>
              <a:endParaRPr lang="zh-CN" altLang="en-US" sz="900" b="1" dirty="0">
                <a:solidFill>
                  <a:schemeClr val="accent6"/>
                </a:solidFill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AF3EDFD-892B-4955-9A52-DF7FC0C3DC91}"/>
                </a:ext>
              </a:extLst>
            </p:cNvPr>
            <p:cNvSpPr txBox="1"/>
            <p:nvPr/>
          </p:nvSpPr>
          <p:spPr>
            <a:xfrm>
              <a:off x="2118064" y="2132420"/>
              <a:ext cx="75918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0070C0"/>
                  </a:solidFill>
                </a:rPr>
                <a:t>Design</a:t>
              </a:r>
              <a:endParaRPr lang="zh-CN" altLang="en-US" sz="9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74943042-A117-452B-8A3D-630ED4510937}"/>
              </a:ext>
            </a:extLst>
          </p:cNvPr>
          <p:cNvGrpSpPr/>
          <p:nvPr/>
        </p:nvGrpSpPr>
        <p:grpSpPr>
          <a:xfrm>
            <a:off x="2383443" y="3131038"/>
            <a:ext cx="5367023" cy="482491"/>
            <a:chOff x="2993313" y="4174718"/>
            <a:chExt cx="7156031" cy="643321"/>
          </a:xfrm>
        </p:grpSpPr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279A5887-9C68-4976-BAD2-3FBC17372171}"/>
                </a:ext>
              </a:extLst>
            </p:cNvPr>
            <p:cNvCxnSpPr>
              <a:cxnSpLocks/>
            </p:cNvCxnSpPr>
            <p:nvPr/>
          </p:nvCxnSpPr>
          <p:spPr>
            <a:xfrm>
              <a:off x="3292185" y="4505936"/>
              <a:ext cx="1875504" cy="0"/>
            </a:xfrm>
            <a:prstGeom prst="line">
              <a:avLst/>
            </a:prstGeom>
            <a:ln w="50800">
              <a:solidFill>
                <a:srgbClr val="0070C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65D9008A-8EA8-4500-A0FB-50CA5663C052}"/>
                </a:ext>
              </a:extLst>
            </p:cNvPr>
            <p:cNvSpPr txBox="1"/>
            <p:nvPr/>
          </p:nvSpPr>
          <p:spPr>
            <a:xfrm>
              <a:off x="2993313" y="4228737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2018.7</a:t>
              </a:r>
              <a:endParaRPr lang="zh-CN" altLang="en-US" sz="900" b="1" dirty="0"/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E1C27583-5777-4023-85C7-0C7D3F9B581D}"/>
                </a:ext>
              </a:extLst>
            </p:cNvPr>
            <p:cNvSpPr txBox="1"/>
            <p:nvPr/>
          </p:nvSpPr>
          <p:spPr>
            <a:xfrm>
              <a:off x="3899158" y="4503428"/>
              <a:ext cx="75918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0070C0"/>
                  </a:solidFill>
                </a:rPr>
                <a:t>Design</a:t>
              </a:r>
              <a:endParaRPr lang="zh-CN" altLang="en-US" sz="9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F3326871-C97F-4935-A4DD-7E649E630913}"/>
                </a:ext>
              </a:extLst>
            </p:cNvPr>
            <p:cNvCxnSpPr>
              <a:cxnSpLocks/>
            </p:cNvCxnSpPr>
            <p:nvPr/>
          </p:nvCxnSpPr>
          <p:spPr>
            <a:xfrm>
              <a:off x="5166302" y="4489470"/>
              <a:ext cx="2715343" cy="13245"/>
            </a:xfrm>
            <a:prstGeom prst="line">
              <a:avLst/>
            </a:prstGeom>
            <a:ln w="50800">
              <a:solidFill>
                <a:schemeClr val="accent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A50C3ED-337C-4268-8D27-ACCEEB43EE38}"/>
                </a:ext>
              </a:extLst>
            </p:cNvPr>
            <p:cNvSpPr txBox="1"/>
            <p:nvPr/>
          </p:nvSpPr>
          <p:spPr>
            <a:xfrm>
              <a:off x="4893528" y="4174718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2020.7</a:t>
              </a:r>
              <a:endParaRPr lang="zh-CN" altLang="en-US" sz="900" b="1" dirty="0"/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213752AF-C0C3-40A3-88AB-69BEC7DF6F00}"/>
                </a:ext>
              </a:extLst>
            </p:cNvPr>
            <p:cNvSpPr txBox="1"/>
            <p:nvPr/>
          </p:nvSpPr>
          <p:spPr>
            <a:xfrm>
              <a:off x="7602057" y="4198994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2023.1</a:t>
              </a:r>
              <a:endParaRPr lang="zh-CN" altLang="en-US" sz="900" b="1" dirty="0"/>
            </a:p>
          </p:txBody>
        </p:sp>
        <p:cxnSp>
          <p:nvCxnSpPr>
            <p:cNvPr id="53" name="直接连接符 52">
              <a:extLst>
                <a:ext uri="{FF2B5EF4-FFF2-40B4-BE49-F238E27FC236}">
                  <a16:creationId xmlns:a16="http://schemas.microsoft.com/office/drawing/2014/main" id="{86B0842E-7D90-445B-8DC9-0C1ACBBC6B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2584" y="4491276"/>
              <a:ext cx="1008893" cy="4816"/>
            </a:xfrm>
            <a:prstGeom prst="line">
              <a:avLst/>
            </a:prstGeom>
            <a:ln w="50800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F75CA3D3-ACA1-4CB3-BA71-73F2BCD05B7F}"/>
                </a:ext>
              </a:extLst>
            </p:cNvPr>
            <p:cNvSpPr txBox="1"/>
            <p:nvPr/>
          </p:nvSpPr>
          <p:spPr>
            <a:xfrm>
              <a:off x="7829847" y="4510263"/>
              <a:ext cx="14003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Commissioning</a:t>
              </a:r>
              <a:endParaRPr lang="zh-CN" altLang="en-US" sz="900" b="1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88538BE6-55E6-4A4E-B4DF-99DB48569DD4}"/>
                </a:ext>
              </a:extLst>
            </p:cNvPr>
            <p:cNvSpPr txBox="1"/>
            <p:nvPr/>
          </p:nvSpPr>
          <p:spPr>
            <a:xfrm>
              <a:off x="8615923" y="4193297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2024.3</a:t>
              </a:r>
              <a:endParaRPr lang="zh-CN" altLang="en-US" sz="900" b="1" dirty="0"/>
            </a:p>
          </p:txBody>
        </p:sp>
        <p:sp>
          <p:nvSpPr>
            <p:cNvPr id="56" name="星形: 五角 55">
              <a:extLst>
                <a:ext uri="{FF2B5EF4-FFF2-40B4-BE49-F238E27FC236}">
                  <a16:creationId xmlns:a16="http://schemas.microsoft.com/office/drawing/2014/main" id="{CD0DF208-E6AE-4AED-BE59-CBEE4B6901E2}"/>
                </a:ext>
              </a:extLst>
            </p:cNvPr>
            <p:cNvSpPr/>
            <p:nvPr/>
          </p:nvSpPr>
          <p:spPr>
            <a:xfrm>
              <a:off x="8839364" y="4411363"/>
              <a:ext cx="152335" cy="156379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1C245C72-70BF-422F-975C-D695E774465D}"/>
                </a:ext>
              </a:extLst>
            </p:cNvPr>
            <p:cNvSpPr txBox="1"/>
            <p:nvPr/>
          </p:nvSpPr>
          <p:spPr>
            <a:xfrm>
              <a:off x="8954145" y="4338731"/>
              <a:ext cx="11951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FF0000"/>
                  </a:solidFill>
                </a:rPr>
                <a:t>Open to user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B91CAC2B-A1D7-45B2-BD6A-93088B663E06}"/>
              </a:ext>
            </a:extLst>
          </p:cNvPr>
          <p:cNvCxnSpPr>
            <a:cxnSpLocks/>
          </p:cNvCxnSpPr>
          <p:nvPr/>
        </p:nvCxnSpPr>
        <p:spPr>
          <a:xfrm flipV="1">
            <a:off x="2887987" y="1915443"/>
            <a:ext cx="1855676" cy="5480"/>
          </a:xfrm>
          <a:prstGeom prst="line">
            <a:avLst/>
          </a:prstGeom>
          <a:ln w="508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D9B14B9C-0659-485E-8B68-F4637692169A}"/>
              </a:ext>
            </a:extLst>
          </p:cNvPr>
          <p:cNvSpPr txBox="1"/>
          <p:nvPr/>
        </p:nvSpPr>
        <p:spPr>
          <a:xfrm>
            <a:off x="3454806" y="1915027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0070C0"/>
                </a:solidFill>
              </a:rPr>
              <a:t>Design</a:t>
            </a:r>
            <a:endParaRPr lang="zh-CN" altLang="en-US" sz="900" b="1" dirty="0">
              <a:solidFill>
                <a:srgbClr val="0070C0"/>
              </a:solidFill>
            </a:endParaRP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62AC818A-E179-45B4-A9FF-8A00E3A6D522}"/>
              </a:ext>
            </a:extLst>
          </p:cNvPr>
          <p:cNvCxnSpPr>
            <a:cxnSpLocks/>
          </p:cNvCxnSpPr>
          <p:nvPr/>
        </p:nvCxnSpPr>
        <p:spPr>
          <a:xfrm>
            <a:off x="4797849" y="1919664"/>
            <a:ext cx="2230382" cy="0"/>
          </a:xfrm>
          <a:prstGeom prst="line">
            <a:avLst/>
          </a:prstGeom>
          <a:ln w="508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8432B93D-B9C3-4AF7-87D4-C9C0EF91D538}"/>
              </a:ext>
            </a:extLst>
          </p:cNvPr>
          <p:cNvSpPr txBox="1"/>
          <p:nvPr/>
        </p:nvSpPr>
        <p:spPr>
          <a:xfrm>
            <a:off x="4543347" y="170428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2021.7</a:t>
            </a:r>
            <a:endParaRPr lang="zh-CN" altLang="en-US" sz="900" b="1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B7C88779-3660-4E7E-B5F0-80AE8462D1C4}"/>
              </a:ext>
            </a:extLst>
          </p:cNvPr>
          <p:cNvSpPr txBox="1"/>
          <p:nvPr/>
        </p:nvSpPr>
        <p:spPr>
          <a:xfrm>
            <a:off x="6782992" y="1696137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2024.7</a:t>
            </a:r>
            <a:endParaRPr lang="zh-CN" altLang="en-US" sz="900" b="1" dirty="0"/>
          </a:p>
        </p:txBody>
      </p: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8387DA22-757C-46B8-BE7A-430C321E14C1}"/>
              </a:ext>
            </a:extLst>
          </p:cNvPr>
          <p:cNvCxnSpPr>
            <a:cxnSpLocks/>
          </p:cNvCxnSpPr>
          <p:nvPr/>
        </p:nvCxnSpPr>
        <p:spPr>
          <a:xfrm>
            <a:off x="7040767" y="1916200"/>
            <a:ext cx="605640" cy="0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D6DB1E9F-9CE2-47FC-A999-103487384827}"/>
              </a:ext>
            </a:extLst>
          </p:cNvPr>
          <p:cNvSpPr txBox="1"/>
          <p:nvPr/>
        </p:nvSpPr>
        <p:spPr>
          <a:xfrm>
            <a:off x="6782992" y="1920563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Commissioning</a:t>
            </a:r>
            <a:endParaRPr lang="zh-CN" altLang="en-US" sz="900" b="1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0FCE1FF5-B265-41B2-86D8-B9E6E8467A9E}"/>
              </a:ext>
            </a:extLst>
          </p:cNvPr>
          <p:cNvSpPr txBox="1"/>
          <p:nvPr/>
        </p:nvSpPr>
        <p:spPr>
          <a:xfrm>
            <a:off x="2669642" y="1703342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2020.1</a:t>
            </a:r>
            <a:endParaRPr lang="zh-CN" altLang="en-US" sz="900" b="1" dirty="0"/>
          </a:p>
        </p:txBody>
      </p: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97DEF212-98A4-4F14-8C41-A5F63693C6E7}"/>
              </a:ext>
            </a:extLst>
          </p:cNvPr>
          <p:cNvCxnSpPr>
            <a:cxnSpLocks/>
          </p:cNvCxnSpPr>
          <p:nvPr/>
        </p:nvCxnSpPr>
        <p:spPr>
          <a:xfrm>
            <a:off x="2501475" y="2268905"/>
            <a:ext cx="1503197" cy="10017"/>
          </a:xfrm>
          <a:prstGeom prst="line">
            <a:avLst/>
          </a:prstGeom>
          <a:ln w="508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918D31C8-DF91-483E-A992-123E05897082}"/>
              </a:ext>
            </a:extLst>
          </p:cNvPr>
          <p:cNvSpPr txBox="1"/>
          <p:nvPr/>
        </p:nvSpPr>
        <p:spPr>
          <a:xfrm>
            <a:off x="3769447" y="2044664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2020.7</a:t>
            </a:r>
            <a:endParaRPr lang="zh-CN" altLang="en-US" sz="900" b="1" dirty="0"/>
          </a:p>
        </p:txBody>
      </p: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3B5C3ABF-310F-4020-AAE9-D2539C5282F3}"/>
              </a:ext>
            </a:extLst>
          </p:cNvPr>
          <p:cNvCxnSpPr>
            <a:cxnSpLocks/>
          </p:cNvCxnSpPr>
          <p:nvPr/>
        </p:nvCxnSpPr>
        <p:spPr>
          <a:xfrm flipV="1">
            <a:off x="4019104" y="2258749"/>
            <a:ext cx="3021663" cy="15464"/>
          </a:xfrm>
          <a:prstGeom prst="line">
            <a:avLst/>
          </a:prstGeom>
          <a:ln w="508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976A4AE5-ED50-4E48-8582-28F2022C3804}"/>
              </a:ext>
            </a:extLst>
          </p:cNvPr>
          <p:cNvSpPr txBox="1"/>
          <p:nvPr/>
        </p:nvSpPr>
        <p:spPr>
          <a:xfrm>
            <a:off x="2914421" y="2291383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0070C0"/>
                </a:solidFill>
              </a:rPr>
              <a:t>Design</a:t>
            </a:r>
            <a:endParaRPr lang="zh-CN" altLang="en-US" sz="900" b="1" dirty="0">
              <a:solidFill>
                <a:srgbClr val="0070C0"/>
              </a:solidFill>
            </a:endParaRP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218B3D3D-3A4E-41BF-B47A-30F59ECD422E}"/>
              </a:ext>
            </a:extLst>
          </p:cNvPr>
          <p:cNvCxnSpPr>
            <a:cxnSpLocks/>
          </p:cNvCxnSpPr>
          <p:nvPr/>
        </p:nvCxnSpPr>
        <p:spPr>
          <a:xfrm>
            <a:off x="7036385" y="2259224"/>
            <a:ext cx="652352" cy="0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04A2D192-FB72-43F6-A143-CFBB0759DD27}"/>
              </a:ext>
            </a:extLst>
          </p:cNvPr>
          <p:cNvSpPr txBox="1"/>
          <p:nvPr/>
        </p:nvSpPr>
        <p:spPr>
          <a:xfrm>
            <a:off x="6788247" y="2262206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Commissioning</a:t>
            </a:r>
            <a:endParaRPr lang="zh-CN" altLang="en-US" sz="900" b="1" dirty="0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46C911E7-3592-4090-9C08-8876FE504F35}"/>
              </a:ext>
            </a:extLst>
          </p:cNvPr>
          <p:cNvSpPr txBox="1"/>
          <p:nvPr/>
        </p:nvSpPr>
        <p:spPr>
          <a:xfrm>
            <a:off x="2258540" y="2040980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2018.5</a:t>
            </a:r>
            <a:endParaRPr lang="zh-CN" altLang="en-US" sz="900" b="1" dirty="0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23F9F086-15E5-40D2-BB0F-E5C64A27A556}"/>
              </a:ext>
            </a:extLst>
          </p:cNvPr>
          <p:cNvSpPr txBox="1"/>
          <p:nvPr/>
        </p:nvSpPr>
        <p:spPr>
          <a:xfrm>
            <a:off x="6796097" y="2039825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2024.7</a:t>
            </a:r>
            <a:endParaRPr lang="zh-CN" altLang="en-US" sz="900" b="1" dirty="0"/>
          </a:p>
        </p:txBody>
      </p: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ACAEFCDF-5CA0-4772-A109-9078F632B81F}"/>
              </a:ext>
            </a:extLst>
          </p:cNvPr>
          <p:cNvCxnSpPr>
            <a:cxnSpLocks/>
          </p:cNvCxnSpPr>
          <p:nvPr/>
        </p:nvCxnSpPr>
        <p:spPr>
          <a:xfrm flipV="1">
            <a:off x="6063470" y="4088209"/>
            <a:ext cx="756670" cy="3612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33C88343-D300-44CD-AF92-2F6F022B486F}"/>
              </a:ext>
            </a:extLst>
          </p:cNvPr>
          <p:cNvGrpSpPr/>
          <p:nvPr/>
        </p:nvGrpSpPr>
        <p:grpSpPr>
          <a:xfrm>
            <a:off x="2275238" y="3847813"/>
            <a:ext cx="5563028" cy="477365"/>
            <a:chOff x="2849039" y="5130417"/>
            <a:chExt cx="7417372" cy="636487"/>
          </a:xfrm>
        </p:grpSpPr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1F1F6AA2-45C5-48B5-B87C-D2EB08561D67}"/>
                </a:ext>
              </a:extLst>
            </p:cNvPr>
            <p:cNvCxnSpPr>
              <a:cxnSpLocks/>
            </p:cNvCxnSpPr>
            <p:nvPr/>
          </p:nvCxnSpPr>
          <p:spPr>
            <a:xfrm>
              <a:off x="3269831" y="5461635"/>
              <a:ext cx="1875504" cy="0"/>
            </a:xfrm>
            <a:prstGeom prst="line">
              <a:avLst/>
            </a:prstGeom>
            <a:ln w="50800">
              <a:solidFill>
                <a:srgbClr val="0070C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9061C598-65F4-437E-8E40-2E006A4060C1}"/>
                </a:ext>
              </a:extLst>
            </p:cNvPr>
            <p:cNvSpPr txBox="1"/>
            <p:nvPr/>
          </p:nvSpPr>
          <p:spPr>
            <a:xfrm>
              <a:off x="2849039" y="5184434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2018.7</a:t>
              </a:r>
              <a:endParaRPr lang="zh-CN" altLang="en-US" sz="900" b="1" dirty="0"/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C9758048-A79C-4B46-9EA1-BFD0158E8E2F}"/>
                </a:ext>
              </a:extLst>
            </p:cNvPr>
            <p:cNvSpPr txBox="1"/>
            <p:nvPr/>
          </p:nvSpPr>
          <p:spPr>
            <a:xfrm>
              <a:off x="3876804" y="5459128"/>
              <a:ext cx="75918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0070C0"/>
                  </a:solidFill>
                </a:rPr>
                <a:t>Design</a:t>
              </a:r>
              <a:endParaRPr lang="zh-CN" altLang="en-US" sz="9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89" name="直接连接符 88">
              <a:extLst>
                <a:ext uri="{FF2B5EF4-FFF2-40B4-BE49-F238E27FC236}">
                  <a16:creationId xmlns:a16="http://schemas.microsoft.com/office/drawing/2014/main" id="{17DC803F-8C7C-4A7D-A9FF-C32E12F465D3}"/>
                </a:ext>
              </a:extLst>
            </p:cNvPr>
            <p:cNvCxnSpPr>
              <a:cxnSpLocks/>
            </p:cNvCxnSpPr>
            <p:nvPr/>
          </p:nvCxnSpPr>
          <p:spPr>
            <a:xfrm>
              <a:off x="5143948" y="5445169"/>
              <a:ext cx="2715343" cy="13245"/>
            </a:xfrm>
            <a:prstGeom prst="line">
              <a:avLst/>
            </a:prstGeom>
            <a:ln w="50800">
              <a:solidFill>
                <a:schemeClr val="accent6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87E5461E-2E10-4F17-9D02-607AC57BAB2C}"/>
                </a:ext>
              </a:extLst>
            </p:cNvPr>
            <p:cNvSpPr txBox="1"/>
            <p:nvPr/>
          </p:nvSpPr>
          <p:spPr>
            <a:xfrm>
              <a:off x="4871174" y="5130417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2020.7</a:t>
              </a:r>
              <a:endParaRPr lang="zh-CN" altLang="en-US" sz="900" b="1" dirty="0"/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994385A2-D792-4784-B138-9AEC2247BD83}"/>
                </a:ext>
              </a:extLst>
            </p:cNvPr>
            <p:cNvSpPr txBox="1"/>
            <p:nvPr/>
          </p:nvSpPr>
          <p:spPr>
            <a:xfrm>
              <a:off x="7579703" y="5154693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2023.1</a:t>
              </a:r>
              <a:endParaRPr lang="zh-CN" altLang="en-US" sz="900" b="1" dirty="0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B92491CA-882F-4C11-A313-49AB7B532170}"/>
                </a:ext>
              </a:extLst>
            </p:cNvPr>
            <p:cNvSpPr txBox="1"/>
            <p:nvPr/>
          </p:nvSpPr>
          <p:spPr>
            <a:xfrm>
              <a:off x="7754058" y="5455348"/>
              <a:ext cx="14003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Commissioning</a:t>
              </a:r>
              <a:endParaRPr lang="zh-CN" altLang="en-US" sz="900" b="1" dirty="0"/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ED82DBA1-808C-4B25-9803-34D11B734936}"/>
                </a:ext>
              </a:extLst>
            </p:cNvPr>
            <p:cNvSpPr txBox="1"/>
            <p:nvPr/>
          </p:nvSpPr>
          <p:spPr>
            <a:xfrm>
              <a:off x="8593569" y="5148996"/>
              <a:ext cx="71643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/>
                <a:t>2024.3</a:t>
              </a:r>
              <a:endParaRPr lang="zh-CN" altLang="en-US" sz="900" b="1" dirty="0"/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871CD714-A348-49C4-A5F7-5B1BE67CF9F4}"/>
                </a:ext>
              </a:extLst>
            </p:cNvPr>
            <p:cNvSpPr txBox="1"/>
            <p:nvPr/>
          </p:nvSpPr>
          <p:spPr>
            <a:xfrm>
              <a:off x="9071212" y="5286766"/>
              <a:ext cx="11951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>
                  <a:solidFill>
                    <a:srgbClr val="FF0000"/>
                  </a:solidFill>
                </a:rPr>
                <a:t>Open to user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96" name="星形: 五角 95">
              <a:extLst>
                <a:ext uri="{FF2B5EF4-FFF2-40B4-BE49-F238E27FC236}">
                  <a16:creationId xmlns:a16="http://schemas.microsoft.com/office/drawing/2014/main" id="{3B88C2AC-A5A9-49D1-9D6E-C76D2885575D}"/>
                </a:ext>
              </a:extLst>
            </p:cNvPr>
            <p:cNvSpPr/>
            <p:nvPr/>
          </p:nvSpPr>
          <p:spPr>
            <a:xfrm>
              <a:off x="8817010" y="5367062"/>
              <a:ext cx="152335" cy="156379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7" name="文本框 96">
            <a:extLst>
              <a:ext uri="{FF2B5EF4-FFF2-40B4-BE49-F238E27FC236}">
                <a16:creationId xmlns:a16="http://schemas.microsoft.com/office/drawing/2014/main" id="{479884BE-B8E2-4C21-8D9A-DB7300E6CDDD}"/>
              </a:ext>
            </a:extLst>
          </p:cNvPr>
          <p:cNvSpPr txBox="1"/>
          <p:nvPr/>
        </p:nvSpPr>
        <p:spPr>
          <a:xfrm>
            <a:off x="5206672" y="4459828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Commissioning</a:t>
            </a:r>
            <a:endParaRPr lang="zh-CN" altLang="en-US" sz="900" b="1" dirty="0"/>
          </a:p>
        </p:txBody>
      </p:sp>
      <p:cxnSp>
        <p:nvCxnSpPr>
          <p:cNvPr id="99" name="直接连接符 98">
            <a:extLst>
              <a:ext uri="{FF2B5EF4-FFF2-40B4-BE49-F238E27FC236}">
                <a16:creationId xmlns:a16="http://schemas.microsoft.com/office/drawing/2014/main" id="{5A5B70EF-F9B4-4F58-A82A-6D0710AC04DA}"/>
              </a:ext>
            </a:extLst>
          </p:cNvPr>
          <p:cNvCxnSpPr>
            <a:cxnSpLocks/>
          </p:cNvCxnSpPr>
          <p:nvPr/>
        </p:nvCxnSpPr>
        <p:spPr>
          <a:xfrm>
            <a:off x="2073064" y="4449959"/>
            <a:ext cx="1342760" cy="0"/>
          </a:xfrm>
          <a:prstGeom prst="line">
            <a:avLst/>
          </a:prstGeom>
          <a:ln w="508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文本框 99">
            <a:extLst>
              <a:ext uri="{FF2B5EF4-FFF2-40B4-BE49-F238E27FC236}">
                <a16:creationId xmlns:a16="http://schemas.microsoft.com/office/drawing/2014/main" id="{5D17E578-ADE8-40C0-A591-FC32E53ECB1C}"/>
              </a:ext>
            </a:extLst>
          </p:cNvPr>
          <p:cNvSpPr txBox="1"/>
          <p:nvPr/>
        </p:nvSpPr>
        <p:spPr>
          <a:xfrm>
            <a:off x="1882047" y="420383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2017.9</a:t>
            </a:r>
            <a:endParaRPr lang="zh-CN" altLang="en-US" sz="900" b="1" dirty="0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7302C91B-D401-4F5A-8072-71ACC0E2ADA0}"/>
              </a:ext>
            </a:extLst>
          </p:cNvPr>
          <p:cNvSpPr txBox="1"/>
          <p:nvPr/>
        </p:nvSpPr>
        <p:spPr>
          <a:xfrm>
            <a:off x="3189935" y="4252046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2020.7</a:t>
            </a:r>
            <a:endParaRPr lang="zh-CN" altLang="en-US" sz="900" b="1" dirty="0"/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55E401C2-DCAF-4592-A879-27F0A8A21F8D}"/>
              </a:ext>
            </a:extLst>
          </p:cNvPr>
          <p:cNvCxnSpPr>
            <a:cxnSpLocks/>
          </p:cNvCxnSpPr>
          <p:nvPr/>
        </p:nvCxnSpPr>
        <p:spPr>
          <a:xfrm>
            <a:off x="3430871" y="4449804"/>
            <a:ext cx="2121533" cy="2937"/>
          </a:xfrm>
          <a:prstGeom prst="line">
            <a:avLst/>
          </a:prstGeom>
          <a:ln w="508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文本框 102">
            <a:extLst>
              <a:ext uri="{FF2B5EF4-FFF2-40B4-BE49-F238E27FC236}">
                <a16:creationId xmlns:a16="http://schemas.microsoft.com/office/drawing/2014/main" id="{D8980E31-05B3-44DD-8790-D57A4292BE22}"/>
              </a:ext>
            </a:extLst>
          </p:cNvPr>
          <p:cNvSpPr txBox="1"/>
          <p:nvPr/>
        </p:nvSpPr>
        <p:spPr>
          <a:xfrm>
            <a:off x="5298492" y="4233515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2022.4</a:t>
            </a:r>
            <a:endParaRPr lang="zh-CN" altLang="en-US" sz="900" b="1" dirty="0"/>
          </a:p>
        </p:txBody>
      </p:sp>
      <p:cxnSp>
        <p:nvCxnSpPr>
          <p:cNvPr id="104" name="直接连接符 103">
            <a:extLst>
              <a:ext uri="{FF2B5EF4-FFF2-40B4-BE49-F238E27FC236}">
                <a16:creationId xmlns:a16="http://schemas.microsoft.com/office/drawing/2014/main" id="{94EE6017-E7F8-4D44-88A1-F076AF55D930}"/>
              </a:ext>
            </a:extLst>
          </p:cNvPr>
          <p:cNvCxnSpPr>
            <a:cxnSpLocks/>
          </p:cNvCxnSpPr>
          <p:nvPr/>
        </p:nvCxnSpPr>
        <p:spPr>
          <a:xfrm>
            <a:off x="5558910" y="4447486"/>
            <a:ext cx="293918" cy="0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本框 104">
            <a:extLst>
              <a:ext uri="{FF2B5EF4-FFF2-40B4-BE49-F238E27FC236}">
                <a16:creationId xmlns:a16="http://schemas.microsoft.com/office/drawing/2014/main" id="{810263A1-25C5-43C1-BE8C-8326DED1FCBE}"/>
              </a:ext>
            </a:extLst>
          </p:cNvPr>
          <p:cNvSpPr txBox="1"/>
          <p:nvPr/>
        </p:nvSpPr>
        <p:spPr>
          <a:xfrm>
            <a:off x="5696605" y="4233626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2022.10</a:t>
            </a:r>
            <a:endParaRPr lang="zh-CN" altLang="en-US" sz="900" b="1" dirty="0"/>
          </a:p>
        </p:txBody>
      </p:sp>
      <p:cxnSp>
        <p:nvCxnSpPr>
          <p:cNvPr id="106" name="Line">
            <a:extLst>
              <a:ext uri="{FF2B5EF4-FFF2-40B4-BE49-F238E27FC236}">
                <a16:creationId xmlns:a16="http://schemas.microsoft.com/office/drawing/2014/main" id="{178FAA1A-4B89-4C49-A548-1C227339ACCA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V="1">
            <a:off x="5892366" y="4448234"/>
            <a:ext cx="2776890" cy="6396"/>
          </a:xfrm>
          <a:prstGeom prst="line">
            <a:avLst/>
          </a:prstGeom>
          <a:ln w="508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0" name="文本框 109">
            <a:extLst>
              <a:ext uri="{FF2B5EF4-FFF2-40B4-BE49-F238E27FC236}">
                <a16:creationId xmlns:a16="http://schemas.microsoft.com/office/drawing/2014/main" id="{F34874FC-6DE0-4DC3-9717-C88938C19255}"/>
              </a:ext>
            </a:extLst>
          </p:cNvPr>
          <p:cNvSpPr txBox="1"/>
          <p:nvPr/>
        </p:nvSpPr>
        <p:spPr>
          <a:xfrm>
            <a:off x="2503874" y="4411684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0070C0"/>
                </a:solidFill>
              </a:rPr>
              <a:t>Design</a:t>
            </a:r>
            <a:endParaRPr lang="zh-CN" altLang="en-US" sz="900" b="1" dirty="0">
              <a:solidFill>
                <a:srgbClr val="0070C0"/>
              </a:solidFill>
            </a:endParaRP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F4B8742-340E-4F85-AA4C-83564BBD6E9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259945" y="4456417"/>
            <a:ext cx="1047539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9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Trial operation</a:t>
            </a:r>
          </a:p>
        </p:txBody>
      </p:sp>
      <p:cxnSp>
        <p:nvCxnSpPr>
          <p:cNvPr id="114" name="直接连接符 113">
            <a:extLst>
              <a:ext uri="{FF2B5EF4-FFF2-40B4-BE49-F238E27FC236}">
                <a16:creationId xmlns:a16="http://schemas.microsoft.com/office/drawing/2014/main" id="{660EEFFE-978F-4CEE-BC08-EC91D0FB8280}"/>
              </a:ext>
            </a:extLst>
          </p:cNvPr>
          <p:cNvCxnSpPr>
            <a:cxnSpLocks/>
          </p:cNvCxnSpPr>
          <p:nvPr/>
        </p:nvCxnSpPr>
        <p:spPr>
          <a:xfrm>
            <a:off x="3223722" y="4829520"/>
            <a:ext cx="772697" cy="0"/>
          </a:xfrm>
          <a:prstGeom prst="line">
            <a:avLst/>
          </a:prstGeom>
          <a:ln w="508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>
            <a:extLst>
              <a:ext uri="{FF2B5EF4-FFF2-40B4-BE49-F238E27FC236}">
                <a16:creationId xmlns:a16="http://schemas.microsoft.com/office/drawing/2014/main" id="{5A0FA298-CE2A-49E0-ABBD-711310E3C466}"/>
              </a:ext>
            </a:extLst>
          </p:cNvPr>
          <p:cNvCxnSpPr>
            <a:cxnSpLocks/>
          </p:cNvCxnSpPr>
          <p:nvPr/>
        </p:nvCxnSpPr>
        <p:spPr>
          <a:xfrm>
            <a:off x="4013185" y="4813924"/>
            <a:ext cx="2036507" cy="2352"/>
          </a:xfrm>
          <a:prstGeom prst="line">
            <a:avLst/>
          </a:prstGeom>
          <a:ln w="508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文本框 115">
            <a:extLst>
              <a:ext uri="{FF2B5EF4-FFF2-40B4-BE49-F238E27FC236}">
                <a16:creationId xmlns:a16="http://schemas.microsoft.com/office/drawing/2014/main" id="{22ACAC32-DF5F-419B-A91C-D5325667EE2E}"/>
              </a:ext>
            </a:extLst>
          </p:cNvPr>
          <p:cNvSpPr txBox="1"/>
          <p:nvPr/>
        </p:nvSpPr>
        <p:spPr>
          <a:xfrm>
            <a:off x="2965625" y="4580670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2019.7</a:t>
            </a:r>
            <a:endParaRPr lang="zh-CN" altLang="en-US" sz="900" b="1" dirty="0"/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2FA29D20-D7D0-497E-9E4C-5DB93BED431E}"/>
              </a:ext>
            </a:extLst>
          </p:cNvPr>
          <p:cNvSpPr txBox="1"/>
          <p:nvPr/>
        </p:nvSpPr>
        <p:spPr>
          <a:xfrm>
            <a:off x="3781471" y="457859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2020.7</a:t>
            </a:r>
            <a:endParaRPr lang="zh-CN" altLang="en-US" sz="900" b="1" dirty="0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96A0FCE8-0BB7-4E98-9359-12B70D67822C}"/>
              </a:ext>
            </a:extLst>
          </p:cNvPr>
          <p:cNvSpPr txBox="1"/>
          <p:nvPr/>
        </p:nvSpPr>
        <p:spPr>
          <a:xfrm>
            <a:off x="3319856" y="4855356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0070C0"/>
                </a:solidFill>
              </a:rPr>
              <a:t>Design</a:t>
            </a:r>
            <a:endParaRPr lang="zh-CN" altLang="en-US" sz="900" b="1" dirty="0">
              <a:solidFill>
                <a:srgbClr val="0070C0"/>
              </a:solidFill>
            </a:endParaRPr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2F6F044F-4BBC-430C-AC85-317030674E72}"/>
              </a:ext>
            </a:extLst>
          </p:cNvPr>
          <p:cNvCxnSpPr>
            <a:cxnSpLocks/>
          </p:cNvCxnSpPr>
          <p:nvPr/>
        </p:nvCxnSpPr>
        <p:spPr>
          <a:xfrm>
            <a:off x="6084779" y="4816276"/>
            <a:ext cx="1376747" cy="13244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文本框 120">
            <a:extLst>
              <a:ext uri="{FF2B5EF4-FFF2-40B4-BE49-F238E27FC236}">
                <a16:creationId xmlns:a16="http://schemas.microsoft.com/office/drawing/2014/main" id="{197561D4-C344-4BB5-91A1-BF07AAC57603}"/>
              </a:ext>
            </a:extLst>
          </p:cNvPr>
          <p:cNvSpPr txBox="1"/>
          <p:nvPr/>
        </p:nvSpPr>
        <p:spPr>
          <a:xfrm>
            <a:off x="5869679" y="4601822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2023.1</a:t>
            </a:r>
            <a:endParaRPr lang="zh-CN" altLang="en-US" sz="900" b="1" dirty="0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6D93838F-6EEE-445C-B7E6-5D64BA434CC7}"/>
              </a:ext>
            </a:extLst>
          </p:cNvPr>
          <p:cNvSpPr txBox="1"/>
          <p:nvPr/>
        </p:nvSpPr>
        <p:spPr>
          <a:xfrm>
            <a:off x="7208129" y="4591181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2024.10</a:t>
            </a:r>
            <a:endParaRPr lang="zh-CN" altLang="en-US" sz="900" b="1" dirty="0"/>
          </a:p>
        </p:txBody>
      </p:sp>
      <p:cxnSp>
        <p:nvCxnSpPr>
          <p:cNvPr id="123" name="Line">
            <a:extLst>
              <a:ext uri="{FF2B5EF4-FFF2-40B4-BE49-F238E27FC236}">
                <a16:creationId xmlns:a16="http://schemas.microsoft.com/office/drawing/2014/main" id="{BE96549E-D547-4AA3-AAE1-397B6DC87AFF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7466352" y="4820850"/>
            <a:ext cx="1066088" cy="415"/>
          </a:xfrm>
          <a:prstGeom prst="line">
            <a:avLst/>
          </a:prstGeom>
          <a:ln w="508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6" name="文本框 125">
            <a:extLst>
              <a:ext uri="{FF2B5EF4-FFF2-40B4-BE49-F238E27FC236}">
                <a16:creationId xmlns:a16="http://schemas.microsoft.com/office/drawing/2014/main" id="{49084365-1866-42A3-B12B-F70318B4BD9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466360" y="4836433"/>
            <a:ext cx="121214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9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Trial operation</a:t>
            </a:r>
          </a:p>
        </p:txBody>
      </p:sp>
      <p:sp>
        <p:nvSpPr>
          <p:cNvPr id="127" name="文本框 126">
            <a:extLst>
              <a:ext uri="{FF2B5EF4-FFF2-40B4-BE49-F238E27FC236}">
                <a16:creationId xmlns:a16="http://schemas.microsoft.com/office/drawing/2014/main" id="{1F20B9CD-4BF4-4108-B38D-D0733C882CCF}"/>
              </a:ext>
            </a:extLst>
          </p:cNvPr>
          <p:cNvSpPr txBox="1"/>
          <p:nvPr/>
        </p:nvSpPr>
        <p:spPr>
          <a:xfrm>
            <a:off x="6194554" y="4819781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Commissioning</a:t>
            </a:r>
            <a:endParaRPr lang="zh-CN" altLang="en-US" sz="900" b="1" dirty="0"/>
          </a:p>
        </p:txBody>
      </p:sp>
      <p:cxnSp>
        <p:nvCxnSpPr>
          <p:cNvPr id="132" name="直接连接符 131">
            <a:extLst>
              <a:ext uri="{FF2B5EF4-FFF2-40B4-BE49-F238E27FC236}">
                <a16:creationId xmlns:a16="http://schemas.microsoft.com/office/drawing/2014/main" id="{D68D5ABD-8C8B-4C6C-B6F5-666D9AD91E05}"/>
              </a:ext>
            </a:extLst>
          </p:cNvPr>
          <p:cNvCxnSpPr>
            <a:cxnSpLocks/>
          </p:cNvCxnSpPr>
          <p:nvPr/>
        </p:nvCxnSpPr>
        <p:spPr>
          <a:xfrm>
            <a:off x="2483447" y="3724536"/>
            <a:ext cx="1497052" cy="0"/>
          </a:xfrm>
          <a:prstGeom prst="line">
            <a:avLst/>
          </a:prstGeom>
          <a:ln w="50800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>
            <a:extLst>
              <a:ext uri="{FF2B5EF4-FFF2-40B4-BE49-F238E27FC236}">
                <a16:creationId xmlns:a16="http://schemas.microsoft.com/office/drawing/2014/main" id="{1F9D5343-C095-44FA-BEF0-32EF4CE3FAE4}"/>
              </a:ext>
            </a:extLst>
          </p:cNvPr>
          <p:cNvCxnSpPr>
            <a:cxnSpLocks/>
          </p:cNvCxnSpPr>
          <p:nvPr/>
        </p:nvCxnSpPr>
        <p:spPr>
          <a:xfrm>
            <a:off x="4004672" y="3716238"/>
            <a:ext cx="1937701" cy="0"/>
          </a:xfrm>
          <a:prstGeom prst="line">
            <a:avLst/>
          </a:prstGeom>
          <a:ln w="50800">
            <a:solidFill>
              <a:schemeClr val="accent6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连接符 133">
            <a:extLst>
              <a:ext uri="{FF2B5EF4-FFF2-40B4-BE49-F238E27FC236}">
                <a16:creationId xmlns:a16="http://schemas.microsoft.com/office/drawing/2014/main" id="{4B3D1CB5-C40B-4B2C-96FB-3A4CEB07FA99}"/>
              </a:ext>
            </a:extLst>
          </p:cNvPr>
          <p:cNvCxnSpPr>
            <a:cxnSpLocks/>
          </p:cNvCxnSpPr>
          <p:nvPr/>
        </p:nvCxnSpPr>
        <p:spPr>
          <a:xfrm>
            <a:off x="5989558" y="3712028"/>
            <a:ext cx="664014" cy="7691"/>
          </a:xfrm>
          <a:prstGeom prst="line">
            <a:avLst/>
          </a:prstGeom>
          <a:ln w="508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文本框 134">
            <a:extLst>
              <a:ext uri="{FF2B5EF4-FFF2-40B4-BE49-F238E27FC236}">
                <a16:creationId xmlns:a16="http://schemas.microsoft.com/office/drawing/2014/main" id="{98564473-0F8C-42DE-9F75-142BE61AE969}"/>
              </a:ext>
            </a:extLst>
          </p:cNvPr>
          <p:cNvSpPr txBox="1"/>
          <p:nvPr/>
        </p:nvSpPr>
        <p:spPr>
          <a:xfrm>
            <a:off x="5709334" y="3499383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2022.12</a:t>
            </a:r>
            <a:endParaRPr lang="zh-CN" altLang="en-US" sz="900" b="1" dirty="0"/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9C031BC0-FD66-4761-BEFC-F184BABA44E3}"/>
              </a:ext>
            </a:extLst>
          </p:cNvPr>
          <p:cNvSpPr txBox="1"/>
          <p:nvPr/>
        </p:nvSpPr>
        <p:spPr>
          <a:xfrm>
            <a:off x="5884236" y="3715886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Commissioning</a:t>
            </a:r>
            <a:endParaRPr lang="zh-CN" altLang="en-US" sz="900" b="1" dirty="0"/>
          </a:p>
        </p:txBody>
      </p:sp>
      <p:cxnSp>
        <p:nvCxnSpPr>
          <p:cNvPr id="137" name="Line">
            <a:extLst>
              <a:ext uri="{FF2B5EF4-FFF2-40B4-BE49-F238E27FC236}">
                <a16:creationId xmlns:a16="http://schemas.microsoft.com/office/drawing/2014/main" id="{119C57BC-781C-4945-ABED-671893481570}"/>
              </a:ext>
            </a:extLst>
          </p:cNvPr>
          <p:cNvCxnSpPr>
            <a:cxnSpLocks/>
            <a:endCxn id="170" idx="1"/>
          </p:cNvCxnSpPr>
          <p:nvPr>
            <p:custDataLst>
              <p:tags r:id="rId5"/>
            </p:custDataLst>
          </p:nvPr>
        </p:nvCxnSpPr>
        <p:spPr>
          <a:xfrm flipV="1">
            <a:off x="6665266" y="3699637"/>
            <a:ext cx="1729744" cy="13264"/>
          </a:xfrm>
          <a:prstGeom prst="line">
            <a:avLst/>
          </a:prstGeom>
          <a:ln w="508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8" name="文本框 137">
            <a:extLst>
              <a:ext uri="{FF2B5EF4-FFF2-40B4-BE49-F238E27FC236}">
                <a16:creationId xmlns:a16="http://schemas.microsoft.com/office/drawing/2014/main" id="{1AD9A73F-3D2B-406B-B0F4-887F2574D62F}"/>
              </a:ext>
            </a:extLst>
          </p:cNvPr>
          <p:cNvSpPr txBox="1"/>
          <p:nvPr/>
        </p:nvSpPr>
        <p:spPr>
          <a:xfrm>
            <a:off x="6425148" y="3506048"/>
            <a:ext cx="6014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2023.10</a:t>
            </a:r>
            <a:endParaRPr lang="zh-CN" altLang="en-US" sz="900" b="1" dirty="0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A91AD752-887E-4EA4-B2F9-0F0838CC3E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040937" y="3765301"/>
            <a:ext cx="1047538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9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Trial operation</a:t>
            </a:r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D73CDAE8-FAF8-480A-8C64-918385FF3B8E}"/>
              </a:ext>
            </a:extLst>
          </p:cNvPr>
          <p:cNvSpPr txBox="1"/>
          <p:nvPr/>
        </p:nvSpPr>
        <p:spPr>
          <a:xfrm>
            <a:off x="2269095" y="3513444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2018.5</a:t>
            </a:r>
            <a:endParaRPr lang="zh-CN" altLang="en-US" sz="900" b="1" dirty="0"/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7C4799F7-F24B-43E3-82AC-3B81763BB735}"/>
              </a:ext>
            </a:extLst>
          </p:cNvPr>
          <p:cNvSpPr txBox="1"/>
          <p:nvPr/>
        </p:nvSpPr>
        <p:spPr>
          <a:xfrm>
            <a:off x="3776419" y="3473505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2020.7</a:t>
            </a:r>
            <a:endParaRPr lang="zh-CN" altLang="en-US" sz="900" b="1" dirty="0"/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964D0BFA-CB81-4037-B2F2-C15DC420CD0F}"/>
              </a:ext>
            </a:extLst>
          </p:cNvPr>
          <p:cNvSpPr txBox="1"/>
          <p:nvPr/>
        </p:nvSpPr>
        <p:spPr>
          <a:xfrm>
            <a:off x="3075361" y="3714342"/>
            <a:ext cx="5693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0070C0"/>
                </a:solidFill>
              </a:rPr>
              <a:t>Design</a:t>
            </a:r>
            <a:endParaRPr lang="zh-CN" altLang="en-US" sz="900" b="1" dirty="0">
              <a:solidFill>
                <a:srgbClr val="0070C0"/>
              </a:solidFill>
            </a:endParaRPr>
          </a:p>
        </p:txBody>
      </p:sp>
      <p:sp>
        <p:nvSpPr>
          <p:cNvPr id="146" name="文本框 145">
            <a:extLst>
              <a:ext uri="{FF2B5EF4-FFF2-40B4-BE49-F238E27FC236}">
                <a16:creationId xmlns:a16="http://schemas.microsoft.com/office/drawing/2014/main" id="{914F58BC-BB9B-44B0-9574-F0AC68B023D4}"/>
              </a:ext>
            </a:extLst>
          </p:cNvPr>
          <p:cNvSpPr txBox="1"/>
          <p:nvPr/>
        </p:nvSpPr>
        <p:spPr>
          <a:xfrm>
            <a:off x="7405419" y="1678895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2025.2</a:t>
            </a:r>
            <a:endParaRPr lang="zh-CN" altLang="en-US" sz="900" b="1" dirty="0"/>
          </a:p>
        </p:txBody>
      </p:sp>
      <p:cxnSp>
        <p:nvCxnSpPr>
          <p:cNvPr id="147" name="Line">
            <a:extLst>
              <a:ext uri="{FF2B5EF4-FFF2-40B4-BE49-F238E27FC236}">
                <a16:creationId xmlns:a16="http://schemas.microsoft.com/office/drawing/2014/main" id="{F772A431-48B2-4CF2-B36F-46E6E79A4379}"/>
              </a:ext>
            </a:extLst>
          </p:cNvPr>
          <p:cNvCxnSpPr>
            <a:cxnSpLocks/>
            <a:endCxn id="151" idx="0"/>
          </p:cNvCxnSpPr>
          <p:nvPr>
            <p:custDataLst>
              <p:tags r:id="rId7"/>
            </p:custDataLst>
          </p:nvPr>
        </p:nvCxnSpPr>
        <p:spPr>
          <a:xfrm flipV="1">
            <a:off x="7670933" y="1896301"/>
            <a:ext cx="1006446" cy="12880"/>
          </a:xfrm>
          <a:prstGeom prst="line">
            <a:avLst/>
          </a:prstGeom>
          <a:ln w="508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9" name="Line">
            <a:extLst>
              <a:ext uri="{FF2B5EF4-FFF2-40B4-BE49-F238E27FC236}">
                <a16:creationId xmlns:a16="http://schemas.microsoft.com/office/drawing/2014/main" id="{F4F27564-E69C-4860-91DA-940D2BC19B64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7680935" y="2253783"/>
            <a:ext cx="996443" cy="7676"/>
          </a:xfrm>
          <a:prstGeom prst="line">
            <a:avLst/>
          </a:prstGeom>
          <a:ln w="50800">
            <a:solidFill>
              <a:srgbClr val="00B050"/>
            </a:solidFill>
            <a:headEnd type="oval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1" name="文本框 150">
            <a:extLst>
              <a:ext uri="{FF2B5EF4-FFF2-40B4-BE49-F238E27FC236}">
                <a16:creationId xmlns:a16="http://schemas.microsoft.com/office/drawing/2014/main" id="{25686228-8BB3-490C-AF5D-3592990AD9B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8153609" y="1896301"/>
            <a:ext cx="1047539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9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Trial operation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9275092F-E8E5-431C-A397-0BC5DA28027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8150346" y="2320929"/>
            <a:ext cx="1047539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900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Trial operation</a:t>
            </a:r>
          </a:p>
        </p:txBody>
      </p:sp>
      <p:sp>
        <p:nvSpPr>
          <p:cNvPr id="153" name="文本框 152">
            <a:extLst>
              <a:ext uri="{FF2B5EF4-FFF2-40B4-BE49-F238E27FC236}">
                <a16:creationId xmlns:a16="http://schemas.microsoft.com/office/drawing/2014/main" id="{B692CECF-707D-4F02-81AE-9C293BCCFA91}"/>
              </a:ext>
            </a:extLst>
          </p:cNvPr>
          <p:cNvSpPr txBox="1"/>
          <p:nvPr/>
        </p:nvSpPr>
        <p:spPr>
          <a:xfrm>
            <a:off x="7407552" y="2035278"/>
            <a:ext cx="5373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2025.2</a:t>
            </a:r>
            <a:endParaRPr lang="zh-CN" altLang="en-US" sz="900" b="1" dirty="0"/>
          </a:p>
        </p:txBody>
      </p:sp>
      <p:cxnSp>
        <p:nvCxnSpPr>
          <p:cNvPr id="154" name="直接连接符 153">
            <a:extLst>
              <a:ext uri="{FF2B5EF4-FFF2-40B4-BE49-F238E27FC236}">
                <a16:creationId xmlns:a16="http://schemas.microsoft.com/office/drawing/2014/main" id="{DE6EE30C-A331-48EE-8BB5-1F79567904F6}"/>
              </a:ext>
            </a:extLst>
          </p:cNvPr>
          <p:cNvCxnSpPr>
            <a:cxnSpLocks/>
          </p:cNvCxnSpPr>
          <p:nvPr/>
        </p:nvCxnSpPr>
        <p:spPr>
          <a:xfrm flipH="1">
            <a:off x="7419859" y="669732"/>
            <a:ext cx="5549" cy="449644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矩形">
            <a:extLst>
              <a:ext uri="{FF2B5EF4-FFF2-40B4-BE49-F238E27FC236}">
                <a16:creationId xmlns:a16="http://schemas.microsoft.com/office/drawing/2014/main" id="{9DB5C961-5F52-41B3-A269-87C189DCE164}"/>
              </a:ext>
            </a:extLst>
          </p:cNvPr>
          <p:cNvSpPr/>
          <p:nvPr/>
        </p:nvSpPr>
        <p:spPr>
          <a:xfrm>
            <a:off x="8783216" y="4934659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48" name="文本框 147">
            <a:extLst>
              <a:ext uri="{FF2B5EF4-FFF2-40B4-BE49-F238E27FC236}">
                <a16:creationId xmlns:a16="http://schemas.microsoft.com/office/drawing/2014/main" id="{A375A992-4615-40F5-B395-F19F72E69E2C}"/>
              </a:ext>
            </a:extLst>
          </p:cNvPr>
          <p:cNvSpPr txBox="1"/>
          <p:nvPr/>
        </p:nvSpPr>
        <p:spPr>
          <a:xfrm>
            <a:off x="4192125" y="3376479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50" name="文本框 149">
            <a:extLst>
              <a:ext uri="{FF2B5EF4-FFF2-40B4-BE49-F238E27FC236}">
                <a16:creationId xmlns:a16="http://schemas.microsoft.com/office/drawing/2014/main" id="{0B71481D-439E-4F53-BBE5-ED41A1D79D34}"/>
              </a:ext>
            </a:extLst>
          </p:cNvPr>
          <p:cNvSpPr txBox="1"/>
          <p:nvPr/>
        </p:nvSpPr>
        <p:spPr>
          <a:xfrm>
            <a:off x="4155150" y="3727749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65" name="文本框 164">
            <a:extLst>
              <a:ext uri="{FF2B5EF4-FFF2-40B4-BE49-F238E27FC236}">
                <a16:creationId xmlns:a16="http://schemas.microsoft.com/office/drawing/2014/main" id="{70969903-8283-48F4-A429-009ABF2B41DF}"/>
              </a:ext>
            </a:extLst>
          </p:cNvPr>
          <p:cNvSpPr txBox="1"/>
          <p:nvPr/>
        </p:nvSpPr>
        <p:spPr>
          <a:xfrm>
            <a:off x="4177571" y="4079847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03E05E4D-E804-4616-9B3F-1302D04ACF28}"/>
              </a:ext>
            </a:extLst>
          </p:cNvPr>
          <p:cNvSpPr txBox="1"/>
          <p:nvPr/>
        </p:nvSpPr>
        <p:spPr>
          <a:xfrm>
            <a:off x="3559561" y="4430795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2F86A534-A7D6-4E51-A97D-67EB4D1EC988}"/>
              </a:ext>
            </a:extLst>
          </p:cNvPr>
          <p:cNvSpPr txBox="1"/>
          <p:nvPr/>
        </p:nvSpPr>
        <p:spPr>
          <a:xfrm>
            <a:off x="4260115" y="4847843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68" name="文本框 167">
            <a:extLst>
              <a:ext uri="{FF2B5EF4-FFF2-40B4-BE49-F238E27FC236}">
                <a16:creationId xmlns:a16="http://schemas.microsoft.com/office/drawing/2014/main" id="{F48AAD82-AEB7-4A8C-B360-0087EFFFA0AF}"/>
              </a:ext>
            </a:extLst>
          </p:cNvPr>
          <p:cNvSpPr txBox="1"/>
          <p:nvPr/>
        </p:nvSpPr>
        <p:spPr>
          <a:xfrm>
            <a:off x="5062652" y="1962218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69" name="文本框 168">
            <a:extLst>
              <a:ext uri="{FF2B5EF4-FFF2-40B4-BE49-F238E27FC236}">
                <a16:creationId xmlns:a16="http://schemas.microsoft.com/office/drawing/2014/main" id="{0EFF81F6-0C63-4C37-9E6A-0E0C7ED5B12D}"/>
              </a:ext>
            </a:extLst>
          </p:cNvPr>
          <p:cNvSpPr txBox="1"/>
          <p:nvPr/>
        </p:nvSpPr>
        <p:spPr>
          <a:xfrm>
            <a:off x="4543347" y="2333196"/>
            <a:ext cx="165942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chemeClr val="accent6"/>
                </a:solidFill>
              </a:rPr>
              <a:t>Construction &amp; Installation</a:t>
            </a:r>
            <a:endParaRPr lang="zh-CN" altLang="en-US" sz="900" b="1" dirty="0">
              <a:solidFill>
                <a:schemeClr val="accent6"/>
              </a:solidFill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0D319D74-751C-4EF0-9243-168C992B0AA4}"/>
              </a:ext>
            </a:extLst>
          </p:cNvPr>
          <p:cNvSpPr txBox="1"/>
          <p:nvPr/>
        </p:nvSpPr>
        <p:spPr>
          <a:xfrm>
            <a:off x="8486981" y="4690660"/>
            <a:ext cx="896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FF0000"/>
                </a:solidFill>
              </a:rPr>
              <a:t>Open to user</a:t>
            </a:r>
            <a:endParaRPr lang="zh-CN" altLang="en-US" sz="900" b="1" dirty="0">
              <a:solidFill>
                <a:srgbClr val="FF0000"/>
              </a:solidFill>
            </a:endParaRPr>
          </a:p>
        </p:txBody>
      </p:sp>
      <p:sp>
        <p:nvSpPr>
          <p:cNvPr id="170" name="文本框 169">
            <a:extLst>
              <a:ext uri="{FF2B5EF4-FFF2-40B4-BE49-F238E27FC236}">
                <a16:creationId xmlns:a16="http://schemas.microsoft.com/office/drawing/2014/main" id="{A109858E-18D1-41F7-B35D-AEDF7807DF40}"/>
              </a:ext>
            </a:extLst>
          </p:cNvPr>
          <p:cNvSpPr txBox="1"/>
          <p:nvPr/>
        </p:nvSpPr>
        <p:spPr>
          <a:xfrm>
            <a:off x="8395010" y="3584221"/>
            <a:ext cx="8963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>
                <a:solidFill>
                  <a:srgbClr val="FF0000"/>
                </a:solidFill>
              </a:rPr>
              <a:t>Open to user</a:t>
            </a:r>
            <a:endParaRPr lang="zh-CN" altLang="en-US" sz="9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BD1032F-6C7F-428D-8717-895D4CA13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754"/>
            <a:ext cx="8424936" cy="4450746"/>
          </a:xfrm>
          <a:prstGeom prst="rect">
            <a:avLst/>
          </a:prstGeom>
        </p:spPr>
      </p:pic>
      <p:sp>
        <p:nvSpPr>
          <p:cNvPr id="9" name="标题 3">
            <a:extLst>
              <a:ext uri="{FF2B5EF4-FFF2-40B4-BE49-F238E27FC236}">
                <a16:creationId xmlns:a16="http://schemas.microsoft.com/office/drawing/2014/main" id="{0B6FC0B7-791D-4A53-A72D-CC99ED38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774"/>
            <a:ext cx="6881826" cy="431954"/>
          </a:xfrm>
        </p:spPr>
        <p:txBody>
          <a:bodyPr/>
          <a:lstStyle/>
          <a:p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Schedule of CSNS II Instrument </a:t>
            </a:r>
          </a:p>
        </p:txBody>
      </p:sp>
      <p:sp>
        <p:nvSpPr>
          <p:cNvPr id="10" name="矩形">
            <a:extLst>
              <a:ext uri="{FF2B5EF4-FFF2-40B4-BE49-F238E27FC236}">
                <a16:creationId xmlns:a16="http://schemas.microsoft.com/office/drawing/2014/main" id="{B6213BFD-C41C-46E6-B17B-355AF5B427CA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pPr algn="r" eaLnBrk="1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628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950375AD-0BBD-40B9-AB00-78F3BA1CFF1C}"/>
              </a:ext>
            </a:extLst>
          </p:cNvPr>
          <p:cNvSpPr/>
          <p:nvPr/>
        </p:nvSpPr>
        <p:spPr>
          <a:xfrm>
            <a:off x="282473" y="229829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黑体" panose="02010609060101010101" pitchFamily="49" charset="-122"/>
                <a:cs typeface="Arial" panose="020B0604020202020204" pitchFamily="34" charset="0"/>
              </a:rPr>
              <a:t>Outline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56CA919-DC8F-4D40-A497-F47B36072924}"/>
              </a:ext>
            </a:extLst>
          </p:cNvPr>
          <p:cNvCxnSpPr>
            <a:cxnSpLocks/>
          </p:cNvCxnSpPr>
          <p:nvPr/>
        </p:nvCxnSpPr>
        <p:spPr>
          <a:xfrm>
            <a:off x="107504" y="987574"/>
            <a:ext cx="33843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11">
            <a:extLst>
              <a:ext uri="{FF2B5EF4-FFF2-40B4-BE49-F238E27FC236}">
                <a16:creationId xmlns:a16="http://schemas.microsoft.com/office/drawing/2014/main" id="{D0F7F82E-4B08-4AC9-BA30-FDBB54F7F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203" y="1275606"/>
            <a:ext cx="6615594" cy="325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defPPr>
              <a:defRPr lang="zh-CN"/>
            </a:defPPr>
            <a:lvl1pPr defTabSz="912813">
              <a:defRPr sz="3200" b="1">
                <a:solidFill>
                  <a:srgbClr val="007DDA"/>
                </a:solidFill>
                <a:latin typeface="Impact" pitchFamily="34" charset="0"/>
                <a:ea typeface="微软雅黑" pitchFamily="34" charset="-122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CSNS Instrument Suite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 &amp; single crystal diffractometers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scale instruments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spectrometers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application and nuclear technique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166516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57200" y="79579"/>
            <a:ext cx="7622950" cy="431954"/>
          </a:xfrm>
        </p:spPr>
        <p:txBody>
          <a:bodyPr/>
          <a:lstStyle/>
          <a:p>
            <a:r>
              <a:rPr lang="en-US" altLang="zh-CN" sz="32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Overview of Powder Diffractometer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FEC787-F1A2-DA89-99FD-C9270ABF0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986" y="1091674"/>
            <a:ext cx="7332006" cy="1330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F8A7C-0FE2-7A86-6569-D6721664A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2507497"/>
            <a:ext cx="7394351" cy="2394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BAD738-F25A-2197-70C3-381B09A80060}"/>
              </a:ext>
            </a:extLst>
          </p:cNvPr>
          <p:cNvSpPr txBox="1"/>
          <p:nvPr/>
        </p:nvSpPr>
        <p:spPr>
          <a:xfrm>
            <a:off x="685799" y="756054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C00000"/>
                </a:solidFill>
              </a:rPr>
              <a:t>Phase I: Mar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8493B-2C83-9902-CFB5-A05218ADA80E}"/>
              </a:ext>
            </a:extLst>
          </p:cNvPr>
          <p:cNvSpPr txBox="1"/>
          <p:nvPr/>
        </p:nvSpPr>
        <p:spPr>
          <a:xfrm>
            <a:off x="2329919" y="763303"/>
            <a:ext cx="2044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C00000"/>
                </a:solidFill>
              </a:rPr>
              <a:t>Coorperation: Oct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D3BE3-4A80-EB9F-AE1D-BF5AED3ACAA1}"/>
              </a:ext>
            </a:extLst>
          </p:cNvPr>
          <p:cNvSpPr txBox="1"/>
          <p:nvPr/>
        </p:nvSpPr>
        <p:spPr>
          <a:xfrm>
            <a:off x="4333989" y="756054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C00000"/>
                </a:solidFill>
              </a:rPr>
              <a:t>Coorperation: Jul 2024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EF7E95-ECBF-E362-BA8B-DA63E4BF98C6}"/>
              </a:ext>
            </a:extLst>
          </p:cNvPr>
          <p:cNvSpPr txBox="1"/>
          <p:nvPr/>
        </p:nvSpPr>
        <p:spPr>
          <a:xfrm>
            <a:off x="6228184" y="741431"/>
            <a:ext cx="1994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400" dirty="0">
                <a:solidFill>
                  <a:srgbClr val="C00000"/>
                </a:solidFill>
              </a:rPr>
              <a:t>Coorperation: Jul 2024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D8BED7-E031-7C4D-6F7E-FB10592C5BC9}"/>
              </a:ext>
            </a:extLst>
          </p:cNvPr>
          <p:cNvSpPr/>
          <p:nvPr/>
        </p:nvSpPr>
        <p:spPr>
          <a:xfrm>
            <a:off x="667986" y="2787733"/>
            <a:ext cx="7412164" cy="25828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矩形">
            <a:extLst>
              <a:ext uri="{FF2B5EF4-FFF2-40B4-BE49-F238E27FC236}">
                <a16:creationId xmlns:a16="http://schemas.microsoft.com/office/drawing/2014/main" id="{77D0CA55-FAEE-4F21-A37F-21E583969D49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8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">
            <a:extLst>
              <a:ext uri="{FF2B5EF4-FFF2-40B4-BE49-F238E27FC236}">
                <a16:creationId xmlns:a16="http://schemas.microsoft.com/office/drawing/2014/main" id="{38B22201-F1AC-554C-B02B-44D9D65AE8B5}"/>
              </a:ext>
            </a:extLst>
          </p:cNvPr>
          <p:cNvSpPr/>
          <p:nvPr/>
        </p:nvSpPr>
        <p:spPr>
          <a:xfrm>
            <a:off x="8676457" y="4876006"/>
            <a:ext cx="345184" cy="28803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36" tIns="45717" rIns="91436" bIns="45717" anchor="t" anchorCtr="0"/>
          <a:lstStyle/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fld id="{CAD2D6BD-DE1B-4B5F-8B41-2702339687B9}" type="slidenum">
              <a:rPr lang="en-US" altLang="zh-CN" sz="900">
                <a:solidFill>
                  <a:srgbClr val="4D5E68"/>
                </a:solidFill>
                <a:latin typeface="Impact" panose="020B0806030902050204" pitchFamily="34" charset="0"/>
                <a:cs typeface="Calibri" panose="020F0502020204030204" pitchFamily="34" charset="0"/>
              </a:rPr>
              <a:t>9</a:t>
            </a:fld>
            <a:endParaRPr lang="zh-CN" altLang="en-US" sz="900" dirty="0">
              <a:solidFill>
                <a:srgbClr val="4D5E68"/>
              </a:solidFill>
              <a:latin typeface="Impact" panose="020B080603090205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cxnSp>
        <p:nvCxnSpPr>
          <p:cNvPr id="12" name="Straight Arrow Connector 4">
            <a:extLst>
              <a:ext uri="{FF2B5EF4-FFF2-40B4-BE49-F238E27FC236}">
                <a16:creationId xmlns:a16="http://schemas.microsoft.com/office/drawing/2014/main" id="{723702CC-F270-4D6E-BDC6-18FBED5CC203}"/>
              </a:ext>
            </a:extLst>
          </p:cNvPr>
          <p:cNvCxnSpPr>
            <a:cxnSpLocks/>
          </p:cNvCxnSpPr>
          <p:nvPr/>
        </p:nvCxnSpPr>
        <p:spPr>
          <a:xfrm>
            <a:off x="2150390" y="4335651"/>
            <a:ext cx="4637868" cy="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5">
            <a:extLst>
              <a:ext uri="{FF2B5EF4-FFF2-40B4-BE49-F238E27FC236}">
                <a16:creationId xmlns:a16="http://schemas.microsoft.com/office/drawing/2014/main" id="{6D6841FA-CBF0-44D3-A85A-539FE5E33323}"/>
              </a:ext>
            </a:extLst>
          </p:cNvPr>
          <p:cNvCxnSpPr>
            <a:cxnSpLocks/>
          </p:cNvCxnSpPr>
          <p:nvPr/>
        </p:nvCxnSpPr>
        <p:spPr>
          <a:xfrm flipV="1">
            <a:off x="2150390" y="1443280"/>
            <a:ext cx="0" cy="289237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9">
            <a:extLst>
              <a:ext uri="{FF2B5EF4-FFF2-40B4-BE49-F238E27FC236}">
                <a16:creationId xmlns:a16="http://schemas.microsoft.com/office/drawing/2014/main" id="{B980CF1E-C765-451A-8233-A777AB51AE90}"/>
              </a:ext>
            </a:extLst>
          </p:cNvPr>
          <p:cNvSpPr txBox="1"/>
          <p:nvPr/>
        </p:nvSpPr>
        <p:spPr>
          <a:xfrm>
            <a:off x="683568" y="1183593"/>
            <a:ext cx="1448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Resolution</a:t>
            </a:r>
            <a:endParaRPr lang="en-CN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EA71F338-BBCC-41A9-A8B8-FF68CF1063FA}"/>
              </a:ext>
            </a:extLst>
          </p:cNvPr>
          <p:cNvSpPr txBox="1"/>
          <p:nvPr/>
        </p:nvSpPr>
        <p:spPr>
          <a:xfrm>
            <a:off x="6218697" y="4708547"/>
            <a:ext cx="770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C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Flux</a:t>
            </a:r>
            <a:endParaRPr lang="en-CN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B1E3F84-C123-4C50-8AF2-08DA35FE3A22}"/>
              </a:ext>
            </a:extLst>
          </p:cNvPr>
          <p:cNvSpPr txBox="1"/>
          <p:nvPr/>
        </p:nvSpPr>
        <p:spPr>
          <a:xfrm>
            <a:off x="1603922" y="3789338"/>
            <a:ext cx="574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0.006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F2CF813-E6C8-4362-92F1-F919B5809045}"/>
              </a:ext>
            </a:extLst>
          </p:cNvPr>
          <p:cNvSpPr txBox="1"/>
          <p:nvPr/>
        </p:nvSpPr>
        <p:spPr>
          <a:xfrm>
            <a:off x="1517749" y="1616404"/>
            <a:ext cx="660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0.0003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E203F9C0-EB87-460D-8EFB-69E032AE6ED6}"/>
              </a:ext>
            </a:extLst>
          </p:cNvPr>
          <p:cNvSpPr txBox="1"/>
          <p:nvPr/>
        </p:nvSpPr>
        <p:spPr>
          <a:xfrm>
            <a:off x="1549016" y="2478093"/>
            <a:ext cx="6607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0.0015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3A41DCB-1A4B-416A-A1A2-B111695C3E9C}"/>
              </a:ext>
            </a:extLst>
          </p:cNvPr>
          <p:cNvSpPr txBox="1"/>
          <p:nvPr/>
        </p:nvSpPr>
        <p:spPr>
          <a:xfrm>
            <a:off x="1574798" y="3267388"/>
            <a:ext cx="5741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0.004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B9C51717-AA15-48A2-BB75-8E7DF7F8E95E}"/>
              </a:ext>
            </a:extLst>
          </p:cNvPr>
          <p:cNvSpPr txBox="1"/>
          <p:nvPr/>
        </p:nvSpPr>
        <p:spPr>
          <a:xfrm>
            <a:off x="2502289" y="4431547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1x10</a:t>
            </a:r>
            <a:r>
              <a:rPr lang="en-CN" sz="1350" baseline="30000" dirty="0">
                <a:solidFill>
                  <a:srgbClr val="000000"/>
                </a:solidFill>
                <a:latin typeface="Times New Roman"/>
              </a:rPr>
              <a:t>6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046E6658-0EAE-4A4F-A0A5-E9CE69836EEB}"/>
              </a:ext>
            </a:extLst>
          </p:cNvPr>
          <p:cNvSpPr txBox="1"/>
          <p:nvPr/>
        </p:nvSpPr>
        <p:spPr>
          <a:xfrm>
            <a:off x="6218698" y="4431547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5x10</a:t>
            </a:r>
            <a:r>
              <a:rPr lang="en-CN" sz="1350" baseline="30000" dirty="0">
                <a:solidFill>
                  <a:srgbClr val="000000"/>
                </a:solidFill>
                <a:latin typeface="Times New Roman"/>
              </a:rPr>
              <a:t>7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9B69B4BA-754F-48AC-BAE2-B738BA6B8089}"/>
              </a:ext>
            </a:extLst>
          </p:cNvPr>
          <p:cNvSpPr txBox="1"/>
          <p:nvPr/>
        </p:nvSpPr>
        <p:spPr>
          <a:xfrm>
            <a:off x="3833879" y="4431547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1x10</a:t>
            </a:r>
            <a:r>
              <a:rPr lang="en-CN" sz="1350" baseline="30000" dirty="0">
                <a:solidFill>
                  <a:srgbClr val="000000"/>
                </a:solidFill>
                <a:latin typeface="Times New Roman"/>
              </a:rPr>
              <a:t>7</a:t>
            </a:r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419CAFB-EF27-41FB-9A31-1D9C18A95D3C}"/>
              </a:ext>
            </a:extLst>
          </p:cNvPr>
          <p:cNvSpPr txBox="1"/>
          <p:nvPr/>
        </p:nvSpPr>
        <p:spPr>
          <a:xfrm>
            <a:off x="5141563" y="4431547"/>
            <a:ext cx="5886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1350" dirty="0">
                <a:solidFill>
                  <a:srgbClr val="000000"/>
                </a:solidFill>
                <a:latin typeface="Times New Roman"/>
              </a:rPr>
              <a:t>4x10</a:t>
            </a:r>
            <a:r>
              <a:rPr lang="en-CN" sz="1350" baseline="30000" dirty="0">
                <a:solidFill>
                  <a:srgbClr val="000000"/>
                </a:solidFill>
                <a:latin typeface="Times New Roman"/>
              </a:rPr>
              <a:t>7</a:t>
            </a:r>
          </a:p>
        </p:txBody>
      </p:sp>
      <p:sp>
        <p:nvSpPr>
          <p:cNvPr id="24" name="Oval 19">
            <a:extLst>
              <a:ext uri="{FF2B5EF4-FFF2-40B4-BE49-F238E27FC236}">
                <a16:creationId xmlns:a16="http://schemas.microsoft.com/office/drawing/2014/main" id="{DF40FBCC-9BEF-40BC-8C54-D6744C3E3ECC}"/>
              </a:ext>
            </a:extLst>
          </p:cNvPr>
          <p:cNvSpPr/>
          <p:nvPr/>
        </p:nvSpPr>
        <p:spPr>
          <a:xfrm>
            <a:off x="3735568" y="2247055"/>
            <a:ext cx="739076" cy="73907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900" dirty="0">
                <a:solidFill>
                  <a:srgbClr val="000000"/>
                </a:solidFill>
                <a:latin typeface="Times New Roman"/>
              </a:rPr>
              <a:t>GPPD</a:t>
            </a:r>
          </a:p>
        </p:txBody>
      </p:sp>
      <p:sp>
        <p:nvSpPr>
          <p:cNvPr id="25" name="Oval 20">
            <a:extLst>
              <a:ext uri="{FF2B5EF4-FFF2-40B4-BE49-F238E27FC236}">
                <a16:creationId xmlns:a16="http://schemas.microsoft.com/office/drawing/2014/main" id="{63973A9E-8F05-45B8-9E28-10CC7D1C5A1F}"/>
              </a:ext>
            </a:extLst>
          </p:cNvPr>
          <p:cNvSpPr/>
          <p:nvPr/>
        </p:nvSpPr>
        <p:spPr>
          <a:xfrm>
            <a:off x="2452420" y="1638165"/>
            <a:ext cx="739076" cy="73907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900" dirty="0">
                <a:solidFill>
                  <a:srgbClr val="000000"/>
                </a:solidFill>
                <a:latin typeface="Times New Roman"/>
              </a:rPr>
              <a:t>TREND</a:t>
            </a:r>
          </a:p>
        </p:txBody>
      </p:sp>
      <p:sp>
        <p:nvSpPr>
          <p:cNvPr id="26" name="Oval 21">
            <a:extLst>
              <a:ext uri="{FF2B5EF4-FFF2-40B4-BE49-F238E27FC236}">
                <a16:creationId xmlns:a16="http://schemas.microsoft.com/office/drawing/2014/main" id="{132A5D94-5002-403B-BF68-B986EE91C7C6}"/>
              </a:ext>
            </a:extLst>
          </p:cNvPr>
          <p:cNvSpPr/>
          <p:nvPr/>
        </p:nvSpPr>
        <p:spPr>
          <a:xfrm>
            <a:off x="5043252" y="3419800"/>
            <a:ext cx="739076" cy="73907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900" dirty="0">
                <a:solidFill>
                  <a:srgbClr val="000000"/>
                </a:solidFill>
                <a:latin typeface="Times New Roman"/>
              </a:rPr>
              <a:t>HPND</a:t>
            </a:r>
          </a:p>
        </p:txBody>
      </p:sp>
      <p:sp>
        <p:nvSpPr>
          <p:cNvPr id="27" name="Oval 22">
            <a:extLst>
              <a:ext uri="{FF2B5EF4-FFF2-40B4-BE49-F238E27FC236}">
                <a16:creationId xmlns:a16="http://schemas.microsoft.com/office/drawing/2014/main" id="{65DE5160-87BC-42C0-ADC6-C4DF2CC21CA6}"/>
              </a:ext>
            </a:extLst>
          </p:cNvPr>
          <p:cNvSpPr/>
          <p:nvPr/>
        </p:nvSpPr>
        <p:spPr>
          <a:xfrm>
            <a:off x="5914744" y="2982916"/>
            <a:ext cx="739076" cy="73907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CN" sz="900" dirty="0">
                <a:solidFill>
                  <a:srgbClr val="000000"/>
                </a:solidFill>
                <a:latin typeface="Times New Roman"/>
              </a:rPr>
              <a:t>MPI</a:t>
            </a:r>
          </a:p>
        </p:txBody>
      </p:sp>
      <p:sp>
        <p:nvSpPr>
          <p:cNvPr id="28" name="标题 3">
            <a:extLst>
              <a:ext uri="{FF2B5EF4-FFF2-40B4-BE49-F238E27FC236}">
                <a16:creationId xmlns:a16="http://schemas.microsoft.com/office/drawing/2014/main" id="{62A62040-568E-4C7A-9ADB-DE9F36ED9E95}"/>
              </a:ext>
            </a:extLst>
          </p:cNvPr>
          <p:cNvSpPr txBox="1">
            <a:spLocks/>
          </p:cNvSpPr>
          <p:nvPr/>
        </p:nvSpPr>
        <p:spPr>
          <a:xfrm>
            <a:off x="395536" y="11029"/>
            <a:ext cx="7622950" cy="431954"/>
          </a:xfrm>
        </p:spPr>
        <p:txBody>
          <a:bodyPr/>
          <a:lstStyle>
            <a:lvl1pPr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800" b="1" u="none" strike="noStrike" kern="0" cap="none" spc="0" normalizeH="0" baseline="0">
                <a:solidFill>
                  <a:srgbClr val="005DA2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spcAft>
                <a:spcPts val="0"/>
              </a:spcAft>
            </a:pPr>
            <a:r>
              <a:rPr lang="en-US" altLang="zh-CN" sz="3200" dirty="0">
                <a:solidFill>
                  <a:srgbClr val="0432FF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Overview of Powder Diffractometer</a:t>
            </a:r>
          </a:p>
        </p:txBody>
      </p:sp>
    </p:spTree>
    <p:extLst>
      <p:ext uri="{BB962C8B-B14F-4D97-AF65-F5344CB8AC3E}">
        <p14:creationId xmlns:p14="http://schemas.microsoft.com/office/powerpoint/2010/main" val="1572693646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909e12b-adcb-4958-88ba-01ea0ddb62bc}"/>
  <p:tag name="TABLE_ENDDRAG_ORIGIN_RECT" val="434*244"/>
  <p:tag name="TABLE_ENDDRAG_RECT" val="544*74*434*2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27496062992128,&quot;left&quot;:48.2,&quot;top&quot;:225.27503937007873,&quot;width&quot;:644.312440944881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27496062992128,&quot;left&quot;:48.2,&quot;top&quot;:225.27503937007873,&quot;width&quot;:644.312440944881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77.27496062992128,&quot;left&quot;:48.2,&quot;top&quot;:225.27503937007873,&quot;width&quot;:644.3124409448819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07b1f78-988a-4a76-9f4c-597f85aed6b1}"/>
  <p:tag name="TABLE_ENDDRAG_ORIGIN_RECT" val="588*261"/>
  <p:tag name="TABLE_ENDDRAG_RECT" val="120*148*588*26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rgbClr val="012D86"/>
            </a:gs>
            <a:gs pos="100000">
              <a:srgbClr val="0E2557"/>
            </a:gs>
          </a:gsLst>
          <a:lin scaled="0"/>
        </a:gradFill>
        <a:ln>
          <a:noFill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10800000"/>
          </a:camera>
          <a:lightRig rig="threePt" dir="t"/>
        </a:scene3d>
      </a:spPr>
      <a:bodyPr rtlCol="0" anchor="ctr"/>
      <a:lstStyle>
        <a:defPPr algn="ctr">
          <a:defRPr/>
        </a:defPPr>
      </a:lstStyle>
      <a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a:style>
    </a:spDef>
    <a:txDef>
      <a:spPr bwMode="auto">
        <a:noFill/>
        <a:ln w="9525">
          <a:noFill/>
          <a:miter lim="800000"/>
        </a:ln>
      </a:spPr>
      <a:bodyPr/>
      <a:lstStyle>
        <a:defPPr marL="342900" indent="-342900" algn="ctr" eaLnBrk="0" hangingPunct="0">
          <a:spcBef>
            <a:spcPts val="600"/>
          </a:spcBef>
          <a:buClr>
            <a:schemeClr val="tx1"/>
          </a:buClr>
          <a:defRPr sz="2800" b="1" dirty="0" smtClean="0">
            <a:ln>
              <a:solidFill>
                <a:srgbClr val="FFFF00"/>
              </a:solidFill>
            </a:ln>
            <a:solidFill>
              <a:srgbClr val="2433F8"/>
            </a:solidFill>
            <a:latin typeface="Times New Roman" panose="02020603050405020304" pitchFamily="18" charset="0"/>
            <a:ea typeface="微软雅黑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国标仿宋中        新罗马英">
      <a:majorFont>
        <a:latin typeface="Times New Roman"/>
        <a:ea typeface="方正仿宋_GB2312"/>
        <a:cs typeface=""/>
      </a:majorFont>
      <a:minorFont>
        <a:latin typeface="Times New Roman"/>
        <a:ea typeface="方正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国标仿宋中        新罗马英">
      <a:majorFont>
        <a:latin typeface="Times New Roman"/>
        <a:ea typeface="方正仿宋_GB2312"/>
        <a:cs typeface=""/>
      </a:majorFont>
      <a:minorFont>
        <a:latin typeface="Times New Roman"/>
        <a:ea typeface="方正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3"/>
          </a:solidFill>
          <a:prstDash val="dash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tx2">
            <a:lumMod val="60000"/>
            <a:lumOff val="40000"/>
          </a:schemeClr>
        </a:solidFill>
      </a:spPr>
      <a:bodyPr wrap="square">
        <a:noAutofit/>
      </a:bodyPr>
      <a:lstStyle>
        <a:defPPr algn="just">
          <a:lnSpc>
            <a:spcPct val="110000"/>
          </a:lnSpc>
          <a:spcBef>
            <a:spcPts val="0"/>
          </a:spcBef>
          <a:spcAft>
            <a:spcPts val="600"/>
          </a:spcAft>
          <a:buClr>
            <a:schemeClr val="tx1"/>
          </a:buClr>
          <a:defRPr sz="2000" b="1" dirty="0">
            <a:solidFill>
              <a:schemeClr val="bg1"/>
            </a:solidFill>
            <a:latin typeface="Times New Roman" pitchFamily="18" charset="0"/>
            <a:ea typeface="微软雅黑" panose="020B0503020204020204" pitchFamily="34" charset="-122"/>
            <a:cs typeface="Times New Roman" pitchFamily="18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28735</TotalTime>
  <Words>3441</Words>
  <Application>Microsoft Office PowerPoint</Application>
  <PresentationFormat>全屏显示(16:9)</PresentationFormat>
  <Paragraphs>785</Paragraphs>
  <Slides>41</Slides>
  <Notes>20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62" baseType="lpstr">
      <vt:lpstr>ArialMT</vt:lpstr>
      <vt:lpstr>Microsoft YaHei UI</vt:lpstr>
      <vt:lpstr>Noto Sans SC</vt:lpstr>
      <vt:lpstr>PingFang SC</vt:lpstr>
      <vt:lpstr>等线</vt:lpstr>
      <vt:lpstr>STXinwei</vt:lpstr>
      <vt:lpstr>微软雅黑</vt:lpstr>
      <vt:lpstr>字魂58号-创中黑</vt:lpstr>
      <vt:lpstr>Arial</vt:lpstr>
      <vt:lpstr>Arial Black</vt:lpstr>
      <vt:lpstr>Calibri</vt:lpstr>
      <vt:lpstr>Impact</vt:lpstr>
      <vt:lpstr>Tahoma</vt:lpstr>
      <vt:lpstr>Times New Roman</vt:lpstr>
      <vt:lpstr>Wingdings</vt:lpstr>
      <vt:lpstr>Office 主题</vt:lpstr>
      <vt:lpstr>6_Office 主题​​</vt:lpstr>
      <vt:lpstr>9_Office 主题​​</vt:lpstr>
      <vt:lpstr>1_Office 主题</vt:lpstr>
      <vt:lpstr>Origin95.Graph</vt:lpstr>
      <vt:lpstr>Graph</vt:lpstr>
      <vt:lpstr>PowerPoint 演示文稿</vt:lpstr>
      <vt:lpstr>PowerPoint 演示文稿</vt:lpstr>
      <vt:lpstr>PowerPoint 演示文稿</vt:lpstr>
      <vt:lpstr>PowerPoint 演示文稿</vt:lpstr>
      <vt:lpstr>Operating Instruments</vt:lpstr>
      <vt:lpstr>Schedule of CSNS II Instrument </vt:lpstr>
      <vt:lpstr>PowerPoint 演示文稿</vt:lpstr>
      <vt:lpstr>Overview of Powder Diffractometer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Liquid Neutron Reflectometer (BL03)</vt:lpstr>
      <vt:lpstr>PowerPoint 演示文稿</vt:lpstr>
      <vt:lpstr>Scientific Goals of Spectrometers</vt:lpstr>
      <vt:lpstr>PowerPoint 演示文稿</vt:lpstr>
      <vt:lpstr>PowerPoint 演示文稿</vt:lpstr>
      <vt:lpstr>PowerPoint 演示文稿</vt:lpstr>
      <vt:lpstr>Indirect geometry Molecular Vibrational Spectrometer (BL06)</vt:lpstr>
      <vt:lpstr>Progress of iMovies </vt:lpstr>
      <vt:lpstr>Neutron Backscattering Spectrometer (BL10)</vt:lpstr>
      <vt:lpstr>Progress of NuBS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Neutron Physics and application instrument (BL12)</vt:lpstr>
      <vt:lpstr>Neutron Physics and application instrument (BL12)</vt:lpstr>
      <vt:lpstr>Neutron Technology Development Station （BL 08A）</vt:lpstr>
      <vt:lpstr>Neutron Technology Development Station （BL 08A）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liangtj</cp:lastModifiedBy>
  <cp:revision>8293</cp:revision>
  <dcterms:created xsi:type="dcterms:W3CDTF">2011-02-21T08:42:00Z</dcterms:created>
  <dcterms:modified xsi:type="dcterms:W3CDTF">2026-04-13T06:33:33Z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44A612C471B34CBF9B9FFE09197D4399</vt:lpwstr>
  </property>
  <property fmtid="{D5CDD505-2E9C-101B-9397-08002B2CF9AE}" pid="3" name="KSOProductBuildVer">
    <vt:lpwstr>2052-11.1.0.11045</vt:lpwstr>
  </property>
</Properties>
</file>