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70" r:id="rId2"/>
    <p:sldId id="300" r:id="rId3"/>
    <p:sldId id="271" r:id="rId4"/>
    <p:sldId id="292" r:id="rId5"/>
    <p:sldId id="323" r:id="rId6"/>
    <p:sldId id="332" r:id="rId7"/>
    <p:sldId id="324" r:id="rId8"/>
    <p:sldId id="325" r:id="rId9"/>
    <p:sldId id="326" r:id="rId10"/>
    <p:sldId id="316" r:id="rId11"/>
    <p:sldId id="317" r:id="rId12"/>
    <p:sldId id="327" r:id="rId13"/>
    <p:sldId id="334" r:id="rId14"/>
    <p:sldId id="318" r:id="rId15"/>
    <p:sldId id="328" r:id="rId16"/>
    <p:sldId id="319" r:id="rId17"/>
    <p:sldId id="331" r:id="rId18"/>
    <p:sldId id="330" r:id="rId19"/>
    <p:sldId id="320" r:id="rId20"/>
    <p:sldId id="321" r:id="rId21"/>
    <p:sldId id="33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8" autoAdjust="0"/>
    <p:restoredTop sz="77793"/>
  </p:normalViewPr>
  <p:slideViewPr>
    <p:cSldViewPr showGuides="1">
      <p:cViewPr varScale="1">
        <p:scale>
          <a:sx n="97" d="100"/>
          <a:sy n="97" d="100"/>
        </p:scale>
        <p:origin x="984" y="184"/>
      </p:cViewPr>
      <p:guideLst>
        <p:guide orient="horz" pos="1026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08.04.26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08.04.26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Hello everyone and thank you for the opportunity to present.</a:t>
            </a:r>
          </a:p>
          <a:p>
            <a:pPr marL="0" indent="0">
              <a:buNone/>
            </a:pPr>
            <a:r>
              <a:rPr lang="en-GB" dirty="0"/>
              <a:t>Today I will give an overview of recent developments in the neutron instrument simulation package VITESS, focusing on version 3.7 and ongoing work towards version 3.8, which we have recently described in a journal publication.”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91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addition to source modelling, VITESS 3.7 extends the physical realism of simulations.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The integration of the </a:t>
            </a:r>
            <a:r>
              <a:rPr lang="en-GB" b="1" dirty="0" err="1"/>
              <a:t>NCrystal</a:t>
            </a:r>
            <a:r>
              <a:rPr lang="en-GB" b="1" dirty="0"/>
              <a:t> library</a:t>
            </a:r>
            <a:r>
              <a:rPr lang="en-GB" dirty="0"/>
              <a:t> enables detailed modelling of neutron interactions in crystalline materials, including coherent and incoherent scattering processes.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8882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Spin manipulation was found faulty in some modules and fixed.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Spin-dependent scattering is now supported in inelastic simulations, allowing polarization effects to be treated consistently.</a:t>
            </a:r>
          </a:p>
          <a:p>
            <a:pPr marL="0" indent="0">
              <a:buNone/>
            </a:pPr>
            <a:r>
              <a:rPr lang="en-GB" dirty="0"/>
              <a:t>The kernel function </a:t>
            </a:r>
            <a:r>
              <a:rPr lang="en-GB" dirty="0" err="1"/>
              <a:t>Sqw</a:t>
            </a:r>
            <a:r>
              <a:rPr lang="en-GB" dirty="0"/>
              <a:t> enables the option to add nuclear incoherent scattering to the already existing coherent scattering around a specific dispersion relation.</a:t>
            </a:r>
          </a:p>
          <a:p>
            <a:pPr marL="0" indent="0">
              <a:buNone/>
            </a:pPr>
            <a:r>
              <a:rPr lang="en-GB" dirty="0"/>
              <a:t>The typical spin-flip 1/3 2/3 probability is implemented.</a:t>
            </a:r>
          </a:p>
          <a:p>
            <a:pPr marL="0" indent="0">
              <a:buNone/>
            </a:pPr>
            <a:r>
              <a:rPr lang="en-GB" dirty="0"/>
              <a:t>To be able to treat the data correctly, the spin option was also added to the </a:t>
            </a:r>
            <a:r>
              <a:rPr lang="en-GB" dirty="0" err="1"/>
              <a:t>eval_inelast</a:t>
            </a:r>
            <a:r>
              <a:rPr lang="en-GB" dirty="0"/>
              <a:t> and the detector modules.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681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9C59C-3D01-262A-2AB5-25E4C3EA9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1C4311-F6AF-F1A3-5B98-9C4E9B02D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04FAC-80E1-CEDB-788F-497D4CEFB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Spin manipulation was found faulty in some modules and fixed.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Spin-dependent scattering is now supported in inelastic simulations, allowing polarization effects to be treated consistently.</a:t>
            </a:r>
          </a:p>
          <a:p>
            <a:pPr marL="0" indent="0">
              <a:buNone/>
            </a:pPr>
            <a:r>
              <a:rPr lang="en-GB" dirty="0"/>
              <a:t>The kernel function </a:t>
            </a:r>
            <a:r>
              <a:rPr lang="en-GB" dirty="0" err="1"/>
              <a:t>Sqw</a:t>
            </a:r>
            <a:r>
              <a:rPr lang="en-GB" dirty="0"/>
              <a:t> enables the option to add nuclear incoherent scattering to the already existing coherent scattering around a specific dispersion relation.</a:t>
            </a:r>
          </a:p>
          <a:p>
            <a:pPr marL="0" indent="0">
              <a:buNone/>
            </a:pPr>
            <a:r>
              <a:rPr lang="en-GB" dirty="0"/>
              <a:t>The typical spin-flip 1/3 2/3 probability is implemented.</a:t>
            </a:r>
          </a:p>
          <a:p>
            <a:pPr marL="0" indent="0">
              <a:buNone/>
            </a:pPr>
            <a:r>
              <a:rPr lang="en-GB" dirty="0"/>
              <a:t>To be able to treat the data correctly, the spin option was also added to the </a:t>
            </a:r>
            <a:r>
              <a:rPr lang="en-GB" dirty="0" err="1"/>
              <a:t>eval_inelast</a:t>
            </a:r>
            <a:r>
              <a:rPr lang="en-GB" dirty="0"/>
              <a:t> and the detector modules.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B7C15-E6B5-4186-2FE1-DE44763BE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93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A new feature we added to Vitess is the prism module.</a:t>
            </a:r>
          </a:p>
          <a:p>
            <a:r>
              <a:rPr lang="en-DE" dirty="0"/>
              <a:t>This is able to reproduce an assembly of NxM prisms</a:t>
            </a:r>
          </a:p>
          <a:p>
            <a:r>
              <a:rPr lang="en-DE" dirty="0"/>
              <a:t>The purpose is correction of gravity effects on long lambdas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674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Here you can see a study case we’re currently working on for the SANS instrument D11 @ ILL</a:t>
            </a:r>
          </a:p>
          <a:p>
            <a:r>
              <a:rPr lang="en-DE" dirty="0"/>
              <a:t>You can see the effect of the prism is to deflect the entire neutron beam back into z=0 at the sample position.</a:t>
            </a:r>
          </a:p>
          <a:p>
            <a:r>
              <a:rPr lang="en-DE" dirty="0"/>
              <a:t>We are validating the impact on chromatic aberrations as we speak.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232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recent release of version 3.8 focuses on improving the codebase: more robust, improved reproducibility, and usability.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includes:</a:t>
            </a:r>
          </a:p>
          <a:p>
            <a:pPr marL="0" indent="0">
              <a:buNone/>
            </a:pPr>
            <a:r>
              <a:rPr lang="en-GB" dirty="0"/>
              <a:t>automated testing of modules at the level of individual neutron trajectories,</a:t>
            </a:r>
          </a:p>
          <a:p>
            <a:pPr marL="0" indent="0">
              <a:buNone/>
            </a:pPr>
            <a:r>
              <a:rPr lang="en-GB" dirty="0"/>
              <a:t>integration of continuous integration workflows,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104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3.8 includes also improvements in the graphical interface and visualization, as now the default option is </a:t>
            </a:r>
            <a:r>
              <a:rPr lang="en-GB" dirty="0" err="1"/>
              <a:t>Grplot</a:t>
            </a:r>
            <a:r>
              <a:rPr lang="en-GB" dirty="0"/>
              <a:t>, that is integrated in the package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485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and better cross-platform support.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These developments ensure that the simulation results are reliable and reproducible after a new deployment, which is essential for instrument design studies.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3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Looking ahead, development continues towards future versions of VITESS.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includes:</a:t>
            </a:r>
          </a:p>
          <a:p>
            <a:pPr marL="0" indent="0">
              <a:buNone/>
            </a:pPr>
            <a:r>
              <a:rPr lang="en-GB" dirty="0"/>
              <a:t>a new graphical interface,</a:t>
            </a:r>
          </a:p>
          <a:p>
            <a:pPr marL="0" indent="0">
              <a:buNone/>
            </a:pPr>
            <a:r>
              <a:rPr lang="en-GB" dirty="0"/>
              <a:t>Python-based workflows for instrument definition,</a:t>
            </a:r>
          </a:p>
          <a:p>
            <a:pPr marL="0" indent="0">
              <a:buNone/>
            </a:pPr>
            <a:r>
              <a:rPr lang="en-GB" dirty="0"/>
              <a:t>and further developments towards digital twin capabilities.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Overall, VITESS is evolving from a tool for instrument design towards a more comprehensive framework for neutron experiment simulation.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234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 conclude:</a:t>
            </a:r>
          </a:p>
          <a:p>
            <a:pPr marL="0" indent="0">
              <a:buNone/>
            </a:pPr>
            <a:r>
              <a:rPr lang="en-GB" dirty="0"/>
              <a:t>VITESS 3.7 introduces major advances in source modelling and physics capabilities,</a:t>
            </a:r>
          </a:p>
          <a:p>
            <a:pPr marL="0" indent="0">
              <a:buNone/>
            </a:pPr>
            <a:r>
              <a:rPr lang="en-GB" dirty="0"/>
              <a:t>enabling improved coupling between moderator simulations and instrument modelling,</a:t>
            </a:r>
          </a:p>
          <a:p>
            <a:pPr marL="0" indent="0">
              <a:buNone/>
            </a:pPr>
            <a:r>
              <a:rPr lang="en-GB" dirty="0"/>
              <a:t>VITESS 3.8 focuses on robustness and reproducibility,</a:t>
            </a:r>
          </a:p>
          <a:p>
            <a:pPr marL="0" indent="0">
              <a:buNone/>
            </a:pPr>
            <a:r>
              <a:rPr lang="en-GB" dirty="0"/>
              <a:t>and ongoing developments support the transition towards virtual experiments and digital twins.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22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“Monte Carlo simulations are a central tool in the design and optimisation of neutron scattering instruments at modern neutron sources.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Traditionally, these simulations focused on instrument performance — for example flux at the sample or resolution.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However, current developments go beyond that.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There is an increasing need to connect:</a:t>
            </a:r>
          </a:p>
          <a:p>
            <a:pPr marL="0" indent="0">
              <a:buNone/>
            </a:pPr>
            <a:r>
              <a:rPr lang="en-GB" dirty="0"/>
              <a:t>moderator simulations,</a:t>
            </a:r>
          </a:p>
          <a:p>
            <a:pPr marL="0" indent="0">
              <a:buNone/>
            </a:pPr>
            <a:r>
              <a:rPr lang="en-GB" dirty="0"/>
              <a:t>beamline transport,</a:t>
            </a:r>
          </a:p>
          <a:p>
            <a:pPr marL="0" indent="0">
              <a:buNone/>
            </a:pPr>
            <a:r>
              <a:rPr lang="en-GB" dirty="0"/>
              <a:t>and full experimental configurations.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This is driven by emerging concepts such as </a:t>
            </a:r>
            <a:r>
              <a:rPr lang="en-GB" b="1" dirty="0"/>
              <a:t>virtual experiments</a:t>
            </a:r>
            <a:r>
              <a:rPr lang="en-GB" dirty="0"/>
              <a:t> and </a:t>
            </a:r>
            <a:r>
              <a:rPr lang="en-GB" b="1" dirty="0"/>
              <a:t>digital twins</a:t>
            </a:r>
            <a:r>
              <a:rPr lang="en-GB" dirty="0"/>
              <a:t>, where simulations are used not only for design, but also for experiment planning and data interpretation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1716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51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VITESS is a modular Monte Carlo ray-tracing simulation package for neutron scattering instruments.</a:t>
            </a:r>
          </a:p>
          <a:p>
            <a:pPr marL="0" indent="0">
              <a:buNone/>
            </a:pPr>
            <a:r>
              <a:rPr lang="en-GB" dirty="0"/>
              <a:t>Neutrons are represented as rays characterized by position, direction, wavelength, and spin, and are propagated through a sequence of instrument components such as guides, choppers, samples, and detectors.</a:t>
            </a:r>
          </a:p>
          <a:p>
            <a:pPr marL="0" indent="0">
              <a:buNone/>
            </a:pPr>
            <a:r>
              <a:rPr lang="en-GB" dirty="0"/>
              <a:t>This modular structure allows flexible construction of virtual instruments and supports both instrument optimisation and virtual experiments.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818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“In this talk, I will focus on:</a:t>
            </a:r>
          </a:p>
          <a:p>
            <a:pPr marL="0" indent="0">
              <a:buNone/>
            </a:pPr>
            <a:r>
              <a:rPr lang="en-GB" dirty="0"/>
              <a:t>the main developments introduced in VITESS 3.7,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In particular, I will highlight improvements in:</a:t>
            </a:r>
          </a:p>
          <a:p>
            <a:pPr marL="0" indent="0">
              <a:buNone/>
            </a:pPr>
            <a:r>
              <a:rPr lang="en-GB" dirty="0"/>
              <a:t>source modelling,</a:t>
            </a:r>
          </a:p>
          <a:p>
            <a:pPr marL="0" indent="0">
              <a:buNone/>
            </a:pPr>
            <a:r>
              <a:rPr lang="en-GB" dirty="0"/>
              <a:t>physical realism,</a:t>
            </a:r>
          </a:p>
          <a:p>
            <a:pPr marL="0" indent="0">
              <a:buNone/>
            </a:pPr>
            <a:r>
              <a:rPr lang="en-GB" dirty="0"/>
              <a:t>and simulation workflows.”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65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And for what </a:t>
            </a:r>
            <a:r>
              <a:rPr lang="en-GB" dirty="0" err="1"/>
              <a:t>concenrns</a:t>
            </a:r>
            <a:r>
              <a:rPr lang="en-GB" dirty="0"/>
              <a:t> version 3.8, I’ll give some more details later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472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This work has been described in more details in the paper that was very recently published in JAC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7924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And I will talk about some ongoing work towards future versions.</a:t>
            </a: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529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Version 3.7 introduces several important developments, which can be grouped into three main areas:</a:t>
            </a:r>
          </a:p>
          <a:p>
            <a:pPr marL="0" indent="0">
              <a:buNone/>
            </a:pPr>
            <a:r>
              <a:rPr lang="en-GB" dirty="0"/>
              <a:t>improved coupling between moderator simulations and instrument modelling,</a:t>
            </a:r>
          </a:p>
          <a:p>
            <a:pPr marL="0" indent="0">
              <a:buNone/>
            </a:pPr>
            <a:r>
              <a:rPr lang="en-GB" dirty="0"/>
              <a:t>extended physics capabilities,</a:t>
            </a:r>
          </a:p>
          <a:p>
            <a:pPr marL="0" indent="0">
              <a:buNone/>
            </a:pPr>
            <a:r>
              <a:rPr lang="en-GB" dirty="0"/>
              <a:t>and new instrument components.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These developments are largely driven by the need for more realistic and flexible simulations.</a:t>
            </a:r>
          </a:p>
          <a:p>
            <a:pPr marL="0" indent="0"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26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is one of the most relevant developments for neutron source facilities.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key challenge is how to efficiently use detailed neutron distributions from moderator simulations, for example from MCNP or PHITS.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Two approaches have been introduced: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First, </a:t>
            </a:r>
            <a:r>
              <a:rPr lang="en-GB" b="1" dirty="0" err="1"/>
              <a:t>KDSource</a:t>
            </a:r>
            <a:r>
              <a:rPr lang="en-GB" dirty="0"/>
              <a:t>, which uses kernel density estimation to sample neutron phase space and generate additional trajectories from existing datasets. This allows improved statistical accuracy without rerunning expensive simulations.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Second, the </a:t>
            </a:r>
            <a:r>
              <a:rPr lang="en-GB" b="1" dirty="0" err="1"/>
              <a:t>source_AI</a:t>
            </a:r>
            <a:r>
              <a:rPr lang="en-GB" dirty="0"/>
              <a:t> module, which uses generative models trained on Monte Carlo particle lists to reproduce the full multidimensional neutron phase space.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/>
              <a:t>These models can then be used to efficiently generate new neutrons, enabling repeated simulations or parameter studies without reusing large input datasets. 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Together, these approaches significantly improve the coupling between moderator simulations and instrument modelling.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17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8" name="Bild 9" descr="Slogan_FZ_Jülich_grasgru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428" y="5769260"/>
            <a:ext cx="1894868" cy="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8" name="Bild 9" descr="Slogan_FZ_Jülich_grasgru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428" y="5769260"/>
            <a:ext cx="1894868" cy="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1" name="Bild 9" descr="Slogan_FZ_Jülich_grasgru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428" y="5769260"/>
            <a:ext cx="1894868" cy="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1" name="Bild 9" descr="Slogan_FZ_Jülich_grasgrue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428" y="5769260"/>
            <a:ext cx="1894868" cy="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8AF006-3416-44FA-BBD1-BCE9F27A19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pos="7446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ess.eu/event/3811/contributions/24553/author/23067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indico.ess.eu/event/3811/contributions/24553/author/2307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ndico.ess.eu/event/3811/contributions/24553/author/23071" TargetMode="External"/><Relationship Id="rId5" Type="http://schemas.openxmlformats.org/officeDocument/2006/relationships/hyperlink" Target="https://indico.ess.eu/event/3811/contributions/24553/author/23066" TargetMode="External"/><Relationship Id="rId4" Type="http://schemas.openxmlformats.org/officeDocument/2006/relationships/hyperlink" Target="https://indico.ess.eu/event/3811/contributions/24553/author/23070" TargetMode="External"/><Relationship Id="rId9" Type="http://schemas.openxmlformats.org/officeDocument/2006/relationships/hyperlink" Target="https://indico.ess.eu/event/3811/contributions/24553/author/2306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64521-ED94-4240-8AD4-6C3D7A90E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i="1" dirty="0"/>
              <a:t>Advances in Neutron Instrument Simulations with VITESS</a:t>
            </a:r>
            <a:endParaRPr lang="en-GB" sz="24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693119F-69DD-4BF5-B78E-98C0144F5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13.04.2026 I  </a:t>
            </a:r>
            <a:r>
              <a:rPr lang="de-DE" dirty="0" err="1"/>
              <a:t>NicolÒ</a:t>
            </a:r>
            <a:r>
              <a:rPr lang="de-DE" dirty="0"/>
              <a:t> </a:t>
            </a:r>
            <a:r>
              <a:rPr lang="de-DE" dirty="0" err="1"/>
              <a:t>ViolinI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FFF684-B650-40AA-89A0-80D31734A2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Release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versions</a:t>
            </a:r>
            <a:r>
              <a:rPr lang="de-DE" dirty="0"/>
              <a:t> 3.7 and 3.8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20D87E3-8281-4D07-A018-037CE982C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platzhalter 8">
            <a:extLst>
              <a:ext uri="{FF2B5EF4-FFF2-40B4-BE49-F238E27FC236}">
                <a16:creationId xmlns:a16="http://schemas.microsoft.com/office/drawing/2014/main" id="{36751F4E-93D0-47DD-BBAF-16F5856754A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" b="172"/>
          <a:stretch>
            <a:fillRect/>
          </a:stretch>
        </p:blipFill>
        <p:spPr/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91CBB406-6C8D-BB8C-FE13-167E7B206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5508845"/>
            <a:ext cx="73565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Roboto" panose="02000000000000000000" pitchFamily="2" charset="0"/>
              </a:rPr>
              <a:t> </a:t>
            </a:r>
            <a:r>
              <a:rPr kumimoji="0" lang="en-DE" altLang="en-DE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 Beule</a:t>
            </a:r>
            <a:r>
              <a:rPr kumimoji="0" lang="en-DE" altLang="en-DE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Roboto" panose="02000000000000000000" pitchFamily="2" charset="0"/>
              </a:rPr>
              <a:t>, </a:t>
            </a:r>
            <a:r>
              <a:rPr kumimoji="0" lang="en-DE" altLang="en-DE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 Robledo</a:t>
            </a:r>
            <a:r>
              <a:rPr kumimoji="0" lang="en-DE" altLang="en-DE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Roboto" panose="02000000000000000000" pitchFamily="2" charset="0"/>
              </a:rPr>
              <a:t>,</a:t>
            </a:r>
            <a:r>
              <a:rPr lang="en-DE" altLang="en-DE" sz="1600" dirty="0">
                <a:ea typeface="Roboto" panose="02000000000000000000" pitchFamily="2" charset="0"/>
              </a:rPr>
              <a:t> </a:t>
            </a:r>
            <a:r>
              <a:rPr kumimoji="0" lang="en-DE" altLang="en-DE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 Voigt, </a:t>
            </a:r>
            <a:r>
              <a:rPr kumimoji="0" lang="en-DE" altLang="en-DE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Roboto" panose="020000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K. Lieutenant</a:t>
            </a:r>
            <a:r>
              <a:rPr lang="en-DE" altLang="en-DE" sz="1600" dirty="0">
                <a:ea typeface="Roboto" panose="02000000000000000000" pitchFamily="2" charset="0"/>
              </a:rPr>
              <a:t>, </a:t>
            </a:r>
            <a:r>
              <a:rPr kumimoji="0" lang="en-DE" altLang="en-DE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Roboto" panose="020000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 Schmidt</a:t>
            </a:r>
            <a:r>
              <a:rPr kumimoji="0" lang="en-DE" altLang="en-DE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Roboto" panose="02000000000000000000" pitchFamily="2" charset="0"/>
              </a:rPr>
              <a:t>, </a:t>
            </a:r>
            <a:r>
              <a:rPr kumimoji="0" lang="en-DE" altLang="en-DE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Roboto" panose="020000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T. Randriamalala</a:t>
            </a:r>
            <a:endParaRPr kumimoji="0" lang="en-DE" altLang="en-DE" sz="40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5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D5F14-67D0-0281-63CA-9BBFA997F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A4544-977A-43C8-7394-26BB800C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r>
              <a:rPr lang="de-DE" dirty="0"/>
              <a:t> 3.7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E9D30A9-20B6-019D-D3B4-7F82BBA55DB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4B5F9A-9514-3EA4-7FD4-BD227E6A93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0603319-43E7-9E83-ED79-AD5DBA44BD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KD Source (</a:t>
            </a:r>
            <a:r>
              <a:rPr lang="de-DE" dirty="0" err="1"/>
              <a:t>trajectory</a:t>
            </a:r>
            <a:r>
              <a:rPr lang="de-DE" dirty="0"/>
              <a:t> </a:t>
            </a:r>
            <a:r>
              <a:rPr lang="de-DE" dirty="0" err="1"/>
              <a:t>module</a:t>
            </a:r>
            <a:r>
              <a:rPr lang="de-DE" dirty="0"/>
              <a:t>) &amp; Source AI (source </a:t>
            </a:r>
            <a:r>
              <a:rPr lang="de-DE" dirty="0" err="1"/>
              <a:t>module</a:t>
            </a:r>
            <a:r>
              <a:rPr lang="de-DE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601EC8-BDEE-BC6F-EE30-245BDA86F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26" y="1450939"/>
            <a:ext cx="5703772" cy="41816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FC29EF-C599-A52F-9BBE-68A99415D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290" y="1477416"/>
            <a:ext cx="5168225" cy="418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2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94857-503F-F4BC-FEDA-FEABDB53C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72996-F270-88E1-4467-BDEA8DF4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r>
              <a:rPr lang="de-DE" dirty="0"/>
              <a:t> 3.7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C8D16EE-19D0-B10A-E619-1DCEE018B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0" y="1447055"/>
            <a:ext cx="3589919" cy="4608512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D3B693-547B-12C3-4804-54D7BAF8DB8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A681A8-C315-D614-F028-2ED043C35AB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E3DFBBE-D632-FB2F-69BB-B1333434D9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Ncrystal</a:t>
            </a:r>
            <a:r>
              <a:rPr lang="en-GB" dirty="0"/>
              <a:t> integration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6BFEE-EA80-1977-954E-9D726FADC925}"/>
              </a:ext>
            </a:extLst>
          </p:cNvPr>
          <p:cNvSpPr txBox="1"/>
          <p:nvPr/>
        </p:nvSpPr>
        <p:spPr>
          <a:xfrm>
            <a:off x="4541749" y="2035373"/>
            <a:ext cx="6085512" cy="37593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GB" sz="2000" dirty="0"/>
              <a:t>M</a:t>
            </a:r>
            <a:r>
              <a:rPr lang="en-DE" sz="2000" dirty="0"/>
              <a:t>aterial file</a:t>
            </a:r>
          </a:p>
          <a:p>
            <a:pPr algn="l">
              <a:lnSpc>
                <a:spcPct val="70000"/>
              </a:lnSpc>
            </a:pPr>
            <a:endParaRPr lang="en-GB" sz="2000" dirty="0"/>
          </a:p>
          <a:p>
            <a:pPr algn="l">
              <a:lnSpc>
                <a:spcPct val="70000"/>
              </a:lnSpc>
            </a:pPr>
            <a:r>
              <a:rPr lang="en-GB" sz="2000" dirty="0"/>
              <a:t>T</a:t>
            </a:r>
            <a:endParaRPr lang="en-DE" sz="2000" dirty="0"/>
          </a:p>
          <a:p>
            <a:pPr algn="l">
              <a:lnSpc>
                <a:spcPct val="70000"/>
              </a:lnSpc>
            </a:pPr>
            <a:endParaRPr lang="en-GB" sz="2000" dirty="0"/>
          </a:p>
          <a:p>
            <a:pPr algn="l">
              <a:lnSpc>
                <a:spcPct val="70000"/>
              </a:lnSpc>
            </a:pPr>
            <a:r>
              <a:rPr lang="en-GB" sz="2000" dirty="0"/>
              <a:t>S</a:t>
            </a:r>
            <a:r>
              <a:rPr lang="en-DE" sz="2000" dirty="0"/>
              <a:t>olid sample: y/n</a:t>
            </a:r>
          </a:p>
          <a:p>
            <a:pPr algn="l">
              <a:lnSpc>
                <a:spcPct val="70000"/>
              </a:lnSpc>
            </a:pPr>
            <a:endParaRPr lang="en-GB" sz="2000" dirty="0"/>
          </a:p>
          <a:p>
            <a:pPr algn="l">
              <a:lnSpc>
                <a:spcPct val="70000"/>
              </a:lnSpc>
            </a:pPr>
            <a:r>
              <a:rPr lang="en-GB" sz="2000" dirty="0"/>
              <a:t>C</a:t>
            </a:r>
            <a:r>
              <a:rPr lang="en-DE" sz="2000" dirty="0"/>
              <a:t>rystal paramters: d-cutfoff, mosaic, axis2 tolerance</a:t>
            </a:r>
          </a:p>
          <a:p>
            <a:pPr algn="l">
              <a:lnSpc>
                <a:spcPct val="70000"/>
              </a:lnSpc>
            </a:pPr>
            <a:endParaRPr lang="en-DE" sz="2000" dirty="0"/>
          </a:p>
          <a:p>
            <a:pPr algn="l">
              <a:lnSpc>
                <a:spcPct val="70000"/>
              </a:lnSpc>
            </a:pPr>
            <a:r>
              <a:rPr lang="en-GB" sz="2000" dirty="0"/>
              <a:t>C</a:t>
            </a:r>
            <a:r>
              <a:rPr lang="en-DE" sz="2000" dirty="0"/>
              <a:t>rystal axes directions (h,k,l) (x,y,z)</a:t>
            </a:r>
          </a:p>
          <a:p>
            <a:pPr algn="l">
              <a:lnSpc>
                <a:spcPct val="70000"/>
              </a:lnSpc>
            </a:pPr>
            <a:endParaRPr lang="en-DE" sz="2000" dirty="0"/>
          </a:p>
          <a:p>
            <a:pPr algn="l">
              <a:lnSpc>
                <a:spcPct val="70000"/>
              </a:lnSpc>
            </a:pPr>
            <a:r>
              <a:rPr lang="en-GB" sz="2000" dirty="0"/>
              <a:t>S</a:t>
            </a:r>
            <a:r>
              <a:rPr lang="en-DE" sz="2000" dirty="0"/>
              <a:t>ample shape: hollow-cyl, cyl, sphere, cuboid</a:t>
            </a:r>
          </a:p>
          <a:p>
            <a:pPr algn="l">
              <a:lnSpc>
                <a:spcPct val="70000"/>
              </a:lnSpc>
            </a:pPr>
            <a:endParaRPr lang="en-DE" sz="2000" dirty="0"/>
          </a:p>
          <a:p>
            <a:pPr algn="l">
              <a:lnSpc>
                <a:spcPct val="70000"/>
              </a:lnSpc>
            </a:pPr>
            <a:r>
              <a:rPr lang="en-GB" sz="2000" dirty="0"/>
              <a:t>S</a:t>
            </a:r>
            <a:r>
              <a:rPr lang="en-DE" sz="2000" dirty="0"/>
              <a:t>ample pos and size</a:t>
            </a:r>
          </a:p>
          <a:p>
            <a:pPr algn="l">
              <a:lnSpc>
                <a:spcPct val="70000"/>
              </a:lnSpc>
            </a:pPr>
            <a:endParaRPr lang="en-DE" sz="2000" dirty="0"/>
          </a:p>
          <a:p>
            <a:pPr algn="l">
              <a:lnSpc>
                <a:spcPct val="70000"/>
              </a:lnSpc>
            </a:pPr>
            <a:r>
              <a:rPr lang="en-GB" sz="2000" dirty="0"/>
              <a:t>I</a:t>
            </a:r>
            <a:r>
              <a:rPr lang="en-DE" sz="2000" dirty="0"/>
              <a:t>ncident neutron wavelength</a:t>
            </a:r>
          </a:p>
          <a:p>
            <a:pPr algn="l">
              <a:lnSpc>
                <a:spcPct val="70000"/>
              </a:lnSpc>
            </a:pPr>
            <a:endParaRPr lang="en-GB" sz="2000" dirty="0"/>
          </a:p>
          <a:p>
            <a:pPr algn="l">
              <a:lnSpc>
                <a:spcPct val="70000"/>
              </a:lnSpc>
            </a:pPr>
            <a:r>
              <a:rPr lang="en-GB" sz="2000" dirty="0"/>
              <a:t>O</a:t>
            </a:r>
            <a:r>
              <a:rPr lang="en-DE" sz="2000" dirty="0"/>
              <a:t>utput frame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22DC4CEC-F184-B3AF-FA48-46E685A120F6}"/>
              </a:ext>
            </a:extLst>
          </p:cNvPr>
          <p:cNvSpPr txBox="1">
            <a:spLocks/>
          </p:cNvSpPr>
          <p:nvPr/>
        </p:nvSpPr>
        <p:spPr>
          <a:xfrm>
            <a:off x="4576359" y="1480618"/>
            <a:ext cx="3888432" cy="6823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>
                <a:solidFill>
                  <a:srgbClr val="023D6B"/>
                </a:solidFill>
              </a:rPr>
              <a:t>Required</a:t>
            </a:r>
            <a:r>
              <a:rPr lang="de-DE" sz="2400" dirty="0">
                <a:solidFill>
                  <a:srgbClr val="023D6B"/>
                </a:solidFill>
              </a:rPr>
              <a:t> </a:t>
            </a:r>
            <a:r>
              <a:rPr lang="de-DE" sz="2400" dirty="0" err="1">
                <a:solidFill>
                  <a:srgbClr val="023D6B"/>
                </a:solidFill>
              </a:rPr>
              <a:t>input</a:t>
            </a:r>
            <a:endParaRPr lang="de-DE" sz="2400" dirty="0">
              <a:solidFill>
                <a:srgbClr val="023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08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C69EF-834E-6596-35F1-5BBD3A811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E0ECA-CCD9-A07E-298D-AE907FD8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r>
              <a:rPr lang="de-DE" dirty="0"/>
              <a:t> 3.7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907C2F2-BF18-8D38-9A62-84792162E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Spin manipulation was found faulty and fixed in the following modules:</a:t>
            </a:r>
          </a:p>
          <a:p>
            <a:pPr lvl="1"/>
            <a:r>
              <a:rPr lang="en-GB" dirty="0"/>
              <a:t>polariser_he3</a:t>
            </a:r>
          </a:p>
          <a:p>
            <a:pPr lvl="1"/>
            <a:r>
              <a:rPr lang="en-GB" dirty="0" err="1"/>
              <a:t>polariser_sm</a:t>
            </a:r>
            <a:endParaRPr lang="en-GB" dirty="0"/>
          </a:p>
          <a:p>
            <a:pPr lvl="1"/>
            <a:r>
              <a:rPr lang="en-GB" dirty="0" err="1"/>
              <a:t>pol_mirror</a:t>
            </a:r>
            <a:endParaRPr lang="en-GB" dirty="0"/>
          </a:p>
          <a:p>
            <a:pPr lvl="1"/>
            <a:r>
              <a:rPr lang="en-GB" dirty="0" err="1"/>
              <a:t>flipper_coil</a:t>
            </a:r>
            <a:endParaRPr lang="en-GB" dirty="0"/>
          </a:p>
          <a:p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DC1FCEA-26F9-4DAC-5E90-3572C540DD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B590AA-270F-DDA7-28DC-BE1A21D2FB4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2046B46-212A-DE7C-A8C9-48B39B1C22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Spin </a:t>
            </a:r>
            <a:r>
              <a:rPr lang="de-DE" dirty="0" err="1"/>
              <a:t>dependent</a:t>
            </a:r>
            <a:r>
              <a:rPr lang="de-DE" dirty="0"/>
              <a:t> </a:t>
            </a:r>
            <a:r>
              <a:rPr lang="de-DE" dirty="0" err="1"/>
              <a:t>scattering</a:t>
            </a:r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A3EE18-D452-7CD9-8691-1CED94542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792" y="2348880"/>
            <a:ext cx="3450379" cy="19667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D91FEA1-D450-3140-7241-D5765ADC454D}"/>
              </a:ext>
            </a:extLst>
          </p:cNvPr>
          <p:cNvSpPr txBox="1"/>
          <p:nvPr/>
        </p:nvSpPr>
        <p:spPr>
          <a:xfrm>
            <a:off x="845614" y="4927948"/>
            <a:ext cx="9945351" cy="735586"/>
          </a:xfrm>
          <a:prstGeom prst="rect">
            <a:avLst/>
          </a:prstGeom>
          <a:solidFill>
            <a:srgbClr val="023D6B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sz="2200" dirty="0">
                <a:solidFill>
                  <a:schemeClr val="bg1"/>
                </a:solidFill>
              </a:rPr>
              <a:t>R</a:t>
            </a:r>
            <a:r>
              <a:rPr lang="en-DE" sz="2200" dirty="0">
                <a:solidFill>
                  <a:schemeClr val="bg1"/>
                </a:solidFill>
              </a:rPr>
              <a:t>ecommendation to our users: </a:t>
            </a:r>
          </a:p>
          <a:p>
            <a:pPr algn="ctr">
              <a:lnSpc>
                <a:spcPct val="95000"/>
              </a:lnSpc>
            </a:pPr>
            <a:r>
              <a:rPr lang="en-GB" sz="2200" dirty="0">
                <a:solidFill>
                  <a:schemeClr val="bg1"/>
                </a:solidFill>
              </a:rPr>
              <a:t>P</a:t>
            </a:r>
            <a:r>
              <a:rPr lang="en-DE" sz="2200" dirty="0">
                <a:solidFill>
                  <a:schemeClr val="bg1"/>
                </a:solidFill>
              </a:rPr>
              <a:t>lease download the latest VITESS version and check any polarisation device</a:t>
            </a:r>
          </a:p>
        </p:txBody>
      </p:sp>
    </p:spTree>
    <p:extLst>
      <p:ext uri="{BB962C8B-B14F-4D97-AF65-F5344CB8AC3E}">
        <p14:creationId xmlns:p14="http://schemas.microsoft.com/office/powerpoint/2010/main" val="357916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4F68E-E036-A94A-9B06-D637B9B2C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9102F-9B7D-2077-1A93-F2415563A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r>
              <a:rPr lang="de-DE" dirty="0"/>
              <a:t> 3.7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D47AECE-052B-360A-AE7E-57B3C74C8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Spin-dependent inelastic scattering: the spin option added to the following modules:</a:t>
            </a:r>
          </a:p>
          <a:p>
            <a:pPr lvl="1"/>
            <a:r>
              <a:rPr lang="en-GB" dirty="0" err="1"/>
              <a:t>sample_inelast</a:t>
            </a:r>
            <a:endParaRPr lang="en-GB" dirty="0"/>
          </a:p>
          <a:p>
            <a:pPr lvl="1"/>
            <a:r>
              <a:rPr lang="en-GB" dirty="0" err="1"/>
              <a:t>eval_inelast</a:t>
            </a:r>
            <a:endParaRPr lang="en-GB" dirty="0"/>
          </a:p>
          <a:p>
            <a:pPr lvl="1"/>
            <a:r>
              <a:rPr lang="en-GB" dirty="0"/>
              <a:t>detector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ABDB2A-F834-CED0-0D35-1B494C622E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49EA57-8FFA-8133-37C9-170F98C402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6D6B892-F416-3D7A-6699-91F97A6554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Spin </a:t>
            </a:r>
            <a:r>
              <a:rPr lang="de-DE" dirty="0" err="1"/>
              <a:t>dependent</a:t>
            </a:r>
            <a:r>
              <a:rPr lang="de-DE" dirty="0"/>
              <a:t> </a:t>
            </a:r>
            <a:r>
              <a:rPr lang="de-DE" dirty="0" err="1"/>
              <a:t>scattering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DC0FC1-DF2A-BF4A-E745-27760B6C9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000" y="2199198"/>
            <a:ext cx="4709406" cy="431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19A8EB-BA74-9C4A-56F7-87A738708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62" y="2911930"/>
            <a:ext cx="3577037" cy="8185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D3DEF6-567F-124E-0654-BDA584FF37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44" y="3718254"/>
            <a:ext cx="3661200" cy="25190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323C11-8D69-D09D-BD41-76AE3A5D37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88" y="3718254"/>
            <a:ext cx="3637895" cy="25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AD8968-F14C-9FFB-A276-B72DF9342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910" y="3339145"/>
            <a:ext cx="3699086" cy="39069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077CC4-F07C-4885-74D3-C3FB4B68EE35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608168" y="3534490"/>
            <a:ext cx="482742" cy="1118646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B59DC57-9CAF-4F26-793B-44DC65A82EC3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7317331" y="3534490"/>
            <a:ext cx="773579" cy="574454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DE3E7877-D577-ADCD-9EA3-8FCFD3DAC1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39" y="4229493"/>
            <a:ext cx="2586240" cy="162794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59C046-9F9C-7AB7-CC11-91A6D8443832}"/>
              </a:ext>
            </a:extLst>
          </p:cNvPr>
          <p:cNvSpPr txBox="1"/>
          <p:nvPr/>
        </p:nvSpPr>
        <p:spPr>
          <a:xfrm>
            <a:off x="9786883" y="3970026"/>
            <a:ext cx="1531188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GB" dirty="0"/>
              <a:t>F</a:t>
            </a:r>
            <a:r>
              <a:rPr lang="en-DE" dirty="0"/>
              <a:t>ixed-Q slice</a:t>
            </a:r>
          </a:p>
        </p:txBody>
      </p:sp>
    </p:spTree>
    <p:extLst>
      <p:ext uri="{BB962C8B-B14F-4D97-AF65-F5344CB8AC3E}">
        <p14:creationId xmlns:p14="http://schemas.microsoft.com/office/powerpoint/2010/main" val="1866503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39C22-C14F-484F-5FF0-56F6B5156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3D9007-1794-C22A-ADCF-E04BC8E1A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r>
              <a:rPr lang="de-DE" dirty="0"/>
              <a:t> 3.7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AB0562C-AA5B-A5CF-91DE-3A735DF4E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"/>
          <a:stretch>
            <a:fillRect/>
          </a:stretch>
        </p:blipFill>
        <p:spPr>
          <a:xfrm>
            <a:off x="328199" y="2014326"/>
            <a:ext cx="6697301" cy="406082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26EB05-BE82-2266-0DDE-B1AC78CB5D1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A2DDB0-C99B-D149-5389-41C7F4FB419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249F5BF-D8E3-4006-F454-33656129C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Prism – developed from the original contribution by T. Krist (NOB)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12ED7601-FA74-B54C-AAC9-6C377335D51F}"/>
              </a:ext>
            </a:extLst>
          </p:cNvPr>
          <p:cNvSpPr txBox="1">
            <a:spLocks/>
          </p:cNvSpPr>
          <p:nvPr/>
        </p:nvSpPr>
        <p:spPr>
          <a:xfrm>
            <a:off x="360000" y="1578310"/>
            <a:ext cx="11449050" cy="4190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Simulates neutron refraction by a prism or a stack of prisms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26D82A-6DDF-DFA5-F881-326F99E9B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993465"/>
            <a:ext cx="1512168" cy="7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58F2E-DC3C-A2D0-D5E6-405674E35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FB6D8-9B1B-E11A-1473-82C3FA28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r>
              <a:rPr lang="de-DE" dirty="0"/>
              <a:t> 3.7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C3A006A-BEAB-3236-9832-C2A9C7C07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8"/>
          <a:stretch>
            <a:fillRect/>
          </a:stretch>
        </p:blipFill>
        <p:spPr>
          <a:xfrm>
            <a:off x="328199" y="2014326"/>
            <a:ext cx="6697301" cy="4060826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997310-AD3E-56D5-B3D0-70DFB906E7B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BF55F2-0607-7035-E5E2-3918C4310B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BEB4E40-0E07-5EFD-F194-152E9B76FC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Prism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D9301875-A6B8-22FB-AECB-381BFDC876B6}"/>
              </a:ext>
            </a:extLst>
          </p:cNvPr>
          <p:cNvSpPr txBox="1">
            <a:spLocks/>
          </p:cNvSpPr>
          <p:nvPr/>
        </p:nvSpPr>
        <p:spPr>
          <a:xfrm>
            <a:off x="360000" y="1578310"/>
            <a:ext cx="11449050" cy="4190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780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Simulates neutron refraction by a prism or a stack of prisms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BFF193-59D7-E866-E97A-FC7C27D0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581772"/>
            <a:ext cx="4805556" cy="191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FEE954-0AE2-0C48-3ED0-E517530AF2D1}"/>
              </a:ext>
            </a:extLst>
          </p:cNvPr>
          <p:cNvSpPr txBox="1"/>
          <p:nvPr/>
        </p:nvSpPr>
        <p:spPr>
          <a:xfrm>
            <a:off x="7366729" y="2492896"/>
            <a:ext cx="3416226" cy="129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DE" dirty="0">
                <a:solidFill>
                  <a:srgbClr val="FF0000"/>
                </a:solidFill>
              </a:rPr>
              <a:t>xample: D11 @ ILL</a:t>
            </a:r>
            <a:br>
              <a:rPr lang="en-DE" dirty="0">
                <a:solidFill>
                  <a:srgbClr val="FF0000"/>
                </a:solidFill>
              </a:rPr>
            </a:br>
            <a:endParaRPr lang="en-DE" dirty="0">
              <a:solidFill>
                <a:srgbClr val="FF0000"/>
              </a:solidFill>
            </a:endParaRPr>
          </a:p>
          <a:p>
            <a:pPr>
              <a:lnSpc>
                <a:spcPct val="95000"/>
              </a:lnSpc>
            </a:pPr>
            <a:r>
              <a:rPr lang="en-GB" sz="1400" dirty="0">
                <a:solidFill>
                  <a:srgbClr val="FF0000"/>
                </a:solidFill>
              </a:rPr>
              <a:t>N</a:t>
            </a:r>
            <a:r>
              <a:rPr lang="en-DE" sz="1400" dirty="0">
                <a:solidFill>
                  <a:srgbClr val="FF0000"/>
                </a:solidFill>
              </a:rPr>
              <a:t>eutron wavelenght: 20 Å</a:t>
            </a:r>
          </a:p>
          <a:p>
            <a:pPr>
              <a:lnSpc>
                <a:spcPct val="95000"/>
              </a:lnSpc>
            </a:pPr>
            <a:r>
              <a:rPr lang="en-DE" sz="1400" dirty="0">
                <a:solidFill>
                  <a:srgbClr val="FF0000"/>
                </a:solidFill>
              </a:rPr>
              <a:t>prism-sample distance: 17.5m</a:t>
            </a:r>
            <a:endParaRPr lang="en-DE" dirty="0">
              <a:solidFill>
                <a:srgbClr val="FF0000"/>
              </a:solidFill>
            </a:endParaRPr>
          </a:p>
          <a:p>
            <a:pPr algn="ctr">
              <a:lnSpc>
                <a:spcPct val="95000"/>
              </a:lnSpc>
            </a:pPr>
            <a:endParaRPr lang="en-DE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5D4754-1302-A8D6-05B6-8C60B414EAB4}"/>
              </a:ext>
            </a:extLst>
          </p:cNvPr>
          <p:cNvSpPr txBox="1"/>
          <p:nvPr/>
        </p:nvSpPr>
        <p:spPr>
          <a:xfrm>
            <a:off x="6816080" y="5485852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DE" sz="1600" dirty="0"/>
              <a:t>2D pos monitor at sample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B7CE90-73DA-6FD2-84CA-BDBE33BE859B}"/>
              </a:ext>
            </a:extLst>
          </p:cNvPr>
          <p:cNvSpPr txBox="1"/>
          <p:nvPr/>
        </p:nvSpPr>
        <p:spPr>
          <a:xfrm>
            <a:off x="6957497" y="3865488"/>
            <a:ext cx="15293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</a:t>
            </a:r>
            <a:r>
              <a:rPr lang="en-DE" sz="1600" dirty="0">
                <a:solidFill>
                  <a:schemeClr val="bg1"/>
                </a:solidFill>
              </a:rPr>
              <a:t>ithout prism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F722DC-8E10-78AB-4E02-E51F12A56679}"/>
              </a:ext>
            </a:extLst>
          </p:cNvPr>
          <p:cNvSpPr txBox="1"/>
          <p:nvPr/>
        </p:nvSpPr>
        <p:spPr>
          <a:xfrm>
            <a:off x="9480376" y="4896552"/>
            <a:ext cx="15293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W</a:t>
            </a:r>
            <a:r>
              <a:rPr lang="en-DE" sz="1600" dirty="0">
                <a:solidFill>
                  <a:schemeClr val="bg1"/>
                </a:solidFill>
              </a:rPr>
              <a:t>ith prism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DDC5828-5811-8864-B001-09DA16F770E4}"/>
              </a:ext>
            </a:extLst>
          </p:cNvPr>
          <p:cNvCxnSpPr/>
          <p:nvPr/>
        </p:nvCxnSpPr>
        <p:spPr>
          <a:xfrm>
            <a:off x="6816757" y="4428000"/>
            <a:ext cx="4783550" cy="0"/>
          </a:xfrm>
          <a:prstGeom prst="line">
            <a:avLst/>
          </a:prstGeom>
          <a:ln w="12700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8A1E3E0-BBA3-F811-DC16-730945046E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016" y="169994"/>
            <a:ext cx="55372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1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82F57-B627-3344-AADB-0ECEF7221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5364B5-28E0-D48B-9772-AAB00220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r>
              <a:rPr lang="de-DE" dirty="0"/>
              <a:t> 3.8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3AE128F-22B3-1115-30A8-2B15C1619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automated module testing for regression, memory leaks, and undefined behaviour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A53F0B-D916-A08A-0513-A9216612E6C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3FE501-C3FB-AEC7-7DA6-C60E80B523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AE06725-AA38-AFEF-4B26-EC62F7DCCE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E80AB-BBD3-0E4E-22DB-AAE169549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276872"/>
            <a:ext cx="8259051" cy="20162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AFEE51-5D1A-59B6-2CFE-6E59C131DB87}"/>
              </a:ext>
            </a:extLst>
          </p:cNvPr>
          <p:cNvSpPr txBox="1"/>
          <p:nvPr/>
        </p:nvSpPr>
        <p:spPr>
          <a:xfrm>
            <a:off x="2173325" y="4848297"/>
            <a:ext cx="2973891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DE" sz="2400" dirty="0">
                <a:solidFill>
                  <a:srgbClr val="FF0000"/>
                </a:solidFill>
              </a:rPr>
              <a:t>230 automated tests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D14EED-60C2-45F2-FEEE-00E69F58F437}"/>
              </a:ext>
            </a:extLst>
          </p:cNvPr>
          <p:cNvCxnSpPr/>
          <p:nvPr/>
        </p:nvCxnSpPr>
        <p:spPr>
          <a:xfrm>
            <a:off x="3660271" y="4094932"/>
            <a:ext cx="0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3410F80-F635-4BE5-E3D8-B9A34D76C478}"/>
              </a:ext>
            </a:extLst>
          </p:cNvPr>
          <p:cNvSpPr/>
          <p:nvPr/>
        </p:nvSpPr>
        <p:spPr>
          <a:xfrm>
            <a:off x="2639633" y="2222724"/>
            <a:ext cx="2041276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DE" sz="2400" dirty="0" err="1"/>
          </a:p>
        </p:txBody>
      </p:sp>
    </p:spTree>
    <p:extLst>
      <p:ext uri="{BB962C8B-B14F-4D97-AF65-F5344CB8AC3E}">
        <p14:creationId xmlns:p14="http://schemas.microsoft.com/office/powerpoint/2010/main" val="1200977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7E4A0-E933-C4CE-28E3-1BBB87A3E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3A27CE-75B1-5487-1BA9-FE5ED0228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r>
              <a:rPr lang="de-DE" dirty="0"/>
              <a:t> 3.8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D050B9C-24A2-1695-A417-9ADFF9712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automated module testing for regression, memory leaks, and undefined behaviour,</a:t>
            </a:r>
          </a:p>
          <a:p>
            <a:r>
              <a:rPr lang="en-GB" dirty="0"/>
              <a:t>improvements in the graphical interface and plotting tools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6838A34-4A68-9FD9-DC4B-7EDAA987E68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95EF85-C10C-4160-127A-F2DF020B86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485802-5DBA-B773-E774-1D94B54F19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5DC3A9-36E0-A1FA-0729-9CD3F3CCA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49"/>
          <a:stretch>
            <a:fillRect/>
          </a:stretch>
        </p:blipFill>
        <p:spPr>
          <a:xfrm>
            <a:off x="3019457" y="2852799"/>
            <a:ext cx="7366277" cy="24268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A83417-00D0-586B-DF3D-D5F898E54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879933"/>
            <a:ext cx="1335203" cy="239975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05810B-A363-BB1C-6B6F-8FDD091CB48E}"/>
              </a:ext>
            </a:extLst>
          </p:cNvPr>
          <p:cNvCxnSpPr>
            <a:cxnSpLocks/>
          </p:cNvCxnSpPr>
          <p:nvPr/>
        </p:nvCxnSpPr>
        <p:spPr>
          <a:xfrm flipH="1">
            <a:off x="2279576" y="3104964"/>
            <a:ext cx="1597479" cy="6120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C9C7E30-8B11-4776-D114-DED6F9EEE2A0}"/>
              </a:ext>
            </a:extLst>
          </p:cNvPr>
          <p:cNvSpPr/>
          <p:nvPr/>
        </p:nvSpPr>
        <p:spPr>
          <a:xfrm>
            <a:off x="3863751" y="2852799"/>
            <a:ext cx="504057" cy="3601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DE" sz="2400" dirty="0" err="1"/>
          </a:p>
        </p:txBody>
      </p:sp>
    </p:spTree>
    <p:extLst>
      <p:ext uri="{BB962C8B-B14F-4D97-AF65-F5344CB8AC3E}">
        <p14:creationId xmlns:p14="http://schemas.microsoft.com/office/powerpoint/2010/main" val="1657751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4F215-0916-DF75-977E-9BDFF68DD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4C981-8D07-60C4-FA9E-8AD0D671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r>
              <a:rPr lang="de-DE" dirty="0"/>
              <a:t> 3.8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CB09AE7-3E45-D8CE-C863-3091DB9A0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automated module testing for regression, memory leaks, and undefined behaviour,</a:t>
            </a:r>
          </a:p>
          <a:p>
            <a:r>
              <a:rPr lang="en-GB" dirty="0"/>
              <a:t>improvements in the graphical interface and plotting tools,</a:t>
            </a:r>
          </a:p>
          <a:p>
            <a:r>
              <a:rPr lang="en-GB" dirty="0"/>
              <a:t>better cross-platform support (ex. </a:t>
            </a:r>
            <a:r>
              <a:rPr lang="en-GB" dirty="0" err="1"/>
              <a:t>KDSource</a:t>
            </a:r>
            <a:r>
              <a:rPr lang="en-GB" dirty="0"/>
              <a:t> on Windows and </a:t>
            </a:r>
            <a:r>
              <a:rPr lang="en-GB" dirty="0" err="1"/>
              <a:t>Source_AI</a:t>
            </a:r>
            <a:r>
              <a:rPr lang="en-GB" dirty="0"/>
              <a:t> on MacOS)</a:t>
            </a:r>
          </a:p>
          <a:p>
            <a:r>
              <a:rPr lang="en-GB" dirty="0"/>
              <a:t>various fixes in modules such as monochromators and monitors.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1CEAED-2F94-1906-C416-9E42E3EBAEA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B5B3EF-004E-C83C-8456-BD23CAC854D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8FB2BD3-BCD4-7BBF-C7DB-3C232D905B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4094965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17A7D-EE1B-6F3A-1F5D-0C63CA004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33AA6-4F71-4CBB-7847-5BD176FB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DF16F65-D76D-16F8-907C-E40285FA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Qt will be used for the next graphical interface</a:t>
            </a:r>
          </a:p>
          <a:p>
            <a:r>
              <a:rPr lang="en-GB" dirty="0"/>
              <a:t>Instrument files will be written in .</a:t>
            </a:r>
            <a:r>
              <a:rPr lang="en-GB" dirty="0" err="1"/>
              <a:t>yaml</a:t>
            </a:r>
            <a:r>
              <a:rPr lang="en-GB" dirty="0"/>
              <a:t> format</a:t>
            </a:r>
          </a:p>
          <a:p>
            <a:r>
              <a:rPr lang="en-GB" dirty="0"/>
              <a:t>Python library to enable programmatic instrument definition and integration with python-based workflows</a:t>
            </a:r>
          </a:p>
          <a:p>
            <a:r>
              <a:rPr lang="en-GB" dirty="0"/>
              <a:t>Port the code to C++ and GPUs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B4A0A5-4710-7FE9-3623-2AA5C579E3B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5C9FA7-7A9B-11DB-FB25-1DAD6989DC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70D2BC6-ED37-ACD8-634C-FE2560E614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Outlook – upcoming versions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2DE59E-56DA-A218-C863-16ACA75C0C62}"/>
              </a:ext>
            </a:extLst>
          </p:cNvPr>
          <p:cNvSpPr/>
          <p:nvPr/>
        </p:nvSpPr>
        <p:spPr>
          <a:xfrm>
            <a:off x="1836841" y="3429000"/>
            <a:ext cx="2520973" cy="1706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GB" sz="2400" dirty="0">
                <a:solidFill>
                  <a:srgbClr val="FF0000"/>
                </a:solidFill>
              </a:rPr>
              <a:t>design tool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F7CD2C-8C8A-E63E-1731-6E0DB679DAE9}"/>
              </a:ext>
            </a:extLst>
          </p:cNvPr>
          <p:cNvSpPr/>
          <p:nvPr/>
        </p:nvSpPr>
        <p:spPr>
          <a:xfrm>
            <a:off x="6480075" y="3429000"/>
            <a:ext cx="4764737" cy="17066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GB" sz="2400" dirty="0">
                <a:solidFill>
                  <a:schemeClr val="tx1"/>
                </a:solidFill>
              </a:rPr>
              <a:t>a </a:t>
            </a:r>
            <a:r>
              <a:rPr lang="en-GB" sz="2400" dirty="0">
                <a:solidFill>
                  <a:srgbClr val="FF0000"/>
                </a:solidFill>
              </a:rPr>
              <a:t>platform</a:t>
            </a:r>
            <a:r>
              <a:rPr lang="en-GB" sz="2400" dirty="0">
                <a:solidFill>
                  <a:schemeClr val="tx1"/>
                </a:solidFill>
              </a:rPr>
              <a:t> for comprehensive </a:t>
            </a:r>
          </a:p>
          <a:p>
            <a:pPr algn="ctr">
              <a:lnSpc>
                <a:spcPct val="95000"/>
              </a:lnSpc>
            </a:pPr>
            <a:r>
              <a:rPr lang="en-GB" sz="2400" dirty="0">
                <a:solidFill>
                  <a:schemeClr val="tx1"/>
                </a:solidFill>
              </a:rPr>
              <a:t>neutron experiment simulation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034B97-A49B-332D-4450-1953ECFF2684}"/>
              </a:ext>
            </a:extLst>
          </p:cNvPr>
          <p:cNvSpPr txBox="1"/>
          <p:nvPr/>
        </p:nvSpPr>
        <p:spPr>
          <a:xfrm>
            <a:off x="594958" y="4097671"/>
            <a:ext cx="1030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from a </a:t>
            </a:r>
            <a:endParaRPr lang="en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2E333B-994A-60A9-31D4-F8FC2BF5937D}"/>
              </a:ext>
            </a:extLst>
          </p:cNvPr>
          <p:cNvSpPr txBox="1"/>
          <p:nvPr/>
        </p:nvSpPr>
        <p:spPr>
          <a:xfrm>
            <a:off x="4863807" y="4097671"/>
            <a:ext cx="1110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towards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08763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F5B86-D3F0-4335-8A70-5777B3F3B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Key </a:t>
            </a:r>
            <a:r>
              <a:rPr lang="de-DE" dirty="0" err="1"/>
              <a:t>LearningS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experience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7D2925-D58A-4E6E-8E7B-8995341E6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743DBC-400B-4D36-8858-2368199AD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dirty="0"/>
              <a:t>Seite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9257622-A00D-433A-A049-1BC8388186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From</a:t>
            </a:r>
            <a:r>
              <a:rPr lang="de-DE" dirty="0"/>
              <a:t> an </a:t>
            </a:r>
            <a:r>
              <a:rPr lang="de-DE" dirty="0" err="1"/>
              <a:t>instrument</a:t>
            </a:r>
            <a:r>
              <a:rPr lang="de-DE" dirty="0"/>
              <a:t> design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support virtual </a:t>
            </a:r>
            <a:r>
              <a:rPr lang="de-DE" dirty="0" err="1"/>
              <a:t>experiments</a:t>
            </a:r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800AF32-C7C7-48FC-94C4-C2B2F47E08B1}"/>
              </a:ext>
            </a:extLst>
          </p:cNvPr>
          <p:cNvSpPr/>
          <p:nvPr/>
        </p:nvSpPr>
        <p:spPr>
          <a:xfrm>
            <a:off x="371475" y="1772816"/>
            <a:ext cx="11449050" cy="8641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144000" bIns="144000" rtlCol="0" anchor="t"/>
          <a:lstStyle/>
          <a:p>
            <a:r>
              <a:rPr lang="en-GB" b="1" dirty="0">
                <a:solidFill>
                  <a:schemeClr val="tx1"/>
                </a:solidFill>
              </a:rPr>
              <a:t>Need to connect</a:t>
            </a:r>
            <a:r>
              <a:rPr lang="en-GB" dirty="0">
                <a:solidFill>
                  <a:schemeClr val="tx1"/>
                </a:solidFill>
              </a:rPr>
              <a:t>: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moderator simulations, beamline optics, sample &amp; detector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0861FEE-3F2D-491E-B6E1-197143E55FA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566" y="1863554"/>
            <a:ext cx="335334" cy="68264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AB27567C-2135-4284-89B7-DA8C675AB3E7}"/>
              </a:ext>
            </a:extLst>
          </p:cNvPr>
          <p:cNvSpPr/>
          <p:nvPr/>
        </p:nvSpPr>
        <p:spPr>
          <a:xfrm>
            <a:off x="371475" y="3096206"/>
            <a:ext cx="11449050" cy="8641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144000" bIns="144000" rtlCol="0" anchor="t"/>
          <a:lstStyle/>
          <a:p>
            <a:r>
              <a:rPr lang="pt-BR" b="1" dirty="0" err="1">
                <a:solidFill>
                  <a:schemeClr val="tx1"/>
                </a:solidFill>
              </a:rPr>
              <a:t>Emerging</a:t>
            </a:r>
            <a:r>
              <a:rPr lang="pt-BR" b="1" dirty="0">
                <a:solidFill>
                  <a:schemeClr val="tx1"/>
                </a:solidFill>
              </a:rPr>
              <a:t> trend: </a:t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virtual experiments, digital twins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2ED15A3-8B05-421B-A15B-FF2BA29DA4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566" y="3186944"/>
            <a:ext cx="335334" cy="682645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A73D9313-A30A-453B-9711-2D8DB3575497}"/>
              </a:ext>
            </a:extLst>
          </p:cNvPr>
          <p:cNvSpPr/>
          <p:nvPr/>
        </p:nvSpPr>
        <p:spPr>
          <a:xfrm>
            <a:off x="375568" y="4419596"/>
            <a:ext cx="11449050" cy="8641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tIns="144000" bIns="144000" rtlCol="0" anchor="t"/>
          <a:lstStyle/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tx1"/>
                </a:solidFill>
              </a:rPr>
              <a:t>Instrument design at modern sources is increasingly complex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0BC4BE1-FAB6-4641-928B-B6F9C93904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659" y="4510334"/>
            <a:ext cx="335334" cy="6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49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CA0ED-5487-D47B-DF3F-AF7AFEFA4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0894F-C6E1-674E-4539-ED6D4B33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8110139-A317-8D7F-FF63-33DC5A20B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VITESS 3.7 introduces significant advances in source modelling and physics capabilities, enabling improved coupling between moderator simulations and instrument modelling</a:t>
            </a:r>
          </a:p>
          <a:p>
            <a:r>
              <a:rPr lang="en-GB" dirty="0"/>
              <a:t>VITESS 3.8 focuses on robustness and usability</a:t>
            </a:r>
          </a:p>
          <a:p>
            <a:r>
              <a:rPr lang="en-GB" dirty="0"/>
              <a:t>VITESS 4 and 5 will enable more comprehensive virtual experiments and digital twins</a:t>
            </a:r>
          </a:p>
          <a:p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0BFA47-EA7C-91F7-DDF0-49EE933041B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7E7062-BD6A-DCC3-CC58-94FAA0ADB8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5DA0EC-3160-31D7-E9D4-9681F9F536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093047-F79E-D775-CFFD-A0D86C5663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77" y="3196284"/>
            <a:ext cx="3745655" cy="2653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9B1657-9823-62DC-2D46-3B0094887A27}"/>
              </a:ext>
            </a:extLst>
          </p:cNvPr>
          <p:cNvSpPr txBox="1"/>
          <p:nvPr/>
        </p:nvSpPr>
        <p:spPr>
          <a:xfrm>
            <a:off x="2207568" y="3950276"/>
            <a:ext cx="3528392" cy="881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GB" dirty="0">
                <a:solidFill>
                  <a:srgbClr val="FF0000"/>
                </a:solidFill>
              </a:rPr>
              <a:t>Scan the QR-code </a:t>
            </a:r>
          </a:p>
          <a:p>
            <a:pPr algn="ctr">
              <a:lnSpc>
                <a:spcPct val="95000"/>
              </a:lnSpc>
            </a:pPr>
            <a:r>
              <a:rPr lang="en-GB" dirty="0">
                <a:solidFill>
                  <a:srgbClr val="FF0000"/>
                </a:solidFill>
              </a:rPr>
              <a:t>and </a:t>
            </a:r>
          </a:p>
          <a:p>
            <a:pPr algn="ctr">
              <a:lnSpc>
                <a:spcPct val="95000"/>
              </a:lnSpc>
            </a:pPr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DE" dirty="0">
                <a:solidFill>
                  <a:srgbClr val="FF0000"/>
                </a:solidFill>
              </a:rPr>
              <a:t>ownload the latest version!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40C3C-5AF6-4AA9-5981-2A6D99D95D05}"/>
              </a:ext>
            </a:extLst>
          </p:cNvPr>
          <p:cNvSpPr txBox="1"/>
          <p:nvPr/>
        </p:nvSpPr>
        <p:spPr>
          <a:xfrm>
            <a:off x="431729" y="5561827"/>
            <a:ext cx="6094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</a:t>
            </a:r>
            <a:r>
              <a:rPr lang="en-DE" dirty="0"/>
              <a:t>isit the website </a:t>
            </a:r>
            <a:r>
              <a:rPr lang="en-DE" dirty="0">
                <a:solidFill>
                  <a:srgbClr val="0070C0"/>
                </a:solidFill>
              </a:rPr>
              <a:t>https://vitess.fz-juelich.de</a:t>
            </a:r>
          </a:p>
        </p:txBody>
      </p:sp>
    </p:spTree>
    <p:extLst>
      <p:ext uri="{BB962C8B-B14F-4D97-AF65-F5344CB8AC3E}">
        <p14:creationId xmlns:p14="http://schemas.microsoft.com/office/powerpoint/2010/main" val="114432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37AE7-BBE5-BA4F-AB14-BB73A6129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DE" sz="5000" dirty="0"/>
              <a:t>Thank you for your attention!</a:t>
            </a:r>
          </a:p>
          <a:p>
            <a:pPr marL="0" indent="0" algn="ctr">
              <a:buNone/>
            </a:pPr>
            <a:endParaRPr lang="en-DE" sz="5000" dirty="0"/>
          </a:p>
          <a:p>
            <a:pPr marL="0" indent="0" algn="ctr">
              <a:buNone/>
            </a:pPr>
            <a:r>
              <a:rPr lang="en-GB" sz="2400" i="1" dirty="0">
                <a:solidFill>
                  <a:srgbClr val="0070C0"/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We thank the VITESS user community for their </a:t>
            </a:r>
          </a:p>
          <a:p>
            <a:pPr marL="0" indent="0" algn="ctr">
              <a:buNone/>
            </a:pPr>
            <a:r>
              <a:rPr lang="en-GB" sz="2400" i="1" dirty="0">
                <a:solidFill>
                  <a:srgbClr val="0070C0"/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contributions, feature requests and feedback, </a:t>
            </a:r>
          </a:p>
          <a:p>
            <a:pPr marL="0" indent="0" algn="ctr">
              <a:buNone/>
            </a:pPr>
            <a:r>
              <a:rPr lang="en-GB" sz="2400" i="1" dirty="0">
                <a:solidFill>
                  <a:srgbClr val="0070C0"/>
                </a:solidFill>
                <a:latin typeface="AkayaKanadaka" panose="02010502080401010103" pitchFamily="2" charset="77"/>
                <a:cs typeface="AkayaKanadaka" panose="02010502080401010103" pitchFamily="2" charset="77"/>
              </a:rPr>
              <a:t>which directly drive the development of the code.</a:t>
            </a:r>
            <a:endParaRPr lang="en-GB" sz="2400" dirty="0">
              <a:solidFill>
                <a:srgbClr val="0070C0"/>
              </a:solidFill>
              <a:latin typeface="AkayaKanadaka" panose="02010502080401010103" pitchFamily="2" charset="77"/>
              <a:cs typeface="AkayaKanadaka" panose="02010502080401010103" pitchFamily="2" charset="77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B0D30-BCD9-2B9D-0013-7AC6AEE0606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4BA2B-15FB-C363-3FDC-9C57A03733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0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vitess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8513E1D-3637-42BF-9008-6BCCB1FC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Monte Carlo neutron transport</a:t>
            </a:r>
            <a:br>
              <a:rPr lang="en-GB" dirty="0"/>
            </a:br>
            <a:endParaRPr lang="en-GB" dirty="0"/>
          </a:p>
          <a:p>
            <a:r>
              <a:rPr lang="en-GB" dirty="0"/>
              <a:t>Modular instrument simulation</a:t>
            </a:r>
            <a:br>
              <a:rPr lang="en-GB" dirty="0"/>
            </a:br>
            <a:endParaRPr lang="en-GB" dirty="0"/>
          </a:p>
          <a:p>
            <a:r>
              <a:rPr lang="en-GB" dirty="0"/>
              <a:t>Used for design &amp; optimisation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48062E-40BD-4D79-AEB4-31DC5F0FB0E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C06D27-4937-4A4B-B646-191175228F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released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3.8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8398F9-F5C8-2BCC-25BE-BFDD81A1C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600" y="804405"/>
            <a:ext cx="7653024" cy="494095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29E00C-10F8-383F-C9A4-BAF004CA9496}"/>
              </a:ext>
            </a:extLst>
          </p:cNvPr>
          <p:cNvSpPr/>
          <p:nvPr/>
        </p:nvSpPr>
        <p:spPr>
          <a:xfrm>
            <a:off x="8688288" y="1319250"/>
            <a:ext cx="720080" cy="2375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en-DE" sz="2400" dirty="0" err="1"/>
          </a:p>
        </p:txBody>
      </p:sp>
    </p:spTree>
    <p:extLst>
      <p:ext uri="{BB962C8B-B14F-4D97-AF65-F5344CB8AC3E}">
        <p14:creationId xmlns:p14="http://schemas.microsoft.com/office/powerpoint/2010/main" val="295698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9DFBF-1E3C-4D4F-906B-90BDF979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D80792-A11D-44FA-A5BC-478B29A8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CD7159-1847-422F-8005-E5895C3C59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C5CD144-D1AD-42A5-B156-49C643F265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Release Roadmap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AA4EE63-EFE8-4327-8A35-685DFA707553}"/>
              </a:ext>
            </a:extLst>
          </p:cNvPr>
          <p:cNvSpPr/>
          <p:nvPr/>
        </p:nvSpPr>
        <p:spPr>
          <a:xfrm>
            <a:off x="478511" y="1531500"/>
            <a:ext cx="2304426" cy="15670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1400" b="1" dirty="0">
                <a:solidFill>
                  <a:schemeClr val="tx1"/>
                </a:solidFill>
              </a:rPr>
              <a:t>Release Version 3.7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Prism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Ncrystal</a:t>
            </a: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AI Source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KD Source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Spin-</a:t>
            </a:r>
            <a:r>
              <a:rPr lang="de-DE" sz="1400" dirty="0" err="1">
                <a:solidFill>
                  <a:schemeClr val="tx1"/>
                </a:solidFill>
              </a:rPr>
              <a:t>dependent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scattering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84C4B62-6516-4BE4-8BEF-88B147CB37A9}"/>
              </a:ext>
            </a:extLst>
          </p:cNvPr>
          <p:cNvCxnSpPr>
            <a:cxnSpLocks/>
          </p:cNvCxnSpPr>
          <p:nvPr/>
        </p:nvCxnSpPr>
        <p:spPr>
          <a:xfrm>
            <a:off x="1631851" y="3068960"/>
            <a:ext cx="0" cy="3981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rafik 16">
            <a:extLst>
              <a:ext uri="{FF2B5EF4-FFF2-40B4-BE49-F238E27FC236}">
                <a16:creationId xmlns:a16="http://schemas.microsoft.com/office/drawing/2014/main" id="{E66A36FB-51B0-4C3D-8031-EB3031BCEBBD}"/>
              </a:ext>
            </a:extLst>
          </p:cNvPr>
          <p:cNvSpPr/>
          <p:nvPr/>
        </p:nvSpPr>
        <p:spPr>
          <a:xfrm>
            <a:off x="38221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17" name="Grafik 16">
            <a:extLst>
              <a:ext uri="{FF2B5EF4-FFF2-40B4-BE49-F238E27FC236}">
                <a16:creationId xmlns:a16="http://schemas.microsoft.com/office/drawing/2014/main" id="{73B60439-A7C1-4B1B-B8D6-47FC531E3CDD}"/>
              </a:ext>
            </a:extLst>
          </p:cNvPr>
          <p:cNvSpPr/>
          <p:nvPr/>
        </p:nvSpPr>
        <p:spPr>
          <a:xfrm>
            <a:off x="200963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Q1-2026</a:t>
            </a:r>
          </a:p>
        </p:txBody>
      </p:sp>
      <p:sp>
        <p:nvSpPr>
          <p:cNvPr id="18" name="Grafik 16">
            <a:extLst>
              <a:ext uri="{FF2B5EF4-FFF2-40B4-BE49-F238E27FC236}">
                <a16:creationId xmlns:a16="http://schemas.microsoft.com/office/drawing/2014/main" id="{4AB958E9-E116-41C8-B085-43293BD4B987}"/>
              </a:ext>
            </a:extLst>
          </p:cNvPr>
          <p:cNvSpPr/>
          <p:nvPr/>
        </p:nvSpPr>
        <p:spPr>
          <a:xfrm>
            <a:off x="363705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Q2-2026</a:t>
            </a:r>
          </a:p>
        </p:txBody>
      </p:sp>
      <p:sp>
        <p:nvSpPr>
          <p:cNvPr id="19" name="Grafik 16">
            <a:extLst>
              <a:ext uri="{FF2B5EF4-FFF2-40B4-BE49-F238E27FC236}">
                <a16:creationId xmlns:a16="http://schemas.microsoft.com/office/drawing/2014/main" id="{DF8DF6DE-885C-43A6-890E-DECE9F78CAEE}"/>
              </a:ext>
            </a:extLst>
          </p:cNvPr>
          <p:cNvSpPr/>
          <p:nvPr/>
        </p:nvSpPr>
        <p:spPr>
          <a:xfrm>
            <a:off x="526447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Q3-2026</a:t>
            </a:r>
          </a:p>
        </p:txBody>
      </p:sp>
      <p:sp>
        <p:nvSpPr>
          <p:cNvPr id="20" name="Grafik 16">
            <a:extLst>
              <a:ext uri="{FF2B5EF4-FFF2-40B4-BE49-F238E27FC236}">
                <a16:creationId xmlns:a16="http://schemas.microsoft.com/office/drawing/2014/main" id="{2AE63CA8-C36D-4321-8356-A54A1EE218E5}"/>
              </a:ext>
            </a:extLst>
          </p:cNvPr>
          <p:cNvSpPr/>
          <p:nvPr/>
        </p:nvSpPr>
        <p:spPr>
          <a:xfrm>
            <a:off x="689189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Q4-2026</a:t>
            </a:r>
          </a:p>
        </p:txBody>
      </p:sp>
      <p:sp>
        <p:nvSpPr>
          <p:cNvPr id="21" name="Grafik 16">
            <a:extLst>
              <a:ext uri="{FF2B5EF4-FFF2-40B4-BE49-F238E27FC236}">
                <a16:creationId xmlns:a16="http://schemas.microsoft.com/office/drawing/2014/main" id="{BC414BC1-E8AA-489B-B19D-9A72177958F0}"/>
              </a:ext>
            </a:extLst>
          </p:cNvPr>
          <p:cNvSpPr/>
          <p:nvPr/>
        </p:nvSpPr>
        <p:spPr>
          <a:xfrm>
            <a:off x="851931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2027</a:t>
            </a:r>
          </a:p>
        </p:txBody>
      </p:sp>
      <p:sp>
        <p:nvSpPr>
          <p:cNvPr id="22" name="Grafik 16">
            <a:extLst>
              <a:ext uri="{FF2B5EF4-FFF2-40B4-BE49-F238E27FC236}">
                <a16:creationId xmlns:a16="http://schemas.microsoft.com/office/drawing/2014/main" id="{6FBC745F-8096-49B8-89EB-AA0207AFD081}"/>
              </a:ext>
            </a:extLst>
          </p:cNvPr>
          <p:cNvSpPr/>
          <p:nvPr/>
        </p:nvSpPr>
        <p:spPr>
          <a:xfrm>
            <a:off x="10146738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31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04D2D-62F3-86F6-1A89-154C6AC72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F16C4-B234-8A00-9369-248079DC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D61E083-6BB6-0E1C-1D86-F1FB624F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E042C1-F7CF-5711-2D9C-535DBCBE3F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FCA763-6202-A675-59D2-EC23A13CB8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Release Roadmap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13C4542-8313-2212-1288-09A0A78689E3}"/>
              </a:ext>
            </a:extLst>
          </p:cNvPr>
          <p:cNvSpPr/>
          <p:nvPr/>
        </p:nvSpPr>
        <p:spPr>
          <a:xfrm>
            <a:off x="478511" y="1531500"/>
            <a:ext cx="2304426" cy="15670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1400" b="1" dirty="0">
                <a:solidFill>
                  <a:schemeClr val="tx1"/>
                </a:solidFill>
              </a:rPr>
              <a:t>Release Version 3.7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Prism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Ncrystal</a:t>
            </a: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AI Source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KD Source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Spin-</a:t>
            </a:r>
            <a:r>
              <a:rPr lang="de-DE" sz="1400" dirty="0" err="1">
                <a:solidFill>
                  <a:schemeClr val="tx1"/>
                </a:solidFill>
              </a:rPr>
              <a:t>dependent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scattering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B18256A-F016-A2FC-EE82-6452889C29CC}"/>
              </a:ext>
            </a:extLst>
          </p:cNvPr>
          <p:cNvCxnSpPr>
            <a:cxnSpLocks/>
          </p:cNvCxnSpPr>
          <p:nvPr/>
        </p:nvCxnSpPr>
        <p:spPr>
          <a:xfrm>
            <a:off x="1631851" y="3068960"/>
            <a:ext cx="0" cy="3981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C2830E6B-4421-C158-0A39-10C3A207A2E5}"/>
              </a:ext>
            </a:extLst>
          </p:cNvPr>
          <p:cNvSpPr/>
          <p:nvPr/>
        </p:nvSpPr>
        <p:spPr>
          <a:xfrm>
            <a:off x="1902056" y="4379678"/>
            <a:ext cx="2627939" cy="15093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1400" b="1" dirty="0">
                <a:solidFill>
                  <a:schemeClr val="tx1"/>
                </a:solidFill>
              </a:rPr>
              <a:t>Release Version 3.8</a:t>
            </a:r>
          </a:p>
          <a:p>
            <a:pPr>
              <a:lnSpc>
                <a:spcPct val="110000"/>
              </a:lnSpc>
            </a:pPr>
            <a:r>
              <a:rPr lang="de-DE" sz="1400" dirty="0" err="1">
                <a:solidFill>
                  <a:schemeClr val="tx1"/>
                </a:solidFill>
              </a:rPr>
              <a:t>Reduce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technical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debt</a:t>
            </a: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Update </a:t>
            </a:r>
            <a:r>
              <a:rPr lang="de-DE" sz="1400" dirty="0" err="1">
                <a:solidFill>
                  <a:schemeClr val="tx1"/>
                </a:solidFill>
              </a:rPr>
              <a:t>dependencies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compilation</a:t>
            </a:r>
            <a:r>
              <a:rPr lang="de-DE" sz="1400" dirty="0">
                <a:solidFill>
                  <a:schemeClr val="tx1"/>
                </a:solidFill>
              </a:rPr>
              <a:t> on Windows</a:t>
            </a:r>
          </a:p>
          <a:p>
            <a:pPr>
              <a:lnSpc>
                <a:spcPct val="110000"/>
              </a:lnSpc>
            </a:pP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Update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Monochromator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3E087BFC-9EE5-C529-D659-69BD1F905B47}"/>
              </a:ext>
            </a:extLst>
          </p:cNvPr>
          <p:cNvCxnSpPr>
            <a:cxnSpLocks/>
          </p:cNvCxnSpPr>
          <p:nvPr/>
        </p:nvCxnSpPr>
        <p:spPr>
          <a:xfrm>
            <a:off x="3863752" y="3981538"/>
            <a:ext cx="0" cy="3981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rafik 16">
            <a:extLst>
              <a:ext uri="{FF2B5EF4-FFF2-40B4-BE49-F238E27FC236}">
                <a16:creationId xmlns:a16="http://schemas.microsoft.com/office/drawing/2014/main" id="{84C78D0E-D7CD-3EE1-F45B-ABD7E8C584E2}"/>
              </a:ext>
            </a:extLst>
          </p:cNvPr>
          <p:cNvSpPr/>
          <p:nvPr/>
        </p:nvSpPr>
        <p:spPr>
          <a:xfrm>
            <a:off x="38221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17" name="Grafik 16">
            <a:extLst>
              <a:ext uri="{FF2B5EF4-FFF2-40B4-BE49-F238E27FC236}">
                <a16:creationId xmlns:a16="http://schemas.microsoft.com/office/drawing/2014/main" id="{9374639C-5B0F-6C2E-1989-2FB750507A52}"/>
              </a:ext>
            </a:extLst>
          </p:cNvPr>
          <p:cNvSpPr/>
          <p:nvPr/>
        </p:nvSpPr>
        <p:spPr>
          <a:xfrm>
            <a:off x="200963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Q1-2026</a:t>
            </a:r>
          </a:p>
        </p:txBody>
      </p:sp>
      <p:sp>
        <p:nvSpPr>
          <p:cNvPr id="18" name="Grafik 16">
            <a:extLst>
              <a:ext uri="{FF2B5EF4-FFF2-40B4-BE49-F238E27FC236}">
                <a16:creationId xmlns:a16="http://schemas.microsoft.com/office/drawing/2014/main" id="{707D69CA-523A-CA5D-B96D-CE51014C5998}"/>
              </a:ext>
            </a:extLst>
          </p:cNvPr>
          <p:cNvSpPr/>
          <p:nvPr/>
        </p:nvSpPr>
        <p:spPr>
          <a:xfrm>
            <a:off x="363705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Q2-2026</a:t>
            </a:r>
          </a:p>
        </p:txBody>
      </p:sp>
      <p:sp>
        <p:nvSpPr>
          <p:cNvPr id="19" name="Grafik 16">
            <a:extLst>
              <a:ext uri="{FF2B5EF4-FFF2-40B4-BE49-F238E27FC236}">
                <a16:creationId xmlns:a16="http://schemas.microsoft.com/office/drawing/2014/main" id="{F822C96F-4F99-1F63-05EB-A126DD83D1F5}"/>
              </a:ext>
            </a:extLst>
          </p:cNvPr>
          <p:cNvSpPr/>
          <p:nvPr/>
        </p:nvSpPr>
        <p:spPr>
          <a:xfrm>
            <a:off x="526447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Q3-2026</a:t>
            </a:r>
          </a:p>
        </p:txBody>
      </p:sp>
      <p:sp>
        <p:nvSpPr>
          <p:cNvPr id="20" name="Grafik 16">
            <a:extLst>
              <a:ext uri="{FF2B5EF4-FFF2-40B4-BE49-F238E27FC236}">
                <a16:creationId xmlns:a16="http://schemas.microsoft.com/office/drawing/2014/main" id="{CA083771-162A-C011-274F-7CBC1F752E2C}"/>
              </a:ext>
            </a:extLst>
          </p:cNvPr>
          <p:cNvSpPr/>
          <p:nvPr/>
        </p:nvSpPr>
        <p:spPr>
          <a:xfrm>
            <a:off x="689189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Q4-2026</a:t>
            </a:r>
          </a:p>
        </p:txBody>
      </p:sp>
      <p:sp>
        <p:nvSpPr>
          <p:cNvPr id="21" name="Grafik 16">
            <a:extLst>
              <a:ext uri="{FF2B5EF4-FFF2-40B4-BE49-F238E27FC236}">
                <a16:creationId xmlns:a16="http://schemas.microsoft.com/office/drawing/2014/main" id="{1DFE1954-853A-9840-0B5F-FE7D8B4DC395}"/>
              </a:ext>
            </a:extLst>
          </p:cNvPr>
          <p:cNvSpPr/>
          <p:nvPr/>
        </p:nvSpPr>
        <p:spPr>
          <a:xfrm>
            <a:off x="851931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2027</a:t>
            </a:r>
          </a:p>
        </p:txBody>
      </p:sp>
      <p:sp>
        <p:nvSpPr>
          <p:cNvPr id="22" name="Grafik 16">
            <a:extLst>
              <a:ext uri="{FF2B5EF4-FFF2-40B4-BE49-F238E27FC236}">
                <a16:creationId xmlns:a16="http://schemas.microsoft.com/office/drawing/2014/main" id="{C476B917-6E92-A951-2260-6E553274D52F}"/>
              </a:ext>
            </a:extLst>
          </p:cNvPr>
          <p:cNvSpPr/>
          <p:nvPr/>
        </p:nvSpPr>
        <p:spPr>
          <a:xfrm>
            <a:off x="10146738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de-DE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91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C5A5A-1480-349B-AE67-4CDFD2FC3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64ADC-C8E9-D41F-7B1F-C29DD899F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B14309-228C-FE7C-10E8-9B048BAB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0D8C98-113B-7B31-C676-EAD80B0F8B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84AD00D-C9DC-AD7B-0328-10B8F5CE2F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Release Roadmap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588F183-2B59-B19A-0ADC-2A951CCD2D8D}"/>
              </a:ext>
            </a:extLst>
          </p:cNvPr>
          <p:cNvSpPr/>
          <p:nvPr/>
        </p:nvSpPr>
        <p:spPr>
          <a:xfrm>
            <a:off x="478511" y="1531500"/>
            <a:ext cx="2304426" cy="15670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1400" b="1" dirty="0">
                <a:solidFill>
                  <a:schemeClr val="tx1"/>
                </a:solidFill>
              </a:rPr>
              <a:t>Release Version 3.7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Prism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Ncrystal</a:t>
            </a: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AI Source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KD Source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Spin-</a:t>
            </a:r>
            <a:r>
              <a:rPr lang="de-DE" sz="1400" dirty="0" err="1">
                <a:solidFill>
                  <a:schemeClr val="tx1"/>
                </a:solidFill>
              </a:rPr>
              <a:t>dependent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scattering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810BABC-B1DF-F62E-1036-9F555EBBC6C6}"/>
              </a:ext>
            </a:extLst>
          </p:cNvPr>
          <p:cNvCxnSpPr>
            <a:cxnSpLocks/>
          </p:cNvCxnSpPr>
          <p:nvPr/>
        </p:nvCxnSpPr>
        <p:spPr>
          <a:xfrm>
            <a:off x="1631851" y="3068960"/>
            <a:ext cx="0" cy="3981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63D18E62-1539-937C-4958-FEE8261F8721}"/>
              </a:ext>
            </a:extLst>
          </p:cNvPr>
          <p:cNvSpPr/>
          <p:nvPr/>
        </p:nvSpPr>
        <p:spPr>
          <a:xfrm>
            <a:off x="1902056" y="4379678"/>
            <a:ext cx="2627939" cy="15093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1400" b="1" dirty="0">
                <a:solidFill>
                  <a:schemeClr val="tx1"/>
                </a:solidFill>
              </a:rPr>
              <a:t>Release Version 3.8</a:t>
            </a:r>
          </a:p>
          <a:p>
            <a:pPr>
              <a:lnSpc>
                <a:spcPct val="110000"/>
              </a:lnSpc>
            </a:pPr>
            <a:r>
              <a:rPr lang="de-DE" sz="1400" dirty="0" err="1">
                <a:solidFill>
                  <a:schemeClr val="tx1"/>
                </a:solidFill>
              </a:rPr>
              <a:t>Reduce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technical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debt</a:t>
            </a: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Update </a:t>
            </a:r>
            <a:r>
              <a:rPr lang="de-DE" sz="1400" dirty="0" err="1">
                <a:solidFill>
                  <a:schemeClr val="tx1"/>
                </a:solidFill>
              </a:rPr>
              <a:t>dependencies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compilation</a:t>
            </a:r>
            <a:r>
              <a:rPr lang="de-DE" sz="1400" dirty="0">
                <a:solidFill>
                  <a:schemeClr val="tx1"/>
                </a:solidFill>
              </a:rPr>
              <a:t> on Windows</a:t>
            </a:r>
          </a:p>
          <a:p>
            <a:pPr>
              <a:lnSpc>
                <a:spcPct val="110000"/>
              </a:lnSpc>
            </a:pP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Update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Monochromator</a:t>
            </a:r>
          </a:p>
        </p:txBody>
      </p:sp>
      <p:sp>
        <p:nvSpPr>
          <p:cNvPr id="16" name="Grafik 16">
            <a:extLst>
              <a:ext uri="{FF2B5EF4-FFF2-40B4-BE49-F238E27FC236}">
                <a16:creationId xmlns:a16="http://schemas.microsoft.com/office/drawing/2014/main" id="{2B5504F9-78AD-F454-061C-64ECB7BA1453}"/>
              </a:ext>
            </a:extLst>
          </p:cNvPr>
          <p:cNvSpPr/>
          <p:nvPr/>
        </p:nvSpPr>
        <p:spPr>
          <a:xfrm>
            <a:off x="38221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17" name="Grafik 16">
            <a:extLst>
              <a:ext uri="{FF2B5EF4-FFF2-40B4-BE49-F238E27FC236}">
                <a16:creationId xmlns:a16="http://schemas.microsoft.com/office/drawing/2014/main" id="{9ACAFD2C-2D63-9AC5-8408-C250AACAC940}"/>
              </a:ext>
            </a:extLst>
          </p:cNvPr>
          <p:cNvSpPr/>
          <p:nvPr/>
        </p:nvSpPr>
        <p:spPr>
          <a:xfrm>
            <a:off x="200963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Q1-2026</a:t>
            </a:r>
          </a:p>
        </p:txBody>
      </p:sp>
      <p:sp>
        <p:nvSpPr>
          <p:cNvPr id="19" name="Grafik 16">
            <a:extLst>
              <a:ext uri="{FF2B5EF4-FFF2-40B4-BE49-F238E27FC236}">
                <a16:creationId xmlns:a16="http://schemas.microsoft.com/office/drawing/2014/main" id="{1FC1E2E9-85A2-F244-8BF0-7A92DC34EEDF}"/>
              </a:ext>
            </a:extLst>
          </p:cNvPr>
          <p:cNvSpPr/>
          <p:nvPr/>
        </p:nvSpPr>
        <p:spPr>
          <a:xfrm>
            <a:off x="526447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Q3-2026</a:t>
            </a:r>
          </a:p>
        </p:txBody>
      </p:sp>
      <p:sp>
        <p:nvSpPr>
          <p:cNvPr id="20" name="Grafik 16">
            <a:extLst>
              <a:ext uri="{FF2B5EF4-FFF2-40B4-BE49-F238E27FC236}">
                <a16:creationId xmlns:a16="http://schemas.microsoft.com/office/drawing/2014/main" id="{975D1FAD-C4EA-0BA9-EFAD-58CD27EDEDD6}"/>
              </a:ext>
            </a:extLst>
          </p:cNvPr>
          <p:cNvSpPr/>
          <p:nvPr/>
        </p:nvSpPr>
        <p:spPr>
          <a:xfrm>
            <a:off x="689189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Q4-2026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22B1E-CC6B-E2BB-672F-17E27D27E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2" y="193794"/>
            <a:ext cx="4623130" cy="60366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266931-6FD9-577D-8DE5-26E60104B9E8}"/>
              </a:ext>
            </a:extLst>
          </p:cNvPr>
          <p:cNvSpPr txBox="1"/>
          <p:nvPr/>
        </p:nvSpPr>
        <p:spPr>
          <a:xfrm>
            <a:off x="8963303" y="547452"/>
            <a:ext cx="28686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i="1" dirty="0">
                <a:solidFill>
                  <a:srgbClr val="9B4724"/>
                </a:solidFill>
                <a:effectLst/>
                <a:latin typeface="Helvetica" pitchFamily="2" charset="0"/>
              </a:rPr>
              <a:t>J. Appl. </a:t>
            </a:r>
            <a:r>
              <a:rPr lang="en-GB" b="1" i="1" dirty="0" err="1">
                <a:solidFill>
                  <a:srgbClr val="9B4724"/>
                </a:solidFill>
                <a:effectLst/>
                <a:latin typeface="Helvetica" pitchFamily="2" charset="0"/>
              </a:rPr>
              <a:t>Cryst</a:t>
            </a:r>
            <a:r>
              <a:rPr lang="en-GB" b="1" i="1" dirty="0">
                <a:solidFill>
                  <a:srgbClr val="9B4724"/>
                </a:solidFill>
                <a:effectLst/>
                <a:latin typeface="Helvetica" pitchFamily="2" charset="0"/>
              </a:rPr>
              <a:t>. (2026) 59, 678–686</a:t>
            </a:r>
            <a:endParaRPr lang="en-GB" b="1" dirty="0">
              <a:solidFill>
                <a:srgbClr val="9B4724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Grafik 16">
            <a:extLst>
              <a:ext uri="{FF2B5EF4-FFF2-40B4-BE49-F238E27FC236}">
                <a16:creationId xmlns:a16="http://schemas.microsoft.com/office/drawing/2014/main" id="{8C39B265-D417-E6DD-BBBD-D1B51A44D093}"/>
              </a:ext>
            </a:extLst>
          </p:cNvPr>
          <p:cNvSpPr/>
          <p:nvPr/>
        </p:nvSpPr>
        <p:spPr>
          <a:xfrm>
            <a:off x="363705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Q2-2026</a:t>
            </a:r>
          </a:p>
        </p:txBody>
      </p:sp>
      <p:cxnSp>
        <p:nvCxnSpPr>
          <p:cNvPr id="14" name="Gerader Verbinder 12">
            <a:extLst>
              <a:ext uri="{FF2B5EF4-FFF2-40B4-BE49-F238E27FC236}">
                <a16:creationId xmlns:a16="http://schemas.microsoft.com/office/drawing/2014/main" id="{C517C63E-A64F-E5BE-227C-3CF73EA10FD7}"/>
              </a:ext>
            </a:extLst>
          </p:cNvPr>
          <p:cNvCxnSpPr>
            <a:cxnSpLocks/>
          </p:cNvCxnSpPr>
          <p:nvPr/>
        </p:nvCxnSpPr>
        <p:spPr>
          <a:xfrm>
            <a:off x="3863752" y="3933056"/>
            <a:ext cx="0" cy="3981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83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D85BB-B5D4-914D-1306-B6A0AD849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7E4797-B1F2-5FA9-4AAE-A31174C1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1158204-CA42-353E-28A1-F40ED7199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ADA9C1-F5FC-7B4C-52F0-C77A2D6D26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39A912B-131F-A389-7221-8FD6B31B45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Release Roadmap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3CE3573-6669-2E43-E6C5-C7A40CC28057}"/>
              </a:ext>
            </a:extLst>
          </p:cNvPr>
          <p:cNvSpPr/>
          <p:nvPr/>
        </p:nvSpPr>
        <p:spPr>
          <a:xfrm>
            <a:off x="478511" y="1531500"/>
            <a:ext cx="2304426" cy="15670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1400" b="1" dirty="0">
                <a:solidFill>
                  <a:schemeClr val="tx1"/>
                </a:solidFill>
              </a:rPr>
              <a:t>Release Version 3.7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Prism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Ncrystal</a:t>
            </a: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AI Source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KD Source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Spin-</a:t>
            </a:r>
            <a:r>
              <a:rPr lang="de-DE" sz="1400" dirty="0" err="1">
                <a:solidFill>
                  <a:schemeClr val="tx1"/>
                </a:solidFill>
              </a:rPr>
              <a:t>dependent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scattering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3EBE543-A286-1590-365A-1542F8B05B4C}"/>
              </a:ext>
            </a:extLst>
          </p:cNvPr>
          <p:cNvCxnSpPr>
            <a:cxnSpLocks/>
          </p:cNvCxnSpPr>
          <p:nvPr/>
        </p:nvCxnSpPr>
        <p:spPr>
          <a:xfrm>
            <a:off x="1631851" y="3068960"/>
            <a:ext cx="0" cy="3981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E6CB0211-980C-906F-83BF-88F226F9D46B}"/>
              </a:ext>
            </a:extLst>
          </p:cNvPr>
          <p:cNvSpPr/>
          <p:nvPr/>
        </p:nvSpPr>
        <p:spPr>
          <a:xfrm>
            <a:off x="1902056" y="4379678"/>
            <a:ext cx="2627939" cy="15093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1400" b="1" dirty="0">
                <a:solidFill>
                  <a:schemeClr val="tx1"/>
                </a:solidFill>
              </a:rPr>
              <a:t>Release Version 3.8</a:t>
            </a:r>
          </a:p>
          <a:p>
            <a:pPr>
              <a:lnSpc>
                <a:spcPct val="110000"/>
              </a:lnSpc>
            </a:pPr>
            <a:r>
              <a:rPr lang="de-DE" sz="1400" dirty="0" err="1">
                <a:solidFill>
                  <a:schemeClr val="tx1"/>
                </a:solidFill>
              </a:rPr>
              <a:t>Reduce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technical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debt</a:t>
            </a: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Update </a:t>
            </a:r>
            <a:r>
              <a:rPr lang="de-DE" sz="1400" dirty="0" err="1">
                <a:solidFill>
                  <a:schemeClr val="tx1"/>
                </a:solidFill>
              </a:rPr>
              <a:t>dependencies</a:t>
            </a:r>
            <a:r>
              <a:rPr lang="de-DE" sz="1400" dirty="0">
                <a:solidFill>
                  <a:schemeClr val="tx1"/>
                </a:solidFill>
              </a:rPr>
              <a:t>, </a:t>
            </a:r>
            <a:r>
              <a:rPr lang="de-DE" sz="1400" dirty="0" err="1">
                <a:solidFill>
                  <a:schemeClr val="tx1"/>
                </a:solidFill>
              </a:rPr>
              <a:t>compilation</a:t>
            </a:r>
            <a:r>
              <a:rPr lang="de-DE" sz="1400" dirty="0">
                <a:solidFill>
                  <a:schemeClr val="tx1"/>
                </a:solidFill>
              </a:rPr>
              <a:t> on Windows</a:t>
            </a:r>
          </a:p>
          <a:p>
            <a:pPr>
              <a:lnSpc>
                <a:spcPct val="110000"/>
              </a:lnSpc>
            </a:pP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Update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Monochromator</a:t>
            </a:r>
          </a:p>
        </p:txBody>
      </p:sp>
      <p:sp>
        <p:nvSpPr>
          <p:cNvPr id="16" name="Grafik 16">
            <a:extLst>
              <a:ext uri="{FF2B5EF4-FFF2-40B4-BE49-F238E27FC236}">
                <a16:creationId xmlns:a16="http://schemas.microsoft.com/office/drawing/2014/main" id="{9DED58B1-3925-D1F2-FB67-8BFD67711286}"/>
              </a:ext>
            </a:extLst>
          </p:cNvPr>
          <p:cNvSpPr/>
          <p:nvPr/>
        </p:nvSpPr>
        <p:spPr>
          <a:xfrm>
            <a:off x="38221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17" name="Grafik 16">
            <a:extLst>
              <a:ext uri="{FF2B5EF4-FFF2-40B4-BE49-F238E27FC236}">
                <a16:creationId xmlns:a16="http://schemas.microsoft.com/office/drawing/2014/main" id="{36E47ABD-F6C4-9A3B-124E-4BE8FC3CEBF9}"/>
              </a:ext>
            </a:extLst>
          </p:cNvPr>
          <p:cNvSpPr/>
          <p:nvPr/>
        </p:nvSpPr>
        <p:spPr>
          <a:xfrm>
            <a:off x="200963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Q1-2026</a:t>
            </a:r>
          </a:p>
        </p:txBody>
      </p:sp>
      <p:sp>
        <p:nvSpPr>
          <p:cNvPr id="18" name="Grafik 16">
            <a:extLst>
              <a:ext uri="{FF2B5EF4-FFF2-40B4-BE49-F238E27FC236}">
                <a16:creationId xmlns:a16="http://schemas.microsoft.com/office/drawing/2014/main" id="{958544FB-BE9B-545B-D239-0EF0A288132E}"/>
              </a:ext>
            </a:extLst>
          </p:cNvPr>
          <p:cNvSpPr/>
          <p:nvPr/>
        </p:nvSpPr>
        <p:spPr>
          <a:xfrm>
            <a:off x="363705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Q2-2026</a:t>
            </a:r>
          </a:p>
        </p:txBody>
      </p:sp>
      <p:sp>
        <p:nvSpPr>
          <p:cNvPr id="19" name="Grafik 16">
            <a:extLst>
              <a:ext uri="{FF2B5EF4-FFF2-40B4-BE49-F238E27FC236}">
                <a16:creationId xmlns:a16="http://schemas.microsoft.com/office/drawing/2014/main" id="{843562E2-DA2E-3CF8-B1EA-9EFEC3B2034F}"/>
              </a:ext>
            </a:extLst>
          </p:cNvPr>
          <p:cNvSpPr/>
          <p:nvPr/>
        </p:nvSpPr>
        <p:spPr>
          <a:xfrm>
            <a:off x="526447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Q3-2026</a:t>
            </a:r>
          </a:p>
        </p:txBody>
      </p:sp>
      <p:sp>
        <p:nvSpPr>
          <p:cNvPr id="20" name="Grafik 16">
            <a:extLst>
              <a:ext uri="{FF2B5EF4-FFF2-40B4-BE49-F238E27FC236}">
                <a16:creationId xmlns:a16="http://schemas.microsoft.com/office/drawing/2014/main" id="{5DC3F3E2-968E-C8A9-2863-B1C3372DE58B}"/>
              </a:ext>
            </a:extLst>
          </p:cNvPr>
          <p:cNvSpPr/>
          <p:nvPr/>
        </p:nvSpPr>
        <p:spPr>
          <a:xfrm>
            <a:off x="689189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Q4-2026</a:t>
            </a:r>
          </a:p>
        </p:txBody>
      </p:sp>
      <p:sp>
        <p:nvSpPr>
          <p:cNvPr id="21" name="Grafik 16">
            <a:extLst>
              <a:ext uri="{FF2B5EF4-FFF2-40B4-BE49-F238E27FC236}">
                <a16:creationId xmlns:a16="http://schemas.microsoft.com/office/drawing/2014/main" id="{4863BC7E-1BCF-3636-0F38-8DE7BE5C1A0D}"/>
              </a:ext>
            </a:extLst>
          </p:cNvPr>
          <p:cNvSpPr/>
          <p:nvPr/>
        </p:nvSpPr>
        <p:spPr>
          <a:xfrm>
            <a:off x="851931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2027</a:t>
            </a:r>
          </a:p>
        </p:txBody>
      </p:sp>
      <p:sp>
        <p:nvSpPr>
          <p:cNvPr id="22" name="Grafik 16">
            <a:extLst>
              <a:ext uri="{FF2B5EF4-FFF2-40B4-BE49-F238E27FC236}">
                <a16:creationId xmlns:a16="http://schemas.microsoft.com/office/drawing/2014/main" id="{45983C32-3395-7159-7D86-4C43DC7FD2CF}"/>
              </a:ext>
            </a:extLst>
          </p:cNvPr>
          <p:cNvSpPr/>
          <p:nvPr/>
        </p:nvSpPr>
        <p:spPr>
          <a:xfrm>
            <a:off x="10146738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7" name="Rechteck 5">
            <a:extLst>
              <a:ext uri="{FF2B5EF4-FFF2-40B4-BE49-F238E27FC236}">
                <a16:creationId xmlns:a16="http://schemas.microsoft.com/office/drawing/2014/main" id="{14E73842-3FF6-8E8D-6C8D-2D08AA437CF9}"/>
              </a:ext>
            </a:extLst>
          </p:cNvPr>
          <p:cNvSpPr/>
          <p:nvPr/>
        </p:nvSpPr>
        <p:spPr>
          <a:xfrm>
            <a:off x="3637056" y="1531500"/>
            <a:ext cx="5699303" cy="15374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1400" b="1" dirty="0">
                <a:solidFill>
                  <a:schemeClr val="tx1"/>
                </a:solidFill>
              </a:rPr>
              <a:t>Version 4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New GUI (</a:t>
            </a:r>
            <a:r>
              <a:rPr lang="de-DE" sz="1400" dirty="0" err="1">
                <a:solidFill>
                  <a:schemeClr val="tx1"/>
                </a:solidFill>
              </a:rPr>
              <a:t>PyQt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New Python </a:t>
            </a:r>
            <a:r>
              <a:rPr lang="de-DE" sz="1400" dirty="0" err="1">
                <a:solidFill>
                  <a:schemeClr val="tx1"/>
                </a:solidFill>
              </a:rPr>
              <a:t>library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to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work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with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instruments</a:t>
            </a:r>
            <a:r>
              <a:rPr lang="de-DE" sz="1400" dirty="0">
                <a:solidFill>
                  <a:schemeClr val="tx1"/>
                </a:solidFill>
              </a:rPr>
              <a:t> in </a:t>
            </a:r>
            <a:r>
              <a:rPr lang="de-DE" sz="1400" dirty="0" err="1">
                <a:solidFill>
                  <a:schemeClr val="tx1"/>
                </a:solidFill>
              </a:rPr>
              <a:t>py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scripts</a:t>
            </a: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 err="1">
                <a:solidFill>
                  <a:schemeClr val="tx1"/>
                </a:solidFill>
              </a:rPr>
              <a:t>LiveMode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Digital Twins</a:t>
            </a:r>
          </a:p>
          <a:p>
            <a:pPr>
              <a:lnSpc>
                <a:spcPct val="110000"/>
              </a:lnSpc>
            </a:pP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10" name="Gerader Verbinder 12">
            <a:extLst>
              <a:ext uri="{FF2B5EF4-FFF2-40B4-BE49-F238E27FC236}">
                <a16:creationId xmlns:a16="http://schemas.microsoft.com/office/drawing/2014/main" id="{B17A397E-F141-21A2-FBFC-929657718F45}"/>
              </a:ext>
            </a:extLst>
          </p:cNvPr>
          <p:cNvCxnSpPr>
            <a:cxnSpLocks/>
          </p:cNvCxnSpPr>
          <p:nvPr/>
        </p:nvCxnSpPr>
        <p:spPr>
          <a:xfrm>
            <a:off x="3863752" y="3933056"/>
            <a:ext cx="0" cy="3981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240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5344F-B8EC-C3F0-23C8-9AE1890FA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1D82D-4493-8A31-7AC5-F9FA9991D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Vitess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9712F65-1EBC-AFE8-D902-24F38311D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4710D2-EB25-8869-6BD7-B25280CE81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3A2BD6B-09AF-DA40-1EBA-C62C7A617A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Release Roadmap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D78871B-997E-7B7D-EFAE-4D926DCFD315}"/>
              </a:ext>
            </a:extLst>
          </p:cNvPr>
          <p:cNvSpPr/>
          <p:nvPr/>
        </p:nvSpPr>
        <p:spPr>
          <a:xfrm>
            <a:off x="3637056" y="1531500"/>
            <a:ext cx="5699303" cy="15374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1400" b="1" dirty="0">
                <a:solidFill>
                  <a:schemeClr val="tx1"/>
                </a:solidFill>
              </a:rPr>
              <a:t>Version 4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New GUI (</a:t>
            </a:r>
            <a:r>
              <a:rPr lang="de-DE" sz="1400" dirty="0" err="1">
                <a:solidFill>
                  <a:schemeClr val="tx1"/>
                </a:solidFill>
              </a:rPr>
              <a:t>PyQt</a:t>
            </a:r>
            <a:r>
              <a:rPr lang="de-DE" sz="14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New Python </a:t>
            </a:r>
            <a:r>
              <a:rPr lang="de-DE" sz="1400" dirty="0" err="1">
                <a:solidFill>
                  <a:schemeClr val="tx1"/>
                </a:solidFill>
              </a:rPr>
              <a:t>library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to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work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with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instruments</a:t>
            </a:r>
            <a:r>
              <a:rPr lang="de-DE" sz="1400" dirty="0">
                <a:solidFill>
                  <a:schemeClr val="tx1"/>
                </a:solidFill>
              </a:rPr>
              <a:t> in </a:t>
            </a:r>
            <a:r>
              <a:rPr lang="de-DE" sz="1400" dirty="0" err="1">
                <a:solidFill>
                  <a:schemeClr val="tx1"/>
                </a:solidFill>
              </a:rPr>
              <a:t>py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scripts</a:t>
            </a: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 err="1">
                <a:solidFill>
                  <a:schemeClr val="tx1"/>
                </a:solidFill>
              </a:rPr>
              <a:t>LiveMode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for</a:t>
            </a:r>
            <a:r>
              <a:rPr lang="de-DE" sz="1400" dirty="0">
                <a:solidFill>
                  <a:schemeClr val="tx1"/>
                </a:solidFill>
              </a:rPr>
              <a:t> Digital Twins</a:t>
            </a:r>
          </a:p>
          <a:p>
            <a:pPr>
              <a:lnSpc>
                <a:spcPct val="110000"/>
              </a:lnSpc>
            </a:pP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483B14-6DBB-22D4-1198-7166DD22B48F}"/>
              </a:ext>
            </a:extLst>
          </p:cNvPr>
          <p:cNvSpPr/>
          <p:nvPr/>
        </p:nvSpPr>
        <p:spPr>
          <a:xfrm>
            <a:off x="478511" y="1531500"/>
            <a:ext cx="2304426" cy="15670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1400" b="1" dirty="0">
                <a:solidFill>
                  <a:schemeClr val="tx1"/>
                </a:solidFill>
              </a:rPr>
              <a:t>Release Version 3.7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Prism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 err="1">
                <a:solidFill>
                  <a:schemeClr val="tx1"/>
                </a:solidFill>
              </a:rPr>
              <a:t>Ncrystal</a:t>
            </a: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AI Source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KD Source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Spin-</a:t>
            </a:r>
            <a:r>
              <a:rPr lang="de-DE" sz="1400" dirty="0" err="1">
                <a:solidFill>
                  <a:schemeClr val="tx1"/>
                </a:solidFill>
              </a:rPr>
              <a:t>dependent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scattering</a:t>
            </a:r>
            <a:endParaRPr lang="de-DE" sz="1400" dirty="0">
              <a:solidFill>
                <a:schemeClr val="tx1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AB47E9-81F8-EC36-E407-D057CCF689B9}"/>
              </a:ext>
            </a:extLst>
          </p:cNvPr>
          <p:cNvCxnSpPr>
            <a:cxnSpLocks/>
          </p:cNvCxnSpPr>
          <p:nvPr/>
        </p:nvCxnSpPr>
        <p:spPr>
          <a:xfrm>
            <a:off x="1631851" y="3140968"/>
            <a:ext cx="0" cy="3981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3895DC73-F658-B4FB-9E59-3CF0D9607B6F}"/>
              </a:ext>
            </a:extLst>
          </p:cNvPr>
          <p:cNvSpPr/>
          <p:nvPr/>
        </p:nvSpPr>
        <p:spPr>
          <a:xfrm>
            <a:off x="1902056" y="4379678"/>
            <a:ext cx="2627939" cy="15093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1400" b="1" dirty="0">
                <a:solidFill>
                  <a:schemeClr val="tx1"/>
                </a:solidFill>
              </a:rPr>
              <a:t>Release Version 3.8</a:t>
            </a:r>
          </a:p>
          <a:p>
            <a:pPr>
              <a:lnSpc>
                <a:spcPct val="110000"/>
              </a:lnSpc>
            </a:pPr>
            <a:r>
              <a:rPr lang="de-DE" sz="1400" dirty="0" err="1">
                <a:solidFill>
                  <a:schemeClr val="tx1"/>
                </a:solidFill>
              </a:rPr>
              <a:t>Reduce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technical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debt</a:t>
            </a: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Update </a:t>
            </a:r>
            <a:r>
              <a:rPr lang="de-DE" sz="1400" dirty="0" err="1">
                <a:solidFill>
                  <a:schemeClr val="tx1"/>
                </a:solidFill>
              </a:rPr>
              <a:t>dependencies</a:t>
            </a: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 err="1">
                <a:solidFill>
                  <a:schemeClr val="tx1"/>
                </a:solidFill>
              </a:rPr>
              <a:t>Compilation</a:t>
            </a:r>
            <a:r>
              <a:rPr lang="de-DE" sz="1400" dirty="0">
                <a:solidFill>
                  <a:schemeClr val="tx1"/>
                </a:solidFill>
              </a:rPr>
              <a:t> on Windows</a:t>
            </a:r>
          </a:p>
          <a:p>
            <a:pPr>
              <a:lnSpc>
                <a:spcPct val="110000"/>
              </a:lnSpc>
            </a:pP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Update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Monochromator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A508B91-6E47-35F2-AD67-4A4C99C0A8CD}"/>
              </a:ext>
            </a:extLst>
          </p:cNvPr>
          <p:cNvSpPr/>
          <p:nvPr/>
        </p:nvSpPr>
        <p:spPr>
          <a:xfrm>
            <a:off x="8040216" y="4379679"/>
            <a:ext cx="3767608" cy="150931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de-DE" sz="1400" b="1" dirty="0">
                <a:solidFill>
                  <a:schemeClr val="tx1"/>
                </a:solidFill>
              </a:rPr>
              <a:t>Version 5</a:t>
            </a:r>
          </a:p>
          <a:p>
            <a:pPr>
              <a:lnSpc>
                <a:spcPct val="110000"/>
              </a:lnSpc>
            </a:pPr>
            <a:r>
              <a:rPr lang="de-DE" sz="1400" dirty="0" err="1">
                <a:solidFill>
                  <a:schemeClr val="tx1"/>
                </a:solidFill>
              </a:rPr>
              <a:t>Modernize</a:t>
            </a:r>
            <a:r>
              <a:rPr lang="de-DE" sz="1400" dirty="0">
                <a:solidFill>
                  <a:schemeClr val="tx1"/>
                </a:solidFill>
              </a:rPr>
              <a:t> and </a:t>
            </a:r>
            <a:r>
              <a:rPr lang="de-DE" sz="1400" dirty="0" err="1">
                <a:solidFill>
                  <a:schemeClr val="tx1"/>
                </a:solidFill>
              </a:rPr>
              <a:t>port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to</a:t>
            </a:r>
            <a:r>
              <a:rPr lang="de-DE" sz="1400" dirty="0">
                <a:solidFill>
                  <a:schemeClr val="tx1"/>
                </a:solidFill>
              </a:rPr>
              <a:t> C++</a:t>
            </a:r>
          </a:p>
          <a:p>
            <a:pPr>
              <a:lnSpc>
                <a:spcPct val="110000"/>
              </a:lnSpc>
            </a:pPr>
            <a:r>
              <a:rPr lang="de-DE" sz="1400" dirty="0">
                <a:solidFill>
                  <a:schemeClr val="tx1"/>
                </a:solidFill>
              </a:rPr>
              <a:t>Large </a:t>
            </a:r>
            <a:r>
              <a:rPr lang="de-DE" sz="1400" dirty="0" err="1">
                <a:solidFill>
                  <a:schemeClr val="tx1"/>
                </a:solidFill>
              </a:rPr>
              <a:t>library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of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reusable</a:t>
            </a:r>
            <a:r>
              <a:rPr lang="de-DE" sz="1400" dirty="0">
                <a:solidFill>
                  <a:schemeClr val="tx1"/>
                </a:solidFill>
              </a:rPr>
              <a:t> code</a:t>
            </a:r>
          </a:p>
          <a:p>
            <a:pPr>
              <a:lnSpc>
                <a:spcPct val="110000"/>
              </a:lnSpc>
            </a:pPr>
            <a:r>
              <a:rPr lang="de-DE" sz="1400" dirty="0" err="1">
                <a:solidFill>
                  <a:schemeClr val="tx1"/>
                </a:solidFill>
              </a:rPr>
              <a:t>Some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modules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running</a:t>
            </a:r>
            <a:r>
              <a:rPr lang="de-DE" sz="1400" dirty="0">
                <a:solidFill>
                  <a:schemeClr val="tx1"/>
                </a:solidFill>
              </a:rPr>
              <a:t> on GPUs</a:t>
            </a:r>
          </a:p>
          <a:p>
            <a:pPr>
              <a:lnSpc>
                <a:spcPct val="110000"/>
              </a:lnSpc>
            </a:pPr>
            <a:endParaRPr lang="de-DE" sz="14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6" name="Grafik 16">
            <a:extLst>
              <a:ext uri="{FF2B5EF4-FFF2-40B4-BE49-F238E27FC236}">
                <a16:creationId xmlns:a16="http://schemas.microsoft.com/office/drawing/2014/main" id="{FBE1BF90-EB64-3064-6F95-E25E93BA3D91}"/>
              </a:ext>
            </a:extLst>
          </p:cNvPr>
          <p:cNvSpPr/>
          <p:nvPr/>
        </p:nvSpPr>
        <p:spPr>
          <a:xfrm>
            <a:off x="38221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17" name="Grafik 16">
            <a:extLst>
              <a:ext uri="{FF2B5EF4-FFF2-40B4-BE49-F238E27FC236}">
                <a16:creationId xmlns:a16="http://schemas.microsoft.com/office/drawing/2014/main" id="{F3C514FB-CEF7-1B63-DBB4-E9AF83C1FA99}"/>
              </a:ext>
            </a:extLst>
          </p:cNvPr>
          <p:cNvSpPr/>
          <p:nvPr/>
        </p:nvSpPr>
        <p:spPr>
          <a:xfrm>
            <a:off x="200963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Q1-2026</a:t>
            </a:r>
          </a:p>
        </p:txBody>
      </p:sp>
      <p:sp>
        <p:nvSpPr>
          <p:cNvPr id="18" name="Grafik 16">
            <a:extLst>
              <a:ext uri="{FF2B5EF4-FFF2-40B4-BE49-F238E27FC236}">
                <a16:creationId xmlns:a16="http://schemas.microsoft.com/office/drawing/2014/main" id="{64F203D7-D0AE-495F-AB4D-3A3B9B69292C}"/>
              </a:ext>
            </a:extLst>
          </p:cNvPr>
          <p:cNvSpPr/>
          <p:nvPr/>
        </p:nvSpPr>
        <p:spPr>
          <a:xfrm>
            <a:off x="363705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Q2-2026</a:t>
            </a:r>
          </a:p>
        </p:txBody>
      </p:sp>
      <p:sp>
        <p:nvSpPr>
          <p:cNvPr id="19" name="Grafik 16">
            <a:extLst>
              <a:ext uri="{FF2B5EF4-FFF2-40B4-BE49-F238E27FC236}">
                <a16:creationId xmlns:a16="http://schemas.microsoft.com/office/drawing/2014/main" id="{5A7BF5F5-AC0C-4C84-1254-1CE4BF9C8A52}"/>
              </a:ext>
            </a:extLst>
          </p:cNvPr>
          <p:cNvSpPr/>
          <p:nvPr/>
        </p:nvSpPr>
        <p:spPr>
          <a:xfrm>
            <a:off x="526447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Q3-2026</a:t>
            </a:r>
          </a:p>
        </p:txBody>
      </p:sp>
      <p:sp>
        <p:nvSpPr>
          <p:cNvPr id="20" name="Grafik 16">
            <a:extLst>
              <a:ext uri="{FF2B5EF4-FFF2-40B4-BE49-F238E27FC236}">
                <a16:creationId xmlns:a16="http://schemas.microsoft.com/office/drawing/2014/main" id="{D36B7C04-7286-2EF5-D3E6-2830A2A9A792}"/>
              </a:ext>
            </a:extLst>
          </p:cNvPr>
          <p:cNvSpPr/>
          <p:nvPr/>
        </p:nvSpPr>
        <p:spPr>
          <a:xfrm>
            <a:off x="689189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Q4-2026</a:t>
            </a:r>
          </a:p>
        </p:txBody>
      </p:sp>
      <p:sp>
        <p:nvSpPr>
          <p:cNvPr id="21" name="Grafik 16">
            <a:extLst>
              <a:ext uri="{FF2B5EF4-FFF2-40B4-BE49-F238E27FC236}">
                <a16:creationId xmlns:a16="http://schemas.microsoft.com/office/drawing/2014/main" id="{DC413751-3D15-BE3C-C453-BBAF89A4FC8B}"/>
              </a:ext>
            </a:extLst>
          </p:cNvPr>
          <p:cNvSpPr/>
          <p:nvPr/>
        </p:nvSpPr>
        <p:spPr>
          <a:xfrm>
            <a:off x="8519316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</a:rPr>
              <a:t>2027</a:t>
            </a:r>
          </a:p>
        </p:txBody>
      </p:sp>
      <p:sp>
        <p:nvSpPr>
          <p:cNvPr id="22" name="Grafik 16">
            <a:extLst>
              <a:ext uri="{FF2B5EF4-FFF2-40B4-BE49-F238E27FC236}">
                <a16:creationId xmlns:a16="http://schemas.microsoft.com/office/drawing/2014/main" id="{8CC3507F-3D11-69E4-06B5-A9890698020E}"/>
              </a:ext>
            </a:extLst>
          </p:cNvPr>
          <p:cNvSpPr/>
          <p:nvPr/>
        </p:nvSpPr>
        <p:spPr>
          <a:xfrm>
            <a:off x="10146738" y="3549820"/>
            <a:ext cx="1673787" cy="398139"/>
          </a:xfrm>
          <a:custGeom>
            <a:avLst/>
            <a:gdLst>
              <a:gd name="connsiteX0" fmla="*/ 39171 w 2265246"/>
              <a:gd name="connsiteY0" fmla="*/ -286 h 538829"/>
              <a:gd name="connsiteX1" fmla="*/ 23931 w 2265246"/>
              <a:gd name="connsiteY1" fmla="*/ 47339 h 538829"/>
              <a:gd name="connsiteX2" fmla="*/ 263199 w 2265246"/>
              <a:gd name="connsiteY2" fmla="*/ 217742 h 538829"/>
              <a:gd name="connsiteX3" fmla="*/ 263770 w 2265246"/>
              <a:gd name="connsiteY3" fmla="*/ 313754 h 538829"/>
              <a:gd name="connsiteX4" fmla="*/ 23264 w 2265246"/>
              <a:gd name="connsiteY4" fmla="*/ 490061 h 538829"/>
              <a:gd name="connsiteX5" fmla="*/ 39171 w 2265246"/>
              <a:gd name="connsiteY5" fmla="*/ 538544 h 538829"/>
              <a:gd name="connsiteX6" fmla="*/ 1848921 w 2265246"/>
              <a:gd name="connsiteY6" fmla="*/ 538544 h 538829"/>
              <a:gd name="connsiteX7" fmla="*/ 1997415 w 2265246"/>
              <a:gd name="connsiteY7" fmla="*/ 490919 h 538829"/>
              <a:gd name="connsiteX8" fmla="*/ 2237636 w 2265246"/>
              <a:gd name="connsiteY8" fmla="*/ 317373 h 538829"/>
              <a:gd name="connsiteX9" fmla="*/ 2237636 w 2265246"/>
              <a:gd name="connsiteY9" fmla="*/ 221361 h 538829"/>
              <a:gd name="connsiteX10" fmla="*/ 1997701 w 2265246"/>
              <a:gd name="connsiteY10" fmla="*/ 48006 h 538829"/>
              <a:gd name="connsiteX11" fmla="*/ 1849206 w 2265246"/>
              <a:gd name="connsiteY11" fmla="*/ 381 h 5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246" h="538829">
                <a:moveTo>
                  <a:pt x="39171" y="-286"/>
                </a:moveTo>
                <a:cubicBezTo>
                  <a:pt x="-6168" y="-286"/>
                  <a:pt x="-13026" y="20955"/>
                  <a:pt x="23931" y="47339"/>
                </a:cubicBezTo>
                <a:lnTo>
                  <a:pt x="263199" y="217742"/>
                </a:lnTo>
                <a:cubicBezTo>
                  <a:pt x="300060" y="244031"/>
                  <a:pt x="300346" y="286988"/>
                  <a:pt x="263770" y="313754"/>
                </a:cubicBezTo>
                <a:lnTo>
                  <a:pt x="23264" y="490061"/>
                </a:lnTo>
                <a:cubicBezTo>
                  <a:pt x="-13312" y="516827"/>
                  <a:pt x="-6168" y="538544"/>
                  <a:pt x="39171" y="538544"/>
                </a:cubicBezTo>
                <a:lnTo>
                  <a:pt x="1848921" y="538544"/>
                </a:lnTo>
                <a:cubicBezTo>
                  <a:pt x="1901775" y="536181"/>
                  <a:pt x="1953048" y="519741"/>
                  <a:pt x="1997415" y="490919"/>
                </a:cubicBezTo>
                <a:lnTo>
                  <a:pt x="2237636" y="317373"/>
                </a:lnTo>
                <a:cubicBezTo>
                  <a:pt x="2274307" y="290894"/>
                  <a:pt x="2274307" y="247841"/>
                  <a:pt x="2237636" y="221361"/>
                </a:cubicBezTo>
                <a:lnTo>
                  <a:pt x="1997701" y="48006"/>
                </a:lnTo>
                <a:cubicBezTo>
                  <a:pt x="1953334" y="19184"/>
                  <a:pt x="1902061" y="2743"/>
                  <a:pt x="1849206" y="38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de-DE" sz="1000" b="1" dirty="0">
              <a:solidFill>
                <a:schemeClr val="bg1"/>
              </a:solidFill>
            </a:endParaRPr>
          </a:p>
        </p:txBody>
      </p:sp>
      <p:cxnSp>
        <p:nvCxnSpPr>
          <p:cNvPr id="7" name="Gerader Verbinder 12">
            <a:extLst>
              <a:ext uri="{FF2B5EF4-FFF2-40B4-BE49-F238E27FC236}">
                <a16:creationId xmlns:a16="http://schemas.microsoft.com/office/drawing/2014/main" id="{7936637C-CE6A-F14E-B5D8-F4BB0B331F3E}"/>
              </a:ext>
            </a:extLst>
          </p:cNvPr>
          <p:cNvCxnSpPr>
            <a:cxnSpLocks/>
          </p:cNvCxnSpPr>
          <p:nvPr/>
        </p:nvCxnSpPr>
        <p:spPr>
          <a:xfrm>
            <a:off x="3863752" y="3933056"/>
            <a:ext cx="0" cy="3981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6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69A42-39E7-E0FD-EB3B-8C097656E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B1A05-D9C8-A9BB-C846-A39E1FBD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/>
          <a:p>
            <a:r>
              <a:rPr lang="de-DE" dirty="0" err="1"/>
              <a:t>Vitess</a:t>
            </a:r>
            <a:r>
              <a:rPr lang="de-DE" dirty="0"/>
              <a:t> 3.7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1ADDC6-90F6-2F03-ECBC-198E93C6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76105" y="6381328"/>
            <a:ext cx="1600508" cy="221109"/>
          </a:xfrm>
        </p:spPr>
        <p:txBody>
          <a:bodyPr/>
          <a:lstStyle/>
          <a:p>
            <a:r>
              <a:rPr lang="de-DE"/>
              <a:t>13. April 2026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44CFBF-BFAB-A77F-16EE-EC7EC4AC39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818290" y="6381328"/>
            <a:ext cx="720000" cy="221109"/>
          </a:xfrm>
        </p:spPr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671C34-CD63-20BB-4AA9-B561B822E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8774" y="938786"/>
            <a:ext cx="11449049" cy="509994"/>
          </a:xfrm>
        </p:spPr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4AFDC87-0945-859A-4C37-3CA6900123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745" y="1628800"/>
            <a:ext cx="360040" cy="86412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4583053-D53B-9BA7-B2E1-76CB99BA304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745" y="2948697"/>
            <a:ext cx="360040" cy="86412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B1840E4-22DF-2B56-ADD6-2551F3C103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1745" y="4425090"/>
            <a:ext cx="360040" cy="864121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17E5CAC8-CAEE-EF7F-3881-9AB73C9F3D86}"/>
              </a:ext>
            </a:extLst>
          </p:cNvPr>
          <p:cNvSpPr/>
          <p:nvPr/>
        </p:nvSpPr>
        <p:spPr>
          <a:xfrm>
            <a:off x="371475" y="1628801"/>
            <a:ext cx="3204245" cy="8641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bIns="144000" rtlCol="0" anchor="t"/>
          <a:lstStyle/>
          <a:p>
            <a:pPr lvl="1">
              <a:lnSpc>
                <a:spcPct val="110000"/>
              </a:lnSpc>
            </a:pPr>
            <a:r>
              <a:rPr lang="de-DE" dirty="0">
                <a:solidFill>
                  <a:schemeClr val="tx1"/>
                </a:solidFill>
              </a:rPr>
              <a:t>AI-Source</a:t>
            </a:r>
          </a:p>
          <a:p>
            <a:pPr lvl="1">
              <a:lnSpc>
                <a:spcPct val="110000"/>
              </a:lnSpc>
            </a:pPr>
            <a:r>
              <a:rPr lang="de-DE" dirty="0">
                <a:solidFill>
                  <a:schemeClr val="tx1"/>
                </a:solidFill>
              </a:rPr>
              <a:t>KD-Source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27BE542-0FB1-5E1B-7391-9947252CB2CB}"/>
              </a:ext>
            </a:extLst>
          </p:cNvPr>
          <p:cNvSpPr/>
          <p:nvPr/>
        </p:nvSpPr>
        <p:spPr>
          <a:xfrm>
            <a:off x="371475" y="4317090"/>
            <a:ext cx="3204245" cy="1128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bIns="144000" rtlCol="0" anchor="t"/>
          <a:lstStyle/>
          <a:p>
            <a:pPr lvl="1"/>
            <a:r>
              <a:rPr lang="de-DE" dirty="0">
                <a:solidFill>
                  <a:schemeClr val="tx1"/>
                </a:solidFill>
              </a:rPr>
              <a:t>Prism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Moving monochromator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78E8BB0-494C-CF4D-23F4-FC42C5A919EA}"/>
              </a:ext>
            </a:extLst>
          </p:cNvPr>
          <p:cNvSpPr/>
          <p:nvPr/>
        </p:nvSpPr>
        <p:spPr>
          <a:xfrm>
            <a:off x="4295801" y="1628801"/>
            <a:ext cx="7524724" cy="8641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bIns="144000" rtlCol="0" anchor="t"/>
          <a:lstStyle/>
          <a:p>
            <a:pPr>
              <a:lnSpc>
                <a:spcPct val="110000"/>
              </a:lnSpc>
            </a:pPr>
            <a:r>
              <a:rPr lang="en-GB" dirty="0">
                <a:solidFill>
                  <a:schemeClr val="tx1"/>
                </a:solidFill>
              </a:rPr>
              <a:t>Improved coupling between moderator simulations and instrument modelling, use of MCPL based input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37CBEF3-CA9D-BC3D-58EE-CE669F26B8AA}"/>
              </a:ext>
            </a:extLst>
          </p:cNvPr>
          <p:cNvSpPr/>
          <p:nvPr/>
        </p:nvSpPr>
        <p:spPr>
          <a:xfrm>
            <a:off x="4295801" y="2684900"/>
            <a:ext cx="7524724" cy="13921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bIns="144000" rtlCol="0" anchor="t"/>
          <a:lstStyle/>
          <a:p>
            <a:r>
              <a:rPr lang="en-GB" dirty="0">
                <a:solidFill>
                  <a:schemeClr val="tx1"/>
                </a:solidFill>
              </a:rPr>
              <a:t>New physics capabilities</a:t>
            </a:r>
          </a:p>
          <a:p>
            <a:r>
              <a:rPr lang="en-GB" dirty="0">
                <a:solidFill>
                  <a:schemeClr val="tx1"/>
                </a:solidFill>
              </a:rPr>
              <a:t>Extended ability to work with neutron spin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C64AB19-B741-A203-F654-2774D1E492D3}"/>
              </a:ext>
            </a:extLst>
          </p:cNvPr>
          <p:cNvSpPr/>
          <p:nvPr/>
        </p:nvSpPr>
        <p:spPr>
          <a:xfrm>
            <a:off x="4295801" y="4317090"/>
            <a:ext cx="7524724" cy="11281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44000" bIns="144000" rtlCol="0" anchor="t"/>
          <a:lstStyle/>
          <a:p>
            <a:r>
              <a:rPr lang="en-GB" dirty="0">
                <a:solidFill>
                  <a:schemeClr val="tx1"/>
                </a:solidFill>
              </a:rPr>
              <a:t>Neutron refraction</a:t>
            </a:r>
          </a:p>
          <a:p>
            <a:r>
              <a:rPr lang="en-GB" dirty="0">
                <a:solidFill>
                  <a:schemeClr val="tx1"/>
                </a:solidFill>
              </a:rPr>
              <a:t>Ability to simulate more complex cases such as Doppler, rotating crystals, Phase Space Transformer</a:t>
            </a:r>
          </a:p>
        </p:txBody>
      </p:sp>
      <p:sp>
        <p:nvSpPr>
          <p:cNvPr id="6" name="Rechteck 22">
            <a:extLst>
              <a:ext uri="{FF2B5EF4-FFF2-40B4-BE49-F238E27FC236}">
                <a16:creationId xmlns:a16="http://schemas.microsoft.com/office/drawing/2014/main" id="{0F0DABBF-F384-FA4B-886A-8DF4398460C4}"/>
              </a:ext>
            </a:extLst>
          </p:cNvPr>
          <p:cNvSpPr/>
          <p:nvPr/>
        </p:nvSpPr>
        <p:spPr>
          <a:xfrm>
            <a:off x="383599" y="2684445"/>
            <a:ext cx="3204245" cy="139262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44000" bIns="144000" rtlCol="0" anchor="t"/>
          <a:lstStyle/>
          <a:p>
            <a:pPr lvl="1">
              <a:lnSpc>
                <a:spcPct val="110000"/>
              </a:lnSpc>
            </a:pPr>
            <a:r>
              <a:rPr lang="de-DE" dirty="0" err="1">
                <a:solidFill>
                  <a:schemeClr val="tx1"/>
                </a:solidFill>
              </a:rPr>
              <a:t>Ncrystal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integration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Spin-</a:t>
            </a:r>
            <a:r>
              <a:rPr lang="de-DE" dirty="0" err="1">
                <a:solidFill>
                  <a:schemeClr val="tx1"/>
                </a:solidFill>
              </a:rPr>
              <a:t>dependent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scattering</a:t>
            </a:r>
            <a:endParaRPr lang="pt-BR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51642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CD-Farben Forschungszentrum Jülich">
      <a:dk1>
        <a:srgbClr val="000000"/>
      </a:dk1>
      <a:lt1>
        <a:srgbClr val="FFFFFF"/>
      </a:lt1>
      <a:dk2>
        <a:srgbClr val="023D6B"/>
      </a:dk2>
      <a:lt2>
        <a:srgbClr val="EBEBEB"/>
      </a:lt2>
      <a:accent1>
        <a:srgbClr val="ADBDE3"/>
      </a:accent1>
      <a:accent2>
        <a:srgbClr val="EB5F73"/>
      </a:accent2>
      <a:accent3>
        <a:srgbClr val="AF82B9"/>
      </a:accent3>
      <a:accent4>
        <a:srgbClr val="FAB45A"/>
      </a:accent4>
      <a:accent5>
        <a:srgbClr val="FAEB5A"/>
      </a:accent5>
      <a:accent6>
        <a:srgbClr val="B9D25F"/>
      </a:accent6>
      <a:hlink>
        <a:srgbClr val="ADBDE3"/>
      </a:hlink>
      <a:folHlink>
        <a:srgbClr val="023D6B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Juelich_PowerPoint_16x9</Template>
  <TotalTime>10229</TotalTime>
  <Words>2001</Words>
  <Application>Microsoft Macintosh PowerPoint</Application>
  <PresentationFormat>Widescreen</PresentationFormat>
  <Paragraphs>353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AkayaKanadaka</vt:lpstr>
      <vt:lpstr>Arial</vt:lpstr>
      <vt:lpstr>Calibri</vt:lpstr>
      <vt:lpstr>Helvetica</vt:lpstr>
      <vt:lpstr>Roboto</vt:lpstr>
      <vt:lpstr>Jülich</vt:lpstr>
      <vt:lpstr>Advances in Neutron Instrument Simulations with VITESS</vt:lpstr>
      <vt:lpstr>Key LearningS from user experience</vt:lpstr>
      <vt:lpstr>What is vitess</vt:lpstr>
      <vt:lpstr>Vitess</vt:lpstr>
      <vt:lpstr>Vitess</vt:lpstr>
      <vt:lpstr>Vitess</vt:lpstr>
      <vt:lpstr>Vitess</vt:lpstr>
      <vt:lpstr>Vitess</vt:lpstr>
      <vt:lpstr>Vitess 3.7</vt:lpstr>
      <vt:lpstr>Vitess 3.7</vt:lpstr>
      <vt:lpstr>Vitess 3.7</vt:lpstr>
      <vt:lpstr>Vitess 3.7</vt:lpstr>
      <vt:lpstr>Vitess 3.7</vt:lpstr>
      <vt:lpstr>Vitess 3.7</vt:lpstr>
      <vt:lpstr>Vitess 3.7</vt:lpstr>
      <vt:lpstr>Vitess 3.8</vt:lpstr>
      <vt:lpstr>Vitess 3.8</vt:lpstr>
      <vt:lpstr>Vitess 3.8</vt:lpstr>
      <vt:lpstr>Vitess</vt:lpstr>
      <vt:lpstr>Vitess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/>
  <cp:lastModifiedBy>Violini, Nicolo</cp:lastModifiedBy>
  <cp:revision>28</cp:revision>
  <dcterms:created xsi:type="dcterms:W3CDTF">2019-11-11T12:51:38Z</dcterms:created>
  <dcterms:modified xsi:type="dcterms:W3CDTF">2026-04-12T14:42:42Z</dcterms:modified>
</cp:coreProperties>
</file>