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5"/>
  </p:notesMasterIdLst>
  <p:sldIdLst>
    <p:sldId id="262" r:id="rId3"/>
    <p:sldId id="271" r:id="rId4"/>
    <p:sldId id="272" r:id="rId5"/>
    <p:sldId id="327" r:id="rId6"/>
    <p:sldId id="299" r:id="rId7"/>
    <p:sldId id="301" r:id="rId8"/>
    <p:sldId id="302" r:id="rId9"/>
    <p:sldId id="323" r:id="rId10"/>
    <p:sldId id="263" r:id="rId11"/>
    <p:sldId id="264" r:id="rId12"/>
    <p:sldId id="275" r:id="rId13"/>
    <p:sldId id="266" r:id="rId14"/>
    <p:sldId id="267" r:id="rId15"/>
    <p:sldId id="274" r:id="rId16"/>
    <p:sldId id="315" r:id="rId17"/>
    <p:sldId id="317" r:id="rId18"/>
    <p:sldId id="318" r:id="rId19"/>
    <p:sldId id="326" r:id="rId20"/>
    <p:sldId id="324" r:id="rId21"/>
    <p:sldId id="325" r:id="rId22"/>
    <p:sldId id="304" r:id="rId23"/>
    <p:sldId id="300" r:id="rId24"/>
    <p:sldId id="310" r:id="rId25"/>
    <p:sldId id="311" r:id="rId26"/>
    <p:sldId id="313" r:id="rId27"/>
    <p:sldId id="314" r:id="rId28"/>
    <p:sldId id="268" r:id="rId29"/>
    <p:sldId id="319" r:id="rId30"/>
    <p:sldId id="320" r:id="rId31"/>
    <p:sldId id="321" r:id="rId32"/>
    <p:sldId id="322" r:id="rId33"/>
    <p:sldId id="270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FDB"/>
    <a:srgbClr val="CCCCCC"/>
    <a:srgbClr val="666666"/>
    <a:srgbClr val="FECC99"/>
    <a:srgbClr val="FEE6CC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7004B-2E98-7143-A186-D902909608AA}" v="274" dt="2026-04-15T12:19:06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80" autoAdjust="0"/>
    <p:restoredTop sz="94681" autoAdjust="0"/>
  </p:normalViewPr>
  <p:slideViewPr>
    <p:cSldViewPr snapToGrid="0" snapToObjects="1">
      <p:cViewPr varScale="1">
        <p:scale>
          <a:sx n="156" d="100"/>
          <a:sy n="156" d="100"/>
        </p:scale>
        <p:origin x="144" y="-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dirty="0">
                <a:solidFill>
                  <a:srgbClr val="666666"/>
                </a:solidFill>
              </a:rPr>
              <a:t>High-power beam imaging for machine protection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71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FC26C1D0-65CA-8849-A7CC-49D835763825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41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Status </a:t>
            </a:r>
            <a:r>
              <a:rPr lang="sv-SE" dirty="0" err="1"/>
              <a:t>of</a:t>
            </a:r>
            <a:r>
              <a:rPr lang="sv-SE" dirty="0"/>
              <a:t> IMG, APTM and GRID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F924FA0A-3433-AF42-93AB-21E5AB371A7B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83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473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70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54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1BF58931-7EF4-234B-8FDC-A6E10207D620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06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21E0EFAC-16E8-8241-92CA-B5C80682032E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07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6965FFDC-727B-4146-99D4-50B7C6BAECC2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9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403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8EF24183-CC23-E048-B59C-C59DA91A48B1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38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AA233162-A2B9-FE41-87AC-36A9B569F832}" type="datetime1">
              <a:rPr lang="en-GB" smtClean="0"/>
              <a:pPr/>
              <a:t>15/04/2026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56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71" r:id="rId6"/>
    <p:sldLayoutId id="2147483650" r:id="rId7"/>
    <p:sldLayoutId id="2147483668" r:id="rId8"/>
    <p:sldLayoutId id="2147483662" r:id="rId9"/>
    <p:sldLayoutId id="2147483664" r:id="rId10"/>
    <p:sldLayoutId id="2147483663" r:id="rId11"/>
    <p:sldLayoutId id="2147483666" r:id="rId12"/>
    <p:sldLayoutId id="2147483670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3771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5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7D80B-5AAB-A33E-CAA5-8EF1AEE7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1799A9-D07F-24F0-38FB-04C51256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3637" y="6399102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901EF-94AD-405D-1737-BDD04D1BC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9B2DA2-3EFF-F600-08E1-159E435FCA87}"/>
              </a:ext>
            </a:extLst>
          </p:cNvPr>
          <p:cNvSpPr txBox="1"/>
          <p:nvPr/>
        </p:nvSpPr>
        <p:spPr>
          <a:xfrm>
            <a:off x="447001" y="1668573"/>
            <a:ext cx="4851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After: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alignment of the mirrors, camera, lighting system,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focussing right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set the TW on the reference position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EBFC38F-FA32-D66A-DD7A-CBF1C2B93FF6}"/>
              </a:ext>
            </a:extLst>
          </p:cNvPr>
          <p:cNvSpPr/>
          <p:nvPr/>
        </p:nvSpPr>
        <p:spPr>
          <a:xfrm>
            <a:off x="7237079" y="4393050"/>
            <a:ext cx="181628" cy="1816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353DE2-5E44-8A64-2539-F6F9A787E886}"/>
              </a:ext>
            </a:extLst>
          </p:cNvPr>
          <p:cNvGrpSpPr/>
          <p:nvPr/>
        </p:nvGrpSpPr>
        <p:grpSpPr>
          <a:xfrm>
            <a:off x="6535592" y="2002904"/>
            <a:ext cx="2076821" cy="4437282"/>
            <a:chOff x="8386888" y="2109812"/>
            <a:chExt cx="2076821" cy="443728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5D1BFF6-28E2-883B-B710-AD42CAD6BFBA}"/>
                </a:ext>
              </a:extLst>
            </p:cNvPr>
            <p:cNvGrpSpPr/>
            <p:nvPr/>
          </p:nvGrpSpPr>
          <p:grpSpPr>
            <a:xfrm>
              <a:off x="8386888" y="2242460"/>
              <a:ext cx="2076821" cy="4304634"/>
              <a:chOff x="7681961" y="1648841"/>
              <a:chExt cx="2076821" cy="430463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1D7F9F7-FF31-3929-B8F2-210F4BBB73C0}"/>
                  </a:ext>
                </a:extLst>
              </p:cNvPr>
              <p:cNvGrpSpPr/>
              <p:nvPr/>
            </p:nvGrpSpPr>
            <p:grpSpPr>
              <a:xfrm>
                <a:off x="7681961" y="1648841"/>
                <a:ext cx="1656513" cy="4278133"/>
                <a:chOff x="7681961" y="1648841"/>
                <a:chExt cx="1656513" cy="4278133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A74E89B1-06D8-C5C2-F4E7-292BA6B819A9}"/>
                    </a:ext>
                  </a:extLst>
                </p:cNvPr>
                <p:cNvGrpSpPr/>
                <p:nvPr/>
              </p:nvGrpSpPr>
              <p:grpSpPr>
                <a:xfrm>
                  <a:off x="7681961" y="1648841"/>
                  <a:ext cx="1656513" cy="3115268"/>
                  <a:chOff x="9010444" y="2084007"/>
                  <a:chExt cx="1656513" cy="3115268"/>
                </a:xfrm>
              </p:grpSpPr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FFFA3C8E-A723-F9FB-BAC3-7298BF6E82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88400" y="2124000"/>
                    <a:ext cx="0" cy="21600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71C64443-3B29-4969-1E20-B23C26179254}"/>
                      </a:ext>
                    </a:extLst>
                  </p:cNvPr>
                  <p:cNvSpPr txBox="1"/>
                  <p:nvPr/>
                </p:nvSpPr>
                <p:spPr>
                  <a:xfrm>
                    <a:off x="9683378" y="4829943"/>
                    <a:ext cx="4235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b="1" dirty="0"/>
                      <a:t>0º</a:t>
                    </a:r>
                  </a:p>
                </p:txBody>
              </p:sp>
              <p:sp>
                <p:nvSpPr>
                  <p:cNvPr id="23" name="Triangle 22">
                    <a:extLst>
                      <a:ext uri="{FF2B5EF4-FFF2-40B4-BE49-F238E27FC236}">
                        <a16:creationId xmlns:a16="http://schemas.microsoft.com/office/drawing/2014/main" id="{9EA3E926-B2FC-4BDF-931C-736FBEF13A7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-600000">
                    <a:off x="9613412" y="2084008"/>
                    <a:ext cx="748800" cy="2160000"/>
                  </a:xfrm>
                  <a:prstGeom prst="triangle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Triangle 23">
                    <a:extLst>
                      <a:ext uri="{FF2B5EF4-FFF2-40B4-BE49-F238E27FC236}">
                        <a16:creationId xmlns:a16="http://schemas.microsoft.com/office/drawing/2014/main" id="{14BBAD13-3120-11BF-EDDF-7E7559922E5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600000">
                    <a:off x="9221945" y="2084007"/>
                    <a:ext cx="748800" cy="2160000"/>
                  </a:xfrm>
                  <a:prstGeom prst="triangle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DE5B543-7E0D-A4C6-0355-7F424BDC396F}"/>
                      </a:ext>
                    </a:extLst>
                  </p:cNvPr>
                  <p:cNvSpPr txBox="1"/>
                  <p:nvPr/>
                </p:nvSpPr>
                <p:spPr>
                  <a:xfrm>
                    <a:off x="9010444" y="4284000"/>
                    <a:ext cx="654346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sz="1000" dirty="0"/>
                      <a:t>sector 1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A50C8B2-8E60-609F-F19A-8BB2649DD746}"/>
                      </a:ext>
                    </a:extLst>
                  </p:cNvPr>
                  <p:cNvSpPr txBox="1"/>
                  <p:nvPr/>
                </p:nvSpPr>
                <p:spPr>
                  <a:xfrm>
                    <a:off x="9940476" y="4284000"/>
                    <a:ext cx="726481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sz="1000" dirty="0"/>
                      <a:t>sector 36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DC91B573-4C3B-6387-09FB-5D220CC054D1}"/>
                      </a:ext>
                    </a:extLst>
                  </p:cNvPr>
                  <p:cNvSpPr txBox="1"/>
                  <p:nvPr/>
                </p:nvSpPr>
                <p:spPr>
                  <a:xfrm>
                    <a:off x="9722679" y="2495816"/>
                    <a:ext cx="34176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sz="800" dirty="0"/>
                      <a:t>10º</a:t>
                    </a:r>
                  </a:p>
                </p:txBody>
              </p:sp>
            </p:grpSp>
            <p:sp>
              <p:nvSpPr>
                <p:cNvPr id="32" name="Down Arrow 31">
                  <a:extLst>
                    <a:ext uri="{FF2B5EF4-FFF2-40B4-BE49-F238E27FC236}">
                      <a16:creationId xmlns:a16="http://schemas.microsoft.com/office/drawing/2014/main" id="{340F3F65-7A91-E417-0559-CB85218D25A8}"/>
                    </a:ext>
                  </a:extLst>
                </p:cNvPr>
                <p:cNvSpPr/>
                <p:nvPr/>
              </p:nvSpPr>
              <p:spPr>
                <a:xfrm rot="10800000">
                  <a:off x="8262668" y="4948566"/>
                  <a:ext cx="484632" cy="978408"/>
                </a:xfrm>
                <a:prstGeom prst="down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251D270-6F95-B860-6482-41DFAB7188A5}"/>
                    </a:ext>
                  </a:extLst>
                </p:cNvPr>
                <p:cNvSpPr txBox="1"/>
                <p:nvPr/>
              </p:nvSpPr>
              <p:spPr>
                <a:xfrm>
                  <a:off x="7759344" y="5332926"/>
                  <a:ext cx="56618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/>
                    <a:t>beam</a:t>
                  </a:r>
                </a:p>
              </p:txBody>
            </p:sp>
          </p:grp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EB27B28B-C03C-8748-2D9F-1F997B513D3D}"/>
                  </a:ext>
                </a:extLst>
              </p:cNvPr>
              <p:cNvSpPr/>
              <p:nvPr/>
            </p:nvSpPr>
            <p:spPr>
              <a:xfrm rot="21031840">
                <a:off x="8824115" y="5496275"/>
                <a:ext cx="516985" cy="457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96C71-79D9-64A7-79A8-E8B702BB40C1}"/>
                  </a:ext>
                </a:extLst>
              </p:cNvPr>
              <p:cNvSpPr txBox="1"/>
              <p:nvPr/>
            </p:nvSpPr>
            <p:spPr>
              <a:xfrm>
                <a:off x="9338474" y="5536912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b="1" dirty="0"/>
                  <a:t>M1</a:t>
                </a:r>
              </a:p>
            </p:txBody>
          </p:sp>
        </p:grp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679D7536-BB09-C459-FD2B-1943A0A5489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004256" y="2109812"/>
              <a:ext cx="360000" cy="360000"/>
            </a:xfrm>
            <a:prstGeom prst="arc">
              <a:avLst>
                <a:gd name="adj1" fmla="val 16200000"/>
                <a:gd name="adj2" fmla="val 15628800"/>
              </a:avLst>
            </a:prstGeom>
            <a:ln w="2540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0183CFA-4F27-F241-2822-A099FEFD83E5}"/>
              </a:ext>
            </a:extLst>
          </p:cNvPr>
          <p:cNvSpPr txBox="1"/>
          <p:nvPr/>
        </p:nvSpPr>
        <p:spPr>
          <a:xfrm>
            <a:off x="7277086" y="4614915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RR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BCC7172-D0AC-3F51-85D3-C26BDB55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7" t="1938" r="266" b="59160"/>
          <a:stretch>
            <a:fillRect/>
          </a:stretch>
        </p:blipFill>
        <p:spPr>
          <a:xfrm>
            <a:off x="4185870" y="0"/>
            <a:ext cx="6121887" cy="180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4685E62-6D05-BD06-EC30-042EEE20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49" t="-1" r="30033" b="49210"/>
          <a:stretch>
            <a:fillRect/>
          </a:stretch>
        </p:blipFill>
        <p:spPr>
          <a:xfrm>
            <a:off x="8851672" y="2853151"/>
            <a:ext cx="1268580" cy="144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FF969C-2AB6-EB74-C732-C2DB4AF711BE}"/>
              </a:ext>
            </a:extLst>
          </p:cNvPr>
          <p:cNvSpPr>
            <a:spLocks noChangeAspect="1"/>
          </p:cNvSpPr>
          <p:nvPr/>
        </p:nvSpPr>
        <p:spPr>
          <a:xfrm>
            <a:off x="9332406" y="355681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29EAD8-69A6-55E5-82D1-CC8D54EA9E0E}"/>
              </a:ext>
            </a:extLst>
          </p:cNvPr>
          <p:cNvGrpSpPr/>
          <p:nvPr/>
        </p:nvGrpSpPr>
        <p:grpSpPr>
          <a:xfrm>
            <a:off x="10478343" y="2845142"/>
            <a:ext cx="780348" cy="780347"/>
            <a:chOff x="10717482" y="2762805"/>
            <a:chExt cx="780348" cy="78034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099A46B-7E9E-C6D7-E0CC-23D7F139D5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3483" y="2762805"/>
              <a:ext cx="0" cy="7443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B0C898-A3B1-0BA1-88FD-E358D53A2F9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125657" y="3134979"/>
              <a:ext cx="0" cy="7443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22DC73-206C-3BD9-95FF-AEFCC9E4F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7482" y="347115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4AC942-05F0-6648-FF8D-7C3C1B22CA4A}"/>
              </a:ext>
            </a:extLst>
          </p:cNvPr>
          <p:cNvSpPr txBox="1"/>
          <p:nvPr/>
        </p:nvSpPr>
        <p:spPr>
          <a:xfrm>
            <a:off x="10053518" y="2090450"/>
            <a:ext cx="1701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TW RR positions: reference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9CE848-B3E0-BEB0-9440-D56815DE4E0B}"/>
              </a:ext>
            </a:extLst>
          </p:cNvPr>
          <p:cNvGrpSpPr/>
          <p:nvPr/>
        </p:nvGrpSpPr>
        <p:grpSpPr>
          <a:xfrm>
            <a:off x="420682" y="2853151"/>
            <a:ext cx="5251382" cy="4043688"/>
            <a:chOff x="420682" y="2853151"/>
            <a:chExt cx="5251382" cy="4043688"/>
          </a:xfrm>
        </p:grpSpPr>
        <p:pic>
          <p:nvPicPr>
            <p:cNvPr id="36" name="Picture 35" descr="A close-up of a heat image&#10;&#10;AI-generated content may be incorrect.">
              <a:extLst>
                <a:ext uri="{FF2B5EF4-FFF2-40B4-BE49-F238E27FC236}">
                  <a16:creationId xmlns:a16="http://schemas.microsoft.com/office/drawing/2014/main" id="{11693F0F-9707-AE17-E69F-6894D403E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942" t="7574" r="9566" b="9509"/>
            <a:stretch>
              <a:fillRect/>
            </a:stretch>
          </p:blipFill>
          <p:spPr>
            <a:xfrm>
              <a:off x="420682" y="2853151"/>
              <a:ext cx="5196202" cy="4043688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DBF6C6C-21A0-42DC-B22B-A94E89C8AF1C}"/>
                </a:ext>
              </a:extLst>
            </p:cNvPr>
            <p:cNvSpPr/>
            <p:nvPr/>
          </p:nvSpPr>
          <p:spPr>
            <a:xfrm>
              <a:off x="3991689" y="5177367"/>
              <a:ext cx="112951" cy="237437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291119-2B3F-C089-04A3-FA54FC71D293}"/>
                </a:ext>
              </a:extLst>
            </p:cNvPr>
            <p:cNvSpPr txBox="1"/>
            <p:nvPr/>
          </p:nvSpPr>
          <p:spPr>
            <a:xfrm>
              <a:off x="3972560" y="6501512"/>
              <a:ext cx="16995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RR on moderator (missing)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48E3B5-6A45-D996-13F5-62C033970259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H="1" flipV="1">
            <a:off x="4048165" y="5414804"/>
            <a:ext cx="774147" cy="1086708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E3BB197-A745-5164-DE58-670C37049E4B}"/>
              </a:ext>
            </a:extLst>
          </p:cNvPr>
          <p:cNvSpPr/>
          <p:nvPr/>
        </p:nvSpPr>
        <p:spPr>
          <a:xfrm>
            <a:off x="11648675" y="3871650"/>
            <a:ext cx="112951" cy="2374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E627DF-E069-9B37-CFFD-5399B0960433}"/>
              </a:ext>
            </a:extLst>
          </p:cNvPr>
          <p:cNvCxnSpPr>
            <a:cxnSpLocks/>
            <a:stCxn id="11" idx="4"/>
            <a:endCxn id="25" idx="1"/>
          </p:cNvCxnSpPr>
          <p:nvPr/>
        </p:nvCxnSpPr>
        <p:spPr>
          <a:xfrm>
            <a:off x="10514343" y="3625489"/>
            <a:ext cx="1134332" cy="36488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7EDE09-D83D-23C0-8E4B-E714DF1D88FB}"/>
              </a:ext>
            </a:extLst>
          </p:cNvPr>
          <p:cNvCxnSpPr>
            <a:cxnSpLocks/>
          </p:cNvCxnSpPr>
          <p:nvPr/>
        </p:nvCxnSpPr>
        <p:spPr>
          <a:xfrm>
            <a:off x="10514343" y="3990368"/>
            <a:ext cx="1134332" cy="0"/>
          </a:xfrm>
          <a:prstGeom prst="line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EA9D483-A6C0-1D1B-FACF-BAFDB3508381}"/>
              </a:ext>
            </a:extLst>
          </p:cNvPr>
          <p:cNvSpPr txBox="1"/>
          <p:nvPr/>
        </p:nvSpPr>
        <p:spPr>
          <a:xfrm>
            <a:off x="10692988" y="4097938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dx = phase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707B936-29D9-1F14-F181-1E442E502C52}"/>
              </a:ext>
            </a:extLst>
          </p:cNvPr>
          <p:cNvCxnSpPr>
            <a:cxnSpLocks/>
          </p:cNvCxnSpPr>
          <p:nvPr/>
        </p:nvCxnSpPr>
        <p:spPr>
          <a:xfrm>
            <a:off x="11705150" y="3553489"/>
            <a:ext cx="0" cy="442677"/>
          </a:xfrm>
          <a:prstGeom prst="line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08FF49-FB33-04A6-2DA4-C276698695CF}"/>
              </a:ext>
            </a:extLst>
          </p:cNvPr>
          <p:cNvSpPr txBox="1"/>
          <p:nvPr/>
        </p:nvSpPr>
        <p:spPr>
          <a:xfrm>
            <a:off x="11705150" y="3625429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 err="1"/>
              <a:t>dz</a:t>
            </a:r>
            <a:endParaRPr lang="en-GB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F0CC7-402F-D1F3-F475-D76A9C479012}"/>
              </a:ext>
            </a:extLst>
          </p:cNvPr>
          <p:cNvSpPr txBox="1"/>
          <p:nvPr/>
        </p:nvSpPr>
        <p:spPr>
          <a:xfrm>
            <a:off x="8851672" y="4789690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synchronisation: 10º / 14Hz period</a:t>
            </a:r>
          </a:p>
        </p:txBody>
      </p:sp>
    </p:spTree>
    <p:extLst>
      <p:ext uri="{BB962C8B-B14F-4D97-AF65-F5344CB8AC3E}">
        <p14:creationId xmlns:p14="http://schemas.microsoft.com/office/powerpoint/2010/main" val="11377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3A467-7933-D48E-C89A-18B8325F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B6837-11A5-57BB-3D29-FAB5DCEC1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406" y="224835"/>
            <a:ext cx="2688771" cy="507076"/>
          </a:xfrm>
        </p:spPr>
        <p:txBody>
          <a:bodyPr/>
          <a:lstStyle/>
          <a:p>
            <a:r>
              <a:rPr lang="en-GB" dirty="0"/>
              <a:t>FPGA 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BD716-193C-D58D-13F8-A98D428A0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529" y="340765"/>
            <a:ext cx="2880000" cy="19194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FBF80A-2E01-9170-277F-59723BD90FE0}"/>
              </a:ext>
            </a:extLst>
          </p:cNvPr>
          <p:cNvSpPr txBox="1"/>
          <p:nvPr/>
        </p:nvSpPr>
        <p:spPr>
          <a:xfrm>
            <a:off x="6921383" y="158811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accent5"/>
                </a:solidFill>
              </a:rPr>
              <a:t>Beam image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7A80EDB-13F6-EE6F-758D-DF859763B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102" y="264959"/>
            <a:ext cx="2880000" cy="2071070"/>
          </a:xfrm>
          <a:prstGeom prst="rect">
            <a:avLst/>
          </a:prstGeom>
        </p:spPr>
      </p:pic>
      <p:pic>
        <p:nvPicPr>
          <p:cNvPr id="35" name="Picture 34" descr="A blue and yellow image&#10;&#10;AI-generated content may be incorrect.">
            <a:extLst>
              <a:ext uri="{FF2B5EF4-FFF2-40B4-BE49-F238E27FC236}">
                <a16:creationId xmlns:a16="http://schemas.microsoft.com/office/drawing/2014/main" id="{04C9EEA9-03CD-A24F-0B27-816BB140D4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15" t="2855" r="9002" b="8852"/>
          <a:stretch>
            <a:fillRect/>
          </a:stretch>
        </p:blipFill>
        <p:spPr>
          <a:xfrm>
            <a:off x="9511263" y="380248"/>
            <a:ext cx="2385460" cy="169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FCDEC2-22A6-5D12-ECF9-96C446E54EBD}"/>
              </a:ext>
            </a:extLst>
          </p:cNvPr>
          <p:cNvSpPr txBox="1"/>
          <p:nvPr/>
        </p:nvSpPr>
        <p:spPr>
          <a:xfrm>
            <a:off x="9582597" y="158811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FFC000"/>
                </a:solidFill>
              </a:rPr>
              <a:t>Fid.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AF73F3-56B5-8EFE-E580-98DE0349E407}"/>
              </a:ext>
            </a:extLst>
          </p:cNvPr>
          <p:cNvGrpSpPr/>
          <p:nvPr/>
        </p:nvGrpSpPr>
        <p:grpSpPr>
          <a:xfrm>
            <a:off x="-83014" y="2755824"/>
            <a:ext cx="12358027" cy="3943365"/>
            <a:chOff x="-83014" y="2755824"/>
            <a:chExt cx="12358027" cy="39433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BB8BFE8-AD64-5296-B2AD-DEE758B8F7B0}"/>
                </a:ext>
              </a:extLst>
            </p:cNvPr>
            <p:cNvGrpSpPr/>
            <p:nvPr/>
          </p:nvGrpSpPr>
          <p:grpSpPr>
            <a:xfrm>
              <a:off x="-83014" y="2755824"/>
              <a:ext cx="12358027" cy="3943365"/>
              <a:chOff x="0" y="2791574"/>
              <a:chExt cx="12358027" cy="394336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A8D8DBE-B95D-6E43-3556-D61491F51603}"/>
                  </a:ext>
                </a:extLst>
              </p:cNvPr>
              <p:cNvGrpSpPr/>
              <p:nvPr/>
            </p:nvGrpSpPr>
            <p:grpSpPr>
              <a:xfrm>
                <a:off x="0" y="2791574"/>
                <a:ext cx="12358027" cy="3943365"/>
                <a:chOff x="0" y="2773842"/>
                <a:chExt cx="12358027" cy="3943365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E945435-EB5F-E0F6-99CE-364473936307}"/>
                    </a:ext>
                  </a:extLst>
                </p:cNvPr>
                <p:cNvSpPr txBox="1"/>
                <p:nvPr/>
              </p:nvSpPr>
              <p:spPr>
                <a:xfrm>
                  <a:off x="3844496" y="6440208"/>
                  <a:ext cx="16269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rgbClr val="00B050"/>
                      </a:solidFill>
                    </a:rPr>
                    <a:t>Aberration correction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65EF7AD-727F-FFB8-FD41-5126E964AF12}"/>
                    </a:ext>
                  </a:extLst>
                </p:cNvPr>
                <p:cNvSpPr txBox="1"/>
                <p:nvPr/>
              </p:nvSpPr>
              <p:spPr>
                <a:xfrm>
                  <a:off x="5580507" y="6440208"/>
                  <a:ext cx="13223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rgbClr val="0070C0"/>
                      </a:solidFill>
                    </a:rPr>
                    <a:t>Pre-conditioning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3E819DD-19BF-0012-A3DC-2283127A5AE2}"/>
                    </a:ext>
                  </a:extLst>
                </p:cNvPr>
                <p:cNvSpPr txBox="1"/>
                <p:nvPr/>
              </p:nvSpPr>
              <p:spPr>
                <a:xfrm>
                  <a:off x="7778231" y="6440208"/>
                  <a:ext cx="16962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rgbClr val="FF0000"/>
                      </a:solidFill>
                    </a:rPr>
                    <a:t>Errant condition check</a:t>
                  </a:r>
                </a:p>
              </p:txBody>
            </p:sp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52EC0652-79C6-F32D-8BC2-2C2FEBE5AE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773842"/>
                  <a:ext cx="12358027" cy="36478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2D77D0A-2540-26C4-DE01-5D4B509D4B4B}"/>
                    </a:ext>
                  </a:extLst>
                </p:cNvPr>
                <p:cNvSpPr txBox="1"/>
                <p:nvPr/>
              </p:nvSpPr>
              <p:spPr>
                <a:xfrm>
                  <a:off x="822555" y="6241260"/>
                  <a:ext cx="126464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dirty="0"/>
                    <a:t>14Hz </a:t>
                  </a:r>
                </a:p>
                <a:p>
                  <a:pPr algn="ctr"/>
                  <a:r>
                    <a:rPr lang="en-GB" sz="1200" dirty="0"/>
                    <a:t>Beam timing ref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EF124A7-2BC1-0BFC-570D-31430918AC03}"/>
                    </a:ext>
                  </a:extLst>
                </p:cNvPr>
                <p:cNvSpPr txBox="1"/>
                <p:nvPr/>
              </p:nvSpPr>
              <p:spPr>
                <a:xfrm>
                  <a:off x="823964" y="5336064"/>
                  <a:ext cx="52931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/>
                    <a:t>28Hz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2FD594-441D-505E-609F-D5CD051AD17B}"/>
                  </a:ext>
                </a:extLst>
              </p:cNvPr>
              <p:cNvSpPr txBox="1"/>
              <p:nvPr/>
            </p:nvSpPr>
            <p:spPr>
              <a:xfrm>
                <a:off x="204540" y="5826818"/>
                <a:ext cx="97174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dirty="0"/>
                  <a:t>triggers</a:t>
                </a:r>
              </a:p>
            </p:txBody>
          </p:sp>
        </p:grp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3307B06-A762-5495-52C4-1C856B015FB1}"/>
                </a:ext>
              </a:extLst>
            </p:cNvPr>
            <p:cNvSpPr/>
            <p:nvPr/>
          </p:nvSpPr>
          <p:spPr>
            <a:xfrm>
              <a:off x="7735846" y="5380857"/>
              <a:ext cx="2822780" cy="71046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FE0F98C-B35B-A6E0-301B-73393557C019}"/>
                </a:ext>
              </a:extLst>
            </p:cNvPr>
            <p:cNvSpPr/>
            <p:nvPr/>
          </p:nvSpPr>
          <p:spPr>
            <a:xfrm>
              <a:off x="5498844" y="4586788"/>
              <a:ext cx="1935660" cy="79213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B682E9A-620A-D8FA-1880-FAFE4E335EA7}"/>
                </a:ext>
              </a:extLst>
            </p:cNvPr>
            <p:cNvSpPr/>
            <p:nvPr/>
          </p:nvSpPr>
          <p:spPr>
            <a:xfrm>
              <a:off x="4293450" y="4579759"/>
              <a:ext cx="1075174" cy="79213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9128BE4-6AD5-D54E-97EB-E1867F5C9F52}"/>
                </a:ext>
              </a:extLst>
            </p:cNvPr>
            <p:cNvSpPr/>
            <p:nvPr/>
          </p:nvSpPr>
          <p:spPr>
            <a:xfrm>
              <a:off x="2105218" y="5161782"/>
              <a:ext cx="1075174" cy="51380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53C036D-1419-8E64-17BE-2BA97CFDDE73}"/>
                </a:ext>
              </a:extLst>
            </p:cNvPr>
            <p:cNvSpPr/>
            <p:nvPr/>
          </p:nvSpPr>
          <p:spPr>
            <a:xfrm>
              <a:off x="2105218" y="4619478"/>
              <a:ext cx="1075174" cy="464841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10D0711-0E90-5107-D08B-9A2D94E5E3BE}"/>
                </a:ext>
              </a:extLst>
            </p:cNvPr>
            <p:cNvGrpSpPr/>
            <p:nvPr/>
          </p:nvGrpSpPr>
          <p:grpSpPr>
            <a:xfrm>
              <a:off x="7299673" y="2803516"/>
              <a:ext cx="2608406" cy="549610"/>
              <a:chOff x="6902857" y="3062897"/>
              <a:chExt cx="2608406" cy="54961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787850-0156-37D4-5881-168284C34DAB}"/>
                  </a:ext>
                </a:extLst>
              </p:cNvPr>
              <p:cNvSpPr txBox="1"/>
              <p:nvPr/>
            </p:nvSpPr>
            <p:spPr>
              <a:xfrm>
                <a:off x="6902857" y="3062897"/>
                <a:ext cx="26084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100" dirty="0"/>
                  <a:t>SW: FPGA control settings and displays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3B45044-8B5F-8619-2101-033EDD53E4B0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8207060" y="3324507"/>
                <a:ext cx="0" cy="28800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503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771C-AB2A-DFC0-1A01-13ED4B33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928C5-42B8-196C-FA57-484AAE08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E7B36-E898-AB1C-5994-F1A7C1B18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D329-3474-B9AB-0238-C9788B43D8C8}"/>
              </a:ext>
            </a:extLst>
          </p:cNvPr>
          <p:cNvSpPr txBox="1"/>
          <p:nvPr/>
        </p:nvSpPr>
        <p:spPr>
          <a:xfrm>
            <a:off x="377410" y="2797994"/>
            <a:ext cx="3322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2 turns, synchronous speed 28 frames/s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D4B6A-C157-66C1-E106-F31463A7EF61}"/>
              </a:ext>
            </a:extLst>
          </p:cNvPr>
          <p:cNvSpPr txBox="1"/>
          <p:nvPr/>
        </p:nvSpPr>
        <p:spPr>
          <a:xfrm>
            <a:off x="7242000" y="2797993"/>
            <a:ext cx="174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1 turns, 2 frames / s</a:t>
            </a:r>
          </a:p>
        </p:txBody>
      </p:sp>
      <p:pic>
        <p:nvPicPr>
          <p:cNvPr id="11" name="movie_slower_speed">
            <a:hlinkClick r:id="" action="ppaction://media"/>
            <a:extLst>
              <a:ext uri="{FF2B5EF4-FFF2-40B4-BE49-F238E27FC236}">
                <a16:creationId xmlns:a16="http://schemas.microsoft.com/office/drawing/2014/main" id="{81C05652-7B61-F274-0164-96399E205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2000" y="3105770"/>
            <a:ext cx="4950000" cy="3600000"/>
          </a:xfrm>
          <a:prstGeom prst="rect">
            <a:avLst/>
          </a:prstGeom>
        </p:spPr>
      </p:pic>
      <p:pic>
        <p:nvPicPr>
          <p:cNvPr id="13" name="movie_real_speed">
            <a:hlinkClick r:id="" action="ppaction://media"/>
            <a:extLst>
              <a:ext uri="{FF2B5EF4-FFF2-40B4-BE49-F238E27FC236}">
                <a16:creationId xmlns:a16="http://schemas.microsoft.com/office/drawing/2014/main" id="{D5FF44BD-5C3F-14F3-B022-8A2FEEA25F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410" y="3105770"/>
            <a:ext cx="4950000" cy="36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FFE59-0BB9-5C85-F93D-4DC3F8B7EDCC}"/>
              </a:ext>
            </a:extLst>
          </p:cNvPr>
          <p:cNvSpPr txBox="1"/>
          <p:nvPr/>
        </p:nvSpPr>
        <p:spPr>
          <a:xfrm>
            <a:off x="1049659" y="1640995"/>
            <a:ext cx="472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Camera speed is 28 fps: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one frames shows the beam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the other shows the RR fiducials when synchronously illuminated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EC123-3974-564D-7117-1CB2EF980F4F}"/>
              </a:ext>
            </a:extLst>
          </p:cNvPr>
          <p:cNvSpPr txBox="1"/>
          <p:nvPr/>
        </p:nvSpPr>
        <p:spPr>
          <a:xfrm>
            <a:off x="9717000" y="2797993"/>
            <a:ext cx="1965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RR fid. on sectors 1, 15, 26</a:t>
            </a:r>
          </a:p>
        </p:txBody>
      </p:sp>
    </p:spTree>
    <p:extLst>
      <p:ext uri="{BB962C8B-B14F-4D97-AF65-F5344CB8AC3E}">
        <p14:creationId xmlns:p14="http://schemas.microsoft.com/office/powerpoint/2010/main" val="30514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6AC9-CE63-22F5-F50E-D41E10CC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CC56F-E1B9-1FCD-5F54-905AB4A4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236A4-771C-5795-3611-D273745147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System magnification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EBFE16-5156-1D59-7CB1-49B9E15500AF}"/>
              </a:ext>
            </a:extLst>
          </p:cNvPr>
          <p:cNvGrpSpPr/>
          <p:nvPr/>
        </p:nvGrpSpPr>
        <p:grpSpPr>
          <a:xfrm>
            <a:off x="397930" y="1630233"/>
            <a:ext cx="4159461" cy="1819469"/>
            <a:chOff x="1103709" y="1609531"/>
            <a:chExt cx="4159461" cy="1819469"/>
          </a:xfrm>
        </p:grpSpPr>
        <p:pic>
          <p:nvPicPr>
            <p:cNvPr id="5" name="Picture 4" descr="A close-up of a heat image&#10;&#10;AI-generated content may be incorrect.">
              <a:extLst>
                <a:ext uri="{FF2B5EF4-FFF2-40B4-BE49-F238E27FC236}">
                  <a16:creationId xmlns:a16="http://schemas.microsoft.com/office/drawing/2014/main" id="{A629037F-F0CA-BEB3-11FC-6CE8571B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756" t="43441" r="40960" b="35938"/>
            <a:stretch>
              <a:fillRect/>
            </a:stretch>
          </p:blipFill>
          <p:spPr>
            <a:xfrm>
              <a:off x="1103709" y="1609531"/>
              <a:ext cx="4159461" cy="1819469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6021EE6-F92A-D254-ABED-81B5426D59C1}"/>
                </a:ext>
              </a:extLst>
            </p:cNvPr>
            <p:cNvCxnSpPr/>
            <p:nvPr/>
          </p:nvCxnSpPr>
          <p:spPr>
            <a:xfrm>
              <a:off x="3256384" y="2052735"/>
              <a:ext cx="0" cy="9797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D6FC06-3481-28BE-40BD-BBA41F6FE7C3}"/>
                </a:ext>
              </a:extLst>
            </p:cNvPr>
            <p:cNvSpPr txBox="1"/>
            <p:nvPr/>
          </p:nvSpPr>
          <p:spPr>
            <a:xfrm>
              <a:off x="1689218" y="2352981"/>
              <a:ext cx="1468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2"/>
                  </a:solidFill>
                </a:rPr>
                <a:t>L =83.3mm ± 0.57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6FF995-E206-5C92-AF24-C5C932A42B84}"/>
                </a:ext>
              </a:extLst>
            </p:cNvPr>
            <p:cNvSpPr txBox="1"/>
            <p:nvPr/>
          </p:nvSpPr>
          <p:spPr>
            <a:xfrm>
              <a:off x="1133297" y="3144917"/>
              <a:ext cx="2157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2"/>
                  </a:solidFill>
                </a:rPr>
                <a:t>Magnification: 0.0114 ± 0.7%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6399DFD-642D-47C0-323C-750695A55397}"/>
              </a:ext>
            </a:extLst>
          </p:cNvPr>
          <p:cNvSpPr txBox="1"/>
          <p:nvPr/>
        </p:nvSpPr>
        <p:spPr>
          <a:xfrm>
            <a:off x="4129876" y="6130967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L = 61.6mm – from TW diameter </a:t>
            </a:r>
          </a:p>
          <a:p>
            <a:pPr algn="l"/>
            <a:r>
              <a:rPr lang="en-GB" sz="1200" dirty="0"/>
              <a:t>error: 2%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C4E68-DCD5-E12F-302A-3D7633DE0EC0}"/>
              </a:ext>
            </a:extLst>
          </p:cNvPr>
          <p:cNvSpPr txBox="1"/>
          <p:nvPr/>
        </p:nvSpPr>
        <p:spPr>
          <a:xfrm>
            <a:off x="8225190" y="332432"/>
            <a:ext cx="3763403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GB" sz="1400" dirty="0"/>
              <a:t>Early checks! </a:t>
            </a:r>
          </a:p>
          <a:p>
            <a:pPr algn="l"/>
            <a:r>
              <a:rPr lang="en-GB" sz="1400" dirty="0"/>
              <a:t>correction for geometrical aberration needed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D30DA8-2F53-4FB9-B140-B5A7EF4F41F9}"/>
              </a:ext>
            </a:extLst>
          </p:cNvPr>
          <p:cNvGrpSpPr/>
          <p:nvPr/>
        </p:nvGrpSpPr>
        <p:grpSpPr>
          <a:xfrm>
            <a:off x="397930" y="4010765"/>
            <a:ext cx="3731946" cy="2647067"/>
            <a:chOff x="6685601" y="1456071"/>
            <a:chExt cx="3731946" cy="2647067"/>
          </a:xfrm>
        </p:grpSpPr>
        <p:pic>
          <p:nvPicPr>
            <p:cNvPr id="11" name="Picture 10" descr="A blue and yellow image&#10;&#10;AI-generated content may be incorrect.">
              <a:extLst>
                <a:ext uri="{FF2B5EF4-FFF2-40B4-BE49-F238E27FC236}">
                  <a16:creationId xmlns:a16="http://schemas.microsoft.com/office/drawing/2014/main" id="{C1156B6E-93B4-B83E-E668-ACCB5F8A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415" t="2855" r="9002" b="8852"/>
            <a:stretch>
              <a:fillRect/>
            </a:stretch>
          </p:blipFill>
          <p:spPr>
            <a:xfrm>
              <a:off x="6685601" y="1456071"/>
              <a:ext cx="3731946" cy="264706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38621D-1497-F335-BFAC-9E1805356D82}"/>
                </a:ext>
              </a:extLst>
            </p:cNvPr>
            <p:cNvCxnSpPr>
              <a:cxnSpLocks/>
            </p:cNvCxnSpPr>
            <p:nvPr/>
          </p:nvCxnSpPr>
          <p:spPr>
            <a:xfrm>
              <a:off x="7794171" y="2121252"/>
              <a:ext cx="176037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9EFC50-A29B-840B-3CDC-E158DB671965}"/>
                </a:ext>
              </a:extLst>
            </p:cNvPr>
            <p:cNvSpPr txBox="1"/>
            <p:nvPr/>
          </p:nvSpPr>
          <p:spPr>
            <a:xfrm>
              <a:off x="8029810" y="2242266"/>
              <a:ext cx="1410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L = 60.439 ± 0.57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2D765E-BB44-78D2-89EE-644266D801D3}"/>
              </a:ext>
            </a:extLst>
          </p:cNvPr>
          <p:cNvSpPr txBox="1"/>
          <p:nvPr/>
        </p:nvSpPr>
        <p:spPr>
          <a:xfrm>
            <a:off x="7640752" y="4829180"/>
            <a:ext cx="33537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500" dirty="0"/>
              <a:t>Relative position for each RR fiducials</a:t>
            </a:r>
          </a:p>
        </p:txBody>
      </p:sp>
      <p:pic>
        <p:nvPicPr>
          <p:cNvPr id="28" name="Picture 27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C15FA8FF-0F22-F392-1455-1801B07A2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305" y="1130828"/>
            <a:ext cx="4610631" cy="3600000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01BEFD1-C16A-AD7B-F172-AA6D15301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406359"/>
              </p:ext>
            </p:extLst>
          </p:nvPr>
        </p:nvGraphicFramePr>
        <p:xfrm>
          <a:off x="7722926" y="5315513"/>
          <a:ext cx="3481368" cy="108034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70198">
                  <a:extLst>
                    <a:ext uri="{9D8B030D-6E8A-4147-A177-3AD203B41FA5}">
                      <a16:colId xmlns:a16="http://schemas.microsoft.com/office/drawing/2014/main" val="4093470629"/>
                    </a:ext>
                  </a:extLst>
                </a:gridCol>
                <a:gridCol w="1111170">
                  <a:extLst>
                    <a:ext uri="{9D8B030D-6E8A-4147-A177-3AD203B41FA5}">
                      <a16:colId xmlns:a16="http://schemas.microsoft.com/office/drawing/2014/main" val="4055053976"/>
                    </a:ext>
                  </a:extLst>
                </a:gridCol>
              </a:tblGrid>
              <a:tr h="360115">
                <a:tc>
                  <a:txBody>
                    <a:bodyPr/>
                    <a:lstStyle/>
                    <a:p>
                      <a:r>
                        <a:rPr lang="en-GB" sz="1200" dirty="0"/>
                        <a:t>Standard deviation position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42623"/>
                  </a:ext>
                </a:extLst>
              </a:tr>
              <a:tr h="360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vert. top RR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0.061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505295"/>
                  </a:ext>
                </a:extLst>
              </a:tr>
              <a:tr h="360115">
                <a:tc>
                  <a:txBody>
                    <a:bodyPr/>
                    <a:lstStyle/>
                    <a:p>
                      <a:r>
                        <a:rPr lang="en-GB" sz="1200" dirty="0"/>
                        <a:t>hor. top RR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0.173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54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1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060E-C0CE-0C27-D386-FCC7CB7C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D8888-1C6E-9F0F-DDC0-DF9AEF05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E9198-4FA8-C9AB-BBFE-4E67C41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Lab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F6FA6-4756-0B46-85D5-C4CFC4F2FD44}"/>
              </a:ext>
            </a:extLst>
          </p:cNvPr>
          <p:cNvSpPr txBox="1"/>
          <p:nvPr/>
        </p:nvSpPr>
        <p:spPr>
          <a:xfrm>
            <a:off x="454191" y="1389694"/>
            <a:ext cx="369947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Full replica of TW or PBW design</a:t>
            </a:r>
          </a:p>
          <a:p>
            <a:pPr algn="l"/>
            <a:r>
              <a:rPr lang="en-GB" sz="1400" dirty="0"/>
              <a:t>Laser raster system develop and deployed</a:t>
            </a:r>
          </a:p>
          <a:p>
            <a:pPr algn="l"/>
            <a:r>
              <a:rPr lang="en-GB" sz="1400" dirty="0"/>
              <a:t>Verify: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RR fiducial performance and lightning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Alignment procedure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Focussing procedure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Full vertical integration and performance</a:t>
            </a:r>
          </a:p>
        </p:txBody>
      </p:sp>
      <p:pic>
        <p:nvPicPr>
          <p:cNvPr id="5" name="Picture 4" descr="A machine with a camera on the ceiling&#10;&#10;AI-generated content may be incorrect.">
            <a:extLst>
              <a:ext uri="{FF2B5EF4-FFF2-40B4-BE49-F238E27FC236}">
                <a16:creationId xmlns:a16="http://schemas.microsoft.com/office/drawing/2014/main" id="{1E2CD089-C817-D77B-3180-2B111DF56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5661" y="1662274"/>
            <a:ext cx="6015395" cy="4511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76351-C39F-6EC0-3855-4ED925524D21}"/>
              </a:ext>
            </a:extLst>
          </p:cNvPr>
          <p:cNvSpPr txBox="1"/>
          <p:nvPr/>
        </p:nvSpPr>
        <p:spPr>
          <a:xfrm>
            <a:off x="8377722" y="4402582"/>
            <a:ext cx="43954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Lens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570F2-A053-4110-2C28-91A466780018}"/>
              </a:ext>
            </a:extLst>
          </p:cNvPr>
          <p:cNvSpPr txBox="1"/>
          <p:nvPr/>
        </p:nvSpPr>
        <p:spPr>
          <a:xfrm>
            <a:off x="7489402" y="4125583"/>
            <a:ext cx="61908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Camera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6D284-992E-E5BE-08C0-9D8B3B763A1D}"/>
              </a:ext>
            </a:extLst>
          </p:cNvPr>
          <p:cNvSpPr txBox="1"/>
          <p:nvPr/>
        </p:nvSpPr>
        <p:spPr>
          <a:xfrm>
            <a:off x="6551280" y="3183306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8F7300-821E-3E56-D6AD-08ED440CFF90}"/>
              </a:ext>
            </a:extLst>
          </p:cNvPr>
          <p:cNvSpPr txBox="1"/>
          <p:nvPr/>
        </p:nvSpPr>
        <p:spPr>
          <a:xfrm>
            <a:off x="6957160" y="3454339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EFF9-9FAC-3EF7-9F5C-15ABC71AFBA2}"/>
              </a:ext>
            </a:extLst>
          </p:cNvPr>
          <p:cNvSpPr txBox="1"/>
          <p:nvPr/>
        </p:nvSpPr>
        <p:spPr>
          <a:xfrm>
            <a:off x="8079838" y="3315839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F6DD1-8E14-22C8-2E66-E82A566D788E}"/>
              </a:ext>
            </a:extLst>
          </p:cNvPr>
          <p:cNvSpPr txBox="1"/>
          <p:nvPr/>
        </p:nvSpPr>
        <p:spPr>
          <a:xfrm>
            <a:off x="9649626" y="3315838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8C376-39CF-A20D-6FAF-16B9B2ADA33B}"/>
              </a:ext>
            </a:extLst>
          </p:cNvPr>
          <p:cNvSpPr txBox="1"/>
          <p:nvPr/>
        </p:nvSpPr>
        <p:spPr>
          <a:xfrm>
            <a:off x="6576294" y="1959082"/>
            <a:ext cx="45076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PBW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9138B-A786-8A15-6114-7E68090BA82D}"/>
              </a:ext>
            </a:extLst>
          </p:cNvPr>
          <p:cNvSpPr txBox="1"/>
          <p:nvPr/>
        </p:nvSpPr>
        <p:spPr>
          <a:xfrm>
            <a:off x="9090763" y="5011202"/>
            <a:ext cx="39946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LED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D620CA-C149-6DE0-7C47-082B7DB1E048}"/>
              </a:ext>
            </a:extLst>
          </p:cNvPr>
          <p:cNvCxnSpPr>
            <a:cxnSpLocks/>
          </p:cNvCxnSpPr>
          <p:nvPr/>
        </p:nvCxnSpPr>
        <p:spPr>
          <a:xfrm>
            <a:off x="10438250" y="5259419"/>
            <a:ext cx="1432203" cy="91440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947E2C-B36D-A901-0310-36CD428D8434}"/>
              </a:ext>
            </a:extLst>
          </p:cNvPr>
          <p:cNvCxnSpPr>
            <a:cxnSpLocks/>
          </p:cNvCxnSpPr>
          <p:nvPr/>
        </p:nvCxnSpPr>
        <p:spPr>
          <a:xfrm>
            <a:off x="9765580" y="3731338"/>
            <a:ext cx="2161003" cy="948243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F31F86-8748-EC4A-DE63-DD9681667367}"/>
              </a:ext>
            </a:extLst>
          </p:cNvPr>
          <p:cNvCxnSpPr>
            <a:cxnSpLocks/>
          </p:cNvCxnSpPr>
          <p:nvPr/>
        </p:nvCxnSpPr>
        <p:spPr>
          <a:xfrm flipV="1">
            <a:off x="8121068" y="3731336"/>
            <a:ext cx="1644512" cy="92814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D4D75D-3D9B-127E-EBFB-D06DF96D7D4F}"/>
              </a:ext>
            </a:extLst>
          </p:cNvPr>
          <p:cNvCxnSpPr>
            <a:cxnSpLocks/>
          </p:cNvCxnSpPr>
          <p:nvPr/>
        </p:nvCxnSpPr>
        <p:spPr>
          <a:xfrm>
            <a:off x="7741993" y="3527600"/>
            <a:ext cx="184110" cy="17780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53C542-4326-F951-C056-4509C5AA997C}"/>
              </a:ext>
            </a:extLst>
          </p:cNvPr>
          <p:cNvCxnSpPr>
            <a:cxnSpLocks/>
          </p:cNvCxnSpPr>
          <p:nvPr/>
        </p:nvCxnSpPr>
        <p:spPr>
          <a:xfrm flipH="1">
            <a:off x="7582147" y="3527599"/>
            <a:ext cx="15984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83F64C-A495-A924-7B17-288A33BA5413}"/>
              </a:ext>
            </a:extLst>
          </p:cNvPr>
          <p:cNvCxnSpPr>
            <a:cxnSpLocks/>
          </p:cNvCxnSpPr>
          <p:nvPr/>
        </p:nvCxnSpPr>
        <p:spPr>
          <a:xfrm flipH="1" flipV="1">
            <a:off x="7203194" y="3315838"/>
            <a:ext cx="220164" cy="138499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CC3CE0-D8B3-AFDF-75CD-2D878F0ED26A}"/>
              </a:ext>
            </a:extLst>
          </p:cNvPr>
          <p:cNvCxnSpPr>
            <a:cxnSpLocks/>
          </p:cNvCxnSpPr>
          <p:nvPr/>
        </p:nvCxnSpPr>
        <p:spPr>
          <a:xfrm flipH="1">
            <a:off x="7197298" y="2279590"/>
            <a:ext cx="217979" cy="1036246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18B6B06-1D31-4EEB-7FFC-4B4146C5495E}"/>
              </a:ext>
            </a:extLst>
          </p:cNvPr>
          <p:cNvSpPr txBox="1"/>
          <p:nvPr/>
        </p:nvSpPr>
        <p:spPr>
          <a:xfrm>
            <a:off x="5863944" y="1253437"/>
            <a:ext cx="292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Lab setup for development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A96AB-BAD3-D432-AA69-C0F3DA667541}"/>
              </a:ext>
            </a:extLst>
          </p:cNvPr>
          <p:cNvSpPr txBox="1"/>
          <p:nvPr/>
        </p:nvSpPr>
        <p:spPr>
          <a:xfrm>
            <a:off x="7261523" y="3775058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B6EC4D-674A-46E8-CE7A-7DEED7F4DB21}"/>
              </a:ext>
            </a:extLst>
          </p:cNvPr>
          <p:cNvSpPr txBox="1"/>
          <p:nvPr/>
        </p:nvSpPr>
        <p:spPr>
          <a:xfrm>
            <a:off x="2256593" y="6321806"/>
            <a:ext cx="22589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X: 3Hz -&gt; 10kHz -&gt; 30kHz</a:t>
            </a:r>
          </a:p>
          <a:p>
            <a:r>
              <a:rPr lang="en-GB" sz="1400" dirty="0"/>
              <a:t>Y: 3Hz -&gt; 10kHz -&gt; 32kHz</a:t>
            </a:r>
          </a:p>
        </p:txBody>
      </p:sp>
      <p:pic>
        <p:nvPicPr>
          <p:cNvPr id="25" name="IMG_0621">
            <a:hlinkClick r:id="" action="ppaction://media"/>
            <a:extLst>
              <a:ext uri="{FF2B5EF4-FFF2-40B4-BE49-F238E27FC236}">
                <a16:creationId xmlns:a16="http://schemas.microsoft.com/office/drawing/2014/main" id="{0D623AE8-156E-01E1-501C-90AC61DCD0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02.05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0933" y="3694031"/>
            <a:ext cx="3022600" cy="254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6EBF40-043A-9D71-C1E6-906B70FF3B94}"/>
              </a:ext>
            </a:extLst>
          </p:cNvPr>
          <p:cNvSpPr txBox="1"/>
          <p:nvPr/>
        </p:nvSpPr>
        <p:spPr>
          <a:xfrm>
            <a:off x="2082881" y="3283428"/>
            <a:ext cx="1018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Laser -raster</a:t>
            </a:r>
          </a:p>
        </p:txBody>
      </p:sp>
    </p:spTree>
    <p:extLst>
      <p:ext uri="{BB962C8B-B14F-4D97-AF65-F5344CB8AC3E}">
        <p14:creationId xmlns:p14="http://schemas.microsoft.com/office/powerpoint/2010/main" val="35413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22D65-97D6-209A-2734-71C97731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8852DE-D90B-13C3-194A-4ECD96E2A168}"/>
              </a:ext>
            </a:extLst>
          </p:cNvPr>
          <p:cNvSpPr txBox="1"/>
          <p:nvPr/>
        </p:nvSpPr>
        <p:spPr>
          <a:xfrm>
            <a:off x="8544380" y="4659559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Fid. position compensation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50855-B460-1839-D0D1-B91E28C30D16}"/>
              </a:ext>
            </a:extLst>
          </p:cNvPr>
          <p:cNvSpPr txBox="1"/>
          <p:nvPr/>
        </p:nvSpPr>
        <p:spPr>
          <a:xfrm>
            <a:off x="349166" y="1498117"/>
            <a:ext cx="3921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Image moments: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centre c</a:t>
            </a:r>
            <a:r>
              <a:rPr lang="en-GB" sz="1400" baseline="-25000" dirty="0"/>
              <a:t>x</a:t>
            </a:r>
            <a:r>
              <a:rPr lang="en-GB" sz="1400" dirty="0"/>
              <a:t>, c</a:t>
            </a:r>
            <a:r>
              <a:rPr lang="en-GB" sz="1400" baseline="-25000" dirty="0"/>
              <a:t>y</a:t>
            </a:r>
            <a:r>
              <a:rPr lang="en-GB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rms sizes </a:t>
            </a: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x</a:t>
            </a:r>
            <a:r>
              <a:rPr lang="en-GB" sz="1400" dirty="0"/>
              <a:t>, </a:t>
            </a: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y</a:t>
            </a:r>
            <a:endParaRPr lang="en-GB" sz="1400" baseline="-25000" dirty="0"/>
          </a:p>
          <a:p>
            <a:pPr algn="l"/>
            <a:endParaRPr lang="en-GB" sz="1400" dirty="0"/>
          </a:p>
          <a:p>
            <a:pPr algn="l"/>
            <a:r>
              <a:rPr lang="en-GB" sz="1400" dirty="0"/>
              <a:t>Check conditions for FBIS interlock</a:t>
            </a:r>
          </a:p>
          <a:p>
            <a:pPr algn="l"/>
            <a:endParaRPr lang="en-GB" sz="1400" dirty="0"/>
          </a:p>
          <a:p>
            <a:pPr marL="800100" lvl="1" indent="-342900">
              <a:buFont typeface="+mj-lt"/>
              <a:buAutoNum type="arabicPeriod"/>
            </a:pP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x</a:t>
            </a:r>
            <a:r>
              <a:rPr lang="en-GB" sz="1400" dirty="0"/>
              <a:t> x </a:t>
            </a: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y</a:t>
            </a:r>
            <a:r>
              <a:rPr lang="en-GB" sz="1400" dirty="0"/>
              <a:t> &gt; A</a:t>
            </a:r>
            <a:r>
              <a:rPr lang="en-GB" sz="1400" baseline="-25000" dirty="0"/>
              <a:t>th</a:t>
            </a:r>
          </a:p>
          <a:p>
            <a:pPr marL="800100" lvl="1" indent="-342900">
              <a:buFont typeface="+mj-lt"/>
              <a:buAutoNum type="arabicPeriod"/>
            </a:pPr>
            <a:endParaRPr lang="en-GB" sz="1400" dirty="0"/>
          </a:p>
          <a:p>
            <a:pPr marL="800100" lvl="1" indent="-342900">
              <a:buFont typeface="+mj-lt"/>
              <a:buAutoNum type="arabicPeriod"/>
            </a:pPr>
            <a:r>
              <a:rPr lang="en-GB" sz="1400" dirty="0"/>
              <a:t>|c</a:t>
            </a:r>
            <a:r>
              <a:rPr lang="en-GB" sz="1400" baseline="-25000" dirty="0"/>
              <a:t>x</a:t>
            </a:r>
            <a:r>
              <a:rPr lang="en-GB" sz="1400" dirty="0"/>
              <a:t>| &lt;</a:t>
            </a:r>
            <a:r>
              <a:rPr lang="en-GB" sz="1400" dirty="0" err="1"/>
              <a:t>c</a:t>
            </a:r>
            <a:r>
              <a:rPr lang="en-GB" sz="1400" baseline="-25000" dirty="0" err="1"/>
              <a:t>x,max</a:t>
            </a:r>
            <a:r>
              <a:rPr lang="en-GB" sz="1400" dirty="0"/>
              <a:t> &amp; |c</a:t>
            </a:r>
            <a:r>
              <a:rPr lang="en-GB" sz="1400" baseline="-25000" dirty="0"/>
              <a:t>y</a:t>
            </a:r>
            <a:r>
              <a:rPr lang="en-GB" sz="1400" dirty="0"/>
              <a:t>| &lt;</a:t>
            </a:r>
            <a:r>
              <a:rPr lang="en-GB" sz="1400" dirty="0" err="1"/>
              <a:t>c</a:t>
            </a:r>
            <a:r>
              <a:rPr lang="en-GB" sz="1400" baseline="-25000" dirty="0" err="1"/>
              <a:t>y,max</a:t>
            </a:r>
            <a:endParaRPr lang="en-GB" sz="14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9CA05-B4B2-3CAC-D096-D05DA4DDC8BF}"/>
              </a:ext>
            </a:extLst>
          </p:cNvPr>
          <p:cNvSpPr txBox="1"/>
          <p:nvPr/>
        </p:nvSpPr>
        <p:spPr>
          <a:xfrm>
            <a:off x="349166" y="1013464"/>
            <a:ext cx="1553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FPGA processing: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C18A4-C69F-8EA8-0A64-33297DFCA695}"/>
              </a:ext>
            </a:extLst>
          </p:cNvPr>
          <p:cNvSpPr txBox="1"/>
          <p:nvPr/>
        </p:nvSpPr>
        <p:spPr>
          <a:xfrm>
            <a:off x="349166" y="3936055"/>
            <a:ext cx="3397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-&gt; FBIS interlock: stop beam production.</a:t>
            </a:r>
          </a:p>
        </p:txBody>
      </p:sp>
      <p:pic>
        <p:nvPicPr>
          <p:cNvPr id="14" name="movie_raster_f_500Hz_amp_400_mV_corrected">
            <a:hlinkClick r:id="" action="ppaction://media"/>
            <a:extLst>
              <a:ext uri="{FF2B5EF4-FFF2-40B4-BE49-F238E27FC236}">
                <a16:creationId xmlns:a16="http://schemas.microsoft.com/office/drawing/2014/main" id="{25B20826-E032-11A8-AD47-829B96454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3086" y="3757612"/>
            <a:ext cx="4320000" cy="2645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9F1A54-B77A-D091-2513-A165726440C4}"/>
              </a:ext>
            </a:extLst>
          </p:cNvPr>
          <p:cNvSpPr txBox="1"/>
          <p:nvPr/>
        </p:nvSpPr>
        <p:spPr>
          <a:xfrm>
            <a:off x="8544380" y="1181854"/>
            <a:ext cx="3534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Raster frequency: </a:t>
            </a:r>
            <a:r>
              <a:rPr lang="en-GB" sz="1200" dirty="0" err="1"/>
              <a:t>fx</a:t>
            </a:r>
            <a:r>
              <a:rPr lang="en-GB" sz="1200" dirty="0"/>
              <a:t> =0.5Hz, </a:t>
            </a:r>
            <a:r>
              <a:rPr lang="en-GB" sz="1200" dirty="0" err="1"/>
              <a:t>fx</a:t>
            </a:r>
            <a:r>
              <a:rPr lang="en-GB" sz="1200" dirty="0"/>
              <a:t> =0.48Hz</a:t>
            </a:r>
          </a:p>
          <a:p>
            <a:pPr algn="l"/>
            <a:r>
              <a:rPr lang="en-GB" sz="1200" dirty="0"/>
              <a:t>Raster amplitude: </a:t>
            </a:r>
            <a:r>
              <a:rPr lang="en-GB" sz="1200" dirty="0" err="1"/>
              <a:t>ax</a:t>
            </a:r>
            <a:r>
              <a:rPr lang="en-GB" sz="1200" dirty="0"/>
              <a:t> = 24m, ay = 29mm</a:t>
            </a:r>
          </a:p>
          <a:p>
            <a:pPr algn="l"/>
            <a:r>
              <a:rPr lang="en-GB" sz="1200" dirty="0"/>
              <a:t>Camera exposure: 20ms </a:t>
            </a:r>
          </a:p>
          <a:p>
            <a:pPr algn="l"/>
            <a:r>
              <a:rPr lang="en-GB" sz="1200" dirty="0"/>
              <a:t>Short pulse equivalent: 0.26µs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Note: strong vertical jitter, due to screen vibration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46D552-09BB-431E-3B1E-B0FFAEF3BF06}"/>
              </a:ext>
            </a:extLst>
          </p:cNvPr>
          <p:cNvSpPr txBox="1"/>
          <p:nvPr/>
        </p:nvSpPr>
        <p:spPr>
          <a:xfrm>
            <a:off x="8544380" y="3828562"/>
            <a:ext cx="2895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Raster frequency: </a:t>
            </a:r>
            <a:r>
              <a:rPr lang="en-GB" sz="1200" dirty="0" err="1"/>
              <a:t>fx</a:t>
            </a:r>
            <a:r>
              <a:rPr lang="en-GB" sz="1200" dirty="0"/>
              <a:t> =500Hz, </a:t>
            </a:r>
            <a:r>
              <a:rPr lang="en-GB" sz="1200" dirty="0" err="1"/>
              <a:t>fx</a:t>
            </a:r>
            <a:r>
              <a:rPr lang="en-GB" sz="1200" dirty="0"/>
              <a:t> =482Hz</a:t>
            </a:r>
          </a:p>
          <a:p>
            <a:pPr algn="l"/>
            <a:r>
              <a:rPr lang="en-GB" sz="1200" dirty="0"/>
              <a:t>Raster amplitude: </a:t>
            </a:r>
            <a:r>
              <a:rPr lang="en-GB" sz="1200" dirty="0" err="1"/>
              <a:t>ax</a:t>
            </a:r>
            <a:r>
              <a:rPr lang="en-GB" sz="1200" dirty="0"/>
              <a:t> = 24m, ay = 29mm</a:t>
            </a:r>
          </a:p>
          <a:p>
            <a:r>
              <a:rPr lang="en-GB" sz="1200" dirty="0"/>
              <a:t>Camera exposure: 20ms </a:t>
            </a:r>
          </a:p>
          <a:p>
            <a:pPr algn="l"/>
            <a:r>
              <a:rPr lang="en-GB" sz="1200" dirty="0"/>
              <a:t>Pulse equivalent: 0.26ms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A96789-DF89-F3E7-4479-2C5EC6BFD862}"/>
              </a:ext>
            </a:extLst>
          </p:cNvPr>
          <p:cNvSpPr txBox="1"/>
          <p:nvPr/>
        </p:nvSpPr>
        <p:spPr>
          <a:xfrm>
            <a:off x="8574086" y="5165908"/>
            <a:ext cx="2114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Expected beam: large, stable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86B6D-26E0-BCB9-6BCF-7214C6C63185}"/>
              </a:ext>
            </a:extLst>
          </p:cNvPr>
          <p:cNvSpPr txBox="1"/>
          <p:nvPr/>
        </p:nvSpPr>
        <p:spPr>
          <a:xfrm>
            <a:off x="8574086" y="2765571"/>
            <a:ext cx="3496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Expected beam: small, oscillating driven by raster</a:t>
            </a:r>
          </a:p>
        </p:txBody>
      </p:sp>
      <p:pic>
        <p:nvPicPr>
          <p:cNvPr id="20" name="movie_raster_f_0.5Hz_amp_400_mV_corrected">
            <a:hlinkClick r:id="" action="ppaction://media"/>
            <a:extLst>
              <a:ext uri="{FF2B5EF4-FFF2-40B4-BE49-F238E27FC236}">
                <a16:creationId xmlns:a16="http://schemas.microsoft.com/office/drawing/2014/main" id="{5C5054D7-B39F-9EC8-F24C-1AB0B32CD9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3086" y="783727"/>
            <a:ext cx="4320000" cy="26452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D05E8B-D34C-3960-6C7F-6A65191EB15C}"/>
              </a:ext>
            </a:extLst>
          </p:cNvPr>
          <p:cNvSpPr txBox="1"/>
          <p:nvPr/>
        </p:nvSpPr>
        <p:spPr>
          <a:xfrm>
            <a:off x="447431" y="438631"/>
            <a:ext cx="328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/>
              <a:t>System test and verification</a:t>
            </a:r>
          </a:p>
        </p:txBody>
      </p:sp>
    </p:spTree>
    <p:extLst>
      <p:ext uri="{BB962C8B-B14F-4D97-AF65-F5344CB8AC3E}">
        <p14:creationId xmlns:p14="http://schemas.microsoft.com/office/powerpoint/2010/main" val="36480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8C1BF-7D19-0BE8-71A0-3AF8E431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/>
                </a:solidFill>
              </a:rPr>
              <a:t>… and beyond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CB6FB-232D-AFDA-33F8-E4355CB9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5E349-4B48-7F6E-4563-0D7E6673E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B181B-645D-9A61-ACE7-21797FE52109}"/>
              </a:ext>
            </a:extLst>
          </p:cNvPr>
          <p:cNvSpPr txBox="1"/>
          <p:nvPr/>
        </p:nvSpPr>
        <p:spPr>
          <a:xfrm>
            <a:off x="431800" y="1955800"/>
            <a:ext cx="363913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Collection of data to build a database: </a:t>
            </a:r>
          </a:p>
          <a:p>
            <a:pPr algn="l"/>
            <a:endParaRPr lang="en-GB" sz="1400" dirty="0"/>
          </a:p>
          <a:p>
            <a:pPr algn="l"/>
            <a:r>
              <a:rPr lang="en-GB" sz="1400" dirty="0"/>
              <a:t>per pulse</a:t>
            </a:r>
          </a:p>
          <a:p>
            <a:pPr algn="l"/>
            <a:r>
              <a:rPr lang="en-GB" sz="1400" dirty="0"/>
              <a:t>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current (BCM: current monitor)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total charge (BCM : current monitor)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position (IMG)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size (IMG / GRD)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2D image profile (IMG)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Raster centre of mass (GRD)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Beamlet size (GRD / IMG post analysis)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F3EFD-3CA7-D8EA-B399-8FA276878A13}"/>
              </a:ext>
            </a:extLst>
          </p:cNvPr>
          <p:cNvSpPr txBox="1"/>
          <p:nvPr/>
        </p:nvSpPr>
        <p:spPr>
          <a:xfrm>
            <a:off x="5654295" y="2371298"/>
            <a:ext cx="63599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en-GB" sz="1400" dirty="0"/>
              <a:t>Post irradiation analysis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all components in the target area are prone to be irradiated and subject to PIE -&gt; invaluable data fully supporting analysis 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400" dirty="0"/>
              <a:t>Incident analysis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in case of damage of a component, knowing the irradiation history is critical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400" dirty="0"/>
              <a:t>Machine Learning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new tools available bringing new angle in operation of the machine, data for ML training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sz="1400" dirty="0"/>
          </a:p>
          <a:p>
            <a:pPr marL="742950" lvl="1" indent="-285750">
              <a:buFont typeface="Wingdings" pitchFamily="2" charset="2"/>
              <a:buChar char="Ø"/>
            </a:pPr>
            <a:endParaRPr lang="en-GB" sz="1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sz="1400" dirty="0"/>
              <a:t>commensurate data input for modelling the neutron source </a:t>
            </a:r>
          </a:p>
        </p:txBody>
      </p:sp>
    </p:spTree>
    <p:extLst>
      <p:ext uri="{BB962C8B-B14F-4D97-AF65-F5344CB8AC3E}">
        <p14:creationId xmlns:p14="http://schemas.microsoft.com/office/powerpoint/2010/main" val="27648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1D32-34BE-BEE7-F2C9-1F5C1FC1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DE8E6-0C09-23EF-F990-E3DD57D1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E3128-9DC1-4386-E5FE-4F59E8377F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323F5-7E10-A463-C7D6-C536A95BF3D4}"/>
              </a:ext>
            </a:extLst>
          </p:cNvPr>
          <p:cNvSpPr txBox="1"/>
          <p:nvPr/>
        </p:nvSpPr>
        <p:spPr>
          <a:xfrm>
            <a:off x="834014" y="2140298"/>
            <a:ext cx="9828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In summary, beam-on-target instrumentation is essential not only for beam tuning but for ensuring safe and reliable operation at high power.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The combination of complementary diagnostics such as IMG, GRID, and APTM provides the necessary redundancy and accuracy to monitor beam properties in real time.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In particular, IMG enables direct 2D observation of beam position, size, and stability, supporting both operation and machine protection.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Finally, the systematic collection of beam data opens new opportunities for post-irradiation analysis, incident investigation, and the development of machine learning tools for future optimization.</a:t>
            </a:r>
          </a:p>
          <a:p>
            <a:pPr algn="l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585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2E79D-BD04-0A54-1887-56C93ED6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4FF54-715D-2EA6-E7E6-3F09E807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A089C-0563-5290-CB90-A13DBF35D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FF5D3-F6A4-CA6D-F666-786475DDDE4E}"/>
              </a:ext>
            </a:extLst>
          </p:cNvPr>
          <p:cNvSpPr txBox="1"/>
          <p:nvPr/>
        </p:nvSpPr>
        <p:spPr>
          <a:xfrm>
            <a:off x="968513" y="1789709"/>
            <a:ext cx="7853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Thanks to all collaborators in this project, from ESS and from collaborating institutes.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38A69-7D39-D339-3BE0-4A300A09E227}"/>
              </a:ext>
            </a:extLst>
          </p:cNvPr>
          <p:cNvSpPr txBox="1"/>
          <p:nvPr/>
        </p:nvSpPr>
        <p:spPr>
          <a:xfrm>
            <a:off x="968513" y="2479870"/>
            <a:ext cx="936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E. Adli, H. </a:t>
            </a:r>
            <a:r>
              <a:rPr lang="en-GB" sz="1600" dirty="0" err="1"/>
              <a:t>Gjersdal</a:t>
            </a:r>
            <a:r>
              <a:rPr lang="en-GB" sz="1600" dirty="0"/>
              <a:t>, K. </a:t>
            </a:r>
            <a:r>
              <a:rPr lang="en-GB" sz="1600" dirty="0" err="1"/>
              <a:t>Sjobak</a:t>
            </a:r>
            <a:r>
              <a:rPr lang="en-GB" sz="1600" dirty="0"/>
              <a:t>  - and other collaborators from  University of Oslo, Norway</a:t>
            </a:r>
          </a:p>
          <a:p>
            <a:pPr>
              <a:buNone/>
            </a:pPr>
            <a:endParaRPr lang="en-GB" sz="1600" dirty="0">
              <a:effectLst/>
            </a:endParaRPr>
          </a:p>
          <a:p>
            <a:r>
              <a:rPr lang="en-GB" sz="1600" dirty="0">
                <a:effectLst/>
              </a:rPr>
              <a:t>K. Michel, N. Weisend, M. Hartl, H. Kocevar, </a:t>
            </a:r>
            <a:r>
              <a:rPr lang="en-GB" sz="1600" dirty="0" err="1">
                <a:effectLst/>
              </a:rPr>
              <a:t>R.Kuriakose</a:t>
            </a:r>
            <a:r>
              <a:rPr lang="en-GB" sz="1600" dirty="0">
                <a:effectLst/>
              </a:rPr>
              <a:t>, M. </a:t>
            </a:r>
            <a:r>
              <a:rPr lang="en-GB" sz="1600" dirty="0" err="1">
                <a:effectLst/>
              </a:rPr>
              <a:t>Mohammednezhad</a:t>
            </a:r>
            <a:r>
              <a:rPr lang="en-GB" sz="1600" dirty="0">
                <a:effectLst/>
              </a:rPr>
              <a:t>, K. Rosengren, S. </a:t>
            </a:r>
            <a:r>
              <a:rPr lang="en-GB" sz="1600" dirty="0" err="1">
                <a:effectLst/>
              </a:rPr>
              <a:t>Ghatnekar</a:t>
            </a:r>
            <a:r>
              <a:rPr lang="en-GB" sz="1600" dirty="0">
                <a:effectLst/>
              </a:rPr>
              <a:t> Nilsson, R. Baron, M. Dominiak-Sumila, F. Nilen, A. </a:t>
            </a:r>
            <a:r>
              <a:rPr lang="en-GB" sz="1600" dirty="0" err="1">
                <a:effectLst/>
              </a:rPr>
              <a:t>Takibayev</a:t>
            </a:r>
            <a:r>
              <a:rPr lang="en-GB" sz="1600" dirty="0">
                <a:effectLst/>
              </a:rPr>
              <a:t>, </a:t>
            </a:r>
            <a:r>
              <a:rPr lang="en-GB" sz="1600" dirty="0"/>
              <a:t>and other collaborators from European Spallation Source ERIC </a:t>
            </a:r>
          </a:p>
          <a:p>
            <a:pPr>
              <a:buNone/>
            </a:pPr>
            <a:endParaRPr lang="en-GB" sz="1600" dirty="0">
              <a:effectLst/>
            </a:endParaRPr>
          </a:p>
          <a:p>
            <a:r>
              <a:rPr lang="en-GB" sz="1600" dirty="0"/>
              <a:t>S. Joshi, S. Bjorklund - University West, Sweden</a:t>
            </a:r>
          </a:p>
          <a:p>
            <a:pPr>
              <a:buNone/>
            </a:pPr>
            <a:endParaRPr lang="en-GB" sz="1600" dirty="0"/>
          </a:p>
          <a:p>
            <a:pPr>
              <a:buNone/>
            </a:pPr>
            <a:r>
              <a:rPr lang="en-GB" sz="1600" dirty="0"/>
              <a:t>P. Jatczak and other collaborators from </a:t>
            </a:r>
            <a:r>
              <a:rPr lang="en-GB" sz="1600" dirty="0">
                <a:effectLst/>
              </a:rPr>
              <a:t>Institute of Electronic Systems, Warsaw University of Technology</a:t>
            </a:r>
          </a:p>
          <a:p>
            <a:pPr algn="l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678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CE570B9-B7BD-F2B3-5161-DD76DFA21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/>
          <a:lstStyle/>
          <a:p>
            <a:r>
              <a:rPr lang="en-GB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5799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4E0F-B79C-CCD2-6E69-C5D5312CD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Beam-on-Target Instrumentation: Tuning, Monitoring, and Beyond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DD488-89E5-1D5C-282A-9CD9C1D0B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B2514-B9EE-1458-C774-10E8CA517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6681" y="5605695"/>
            <a:ext cx="6290892" cy="459883"/>
          </a:xfrm>
        </p:spPr>
        <p:txBody>
          <a:bodyPr/>
          <a:lstStyle/>
          <a:p>
            <a:r>
              <a:rPr lang="en-GB" dirty="0"/>
              <a:t>Presented by Cyrille Thomas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35324-1534-D656-BBCF-37DC5770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8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BB8D-C28A-30E0-030B-553A44EF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03792-03AF-A6DC-053C-463BC441A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43324-4BF3-4965-D09E-2E145C9E5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01BB3-D38D-419F-78F6-86A8FA23AE5E}"/>
              </a:ext>
            </a:extLst>
          </p:cNvPr>
          <p:cNvSpPr txBox="1"/>
          <p:nvPr/>
        </p:nvSpPr>
        <p:spPr>
          <a:xfrm>
            <a:off x="3359449" y="2929550"/>
            <a:ext cx="5711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400" dirty="0"/>
              <a:t>Complementary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41828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3E0B-1487-511C-AA38-B386FABE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640491" cy="657339"/>
          </a:xfrm>
        </p:spPr>
        <p:txBody>
          <a:bodyPr>
            <a:normAutofit fontScale="90000"/>
          </a:bodyPr>
          <a:lstStyle/>
          <a:p>
            <a:r>
              <a:rPr lang="en-GB" dirty="0"/>
              <a:t>Beam properties statistics over the commissioning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3BF96-FFED-D295-1684-FB736D94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666666"/>
                </a:solidFill>
              </a:rPr>
              <a:t>High-power beam imaging for machine protection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D02F1-F502-8975-633B-A848C382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42952-146A-AD3A-E034-EBD44A50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7" name="Picture 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10B01DC7-3E09-7BF0-43E5-F1B4E3FAB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87" y="1988994"/>
            <a:ext cx="2876612" cy="2160000"/>
          </a:xfrm>
          <a:prstGeom prst="rect">
            <a:avLst/>
          </a:prstGeom>
        </p:spPr>
      </p:pic>
      <p:pic>
        <p:nvPicPr>
          <p:cNvPr id="11" name="Picture 10" descr="A blue and yellow speckled object&#10;&#10;AI-generated content may be incorrect.">
            <a:extLst>
              <a:ext uri="{FF2B5EF4-FFF2-40B4-BE49-F238E27FC236}">
                <a16:creationId xmlns:a16="http://schemas.microsoft.com/office/drawing/2014/main" id="{23BD4AF6-946A-B1D9-9B53-5559D47FF2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87" y="4344373"/>
            <a:ext cx="2876612" cy="2160000"/>
          </a:xfrm>
          <a:prstGeom prst="rect">
            <a:avLst/>
          </a:prstGeom>
        </p:spPr>
      </p:pic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E81C896E-B889-CA8C-9FB1-36ACEC6C2C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411" y="1555110"/>
            <a:ext cx="2876612" cy="2160000"/>
          </a:xfrm>
          <a:prstGeom prst="rect">
            <a:avLst/>
          </a:prstGeom>
        </p:spPr>
      </p:pic>
      <p:pic>
        <p:nvPicPr>
          <p:cNvPr id="15" name="Picture 14" descr="A graph of a flower&#10;&#10;AI-generated content may be incorrect.">
            <a:extLst>
              <a:ext uri="{FF2B5EF4-FFF2-40B4-BE49-F238E27FC236}">
                <a16:creationId xmlns:a16="http://schemas.microsoft.com/office/drawing/2014/main" id="{52E71F19-56B9-6FCF-DAEA-373EACBA89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499" y="1620054"/>
            <a:ext cx="2876612" cy="21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30389D-E58F-B5F9-295C-D107260BBB1C}"/>
              </a:ext>
            </a:extLst>
          </p:cNvPr>
          <p:cNvSpPr txBox="1"/>
          <p:nvPr/>
        </p:nvSpPr>
        <p:spPr>
          <a:xfrm>
            <a:off x="616226" y="914076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IMG02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4BB163-8DD9-E718-F1C3-7C8113B366C3}"/>
              </a:ext>
            </a:extLst>
          </p:cNvPr>
          <p:cNvSpPr txBox="1"/>
          <p:nvPr/>
        </p:nvSpPr>
        <p:spPr>
          <a:xfrm>
            <a:off x="651841" y="1178853"/>
            <a:ext cx="1914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Period from April to June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0457C-AD1C-7605-7E5E-EBC419B6F030}"/>
              </a:ext>
            </a:extLst>
          </p:cNvPr>
          <p:cNvSpPr txBox="1"/>
          <p:nvPr/>
        </p:nvSpPr>
        <p:spPr>
          <a:xfrm>
            <a:off x="412687" y="1711993"/>
            <a:ext cx="1015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area: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D8305D-8C3E-8062-9CB0-91B842CCAE82}"/>
              </a:ext>
            </a:extLst>
          </p:cNvPr>
          <p:cNvSpPr txBox="1"/>
          <p:nvPr/>
        </p:nvSpPr>
        <p:spPr>
          <a:xfrm>
            <a:off x="3245480" y="2198091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Range: 1-200mm</a:t>
            </a:r>
            <a:r>
              <a:rPr lang="en-GB" sz="12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75259-EC78-30BF-E4BF-D4C71B552CA8}"/>
              </a:ext>
            </a:extLst>
          </p:cNvPr>
          <p:cNvSpPr txBox="1"/>
          <p:nvPr/>
        </p:nvSpPr>
        <p:spPr>
          <a:xfrm>
            <a:off x="3245480" y="2561555"/>
            <a:ext cx="2876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Some peaks: most prominent at 50mm</a:t>
            </a:r>
            <a:r>
              <a:rPr lang="en-GB" sz="12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B1D96-8D09-9D80-56AC-4095E04EE1A9}"/>
              </a:ext>
            </a:extLst>
          </p:cNvPr>
          <p:cNvSpPr txBox="1"/>
          <p:nvPr/>
        </p:nvSpPr>
        <p:spPr>
          <a:xfrm>
            <a:off x="3245480" y="2921692"/>
            <a:ext cx="280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Can be below 25mm</a:t>
            </a:r>
            <a:r>
              <a:rPr lang="en-GB" sz="1200" baseline="30000" dirty="0"/>
              <a:t>2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GB" sz="1200" dirty="0"/>
              <a:t>1.8% of the total pulses are below the lowest limit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GB" sz="1200" dirty="0"/>
              <a:t>The interlock status is changed to NOK for all these events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5633D-E7C8-D191-026D-8C366E89E8B0}"/>
              </a:ext>
            </a:extLst>
          </p:cNvPr>
          <p:cNvSpPr txBox="1"/>
          <p:nvPr/>
        </p:nvSpPr>
        <p:spPr>
          <a:xfrm>
            <a:off x="409438" y="4178505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position: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ED7C52-54BA-9379-6013-3A22757A834B}"/>
              </a:ext>
            </a:extLst>
          </p:cNvPr>
          <p:cNvSpPr txBox="1"/>
          <p:nvPr/>
        </p:nvSpPr>
        <p:spPr>
          <a:xfrm>
            <a:off x="3245480" y="4530899"/>
            <a:ext cx="2492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Covers the left part of the screen</a:t>
            </a:r>
            <a:endParaRPr lang="en-GB" sz="1200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75E876-7123-3C1B-2700-CFC68344CC91}"/>
              </a:ext>
            </a:extLst>
          </p:cNvPr>
          <p:cNvSpPr txBox="1"/>
          <p:nvPr/>
        </p:nvSpPr>
        <p:spPr>
          <a:xfrm>
            <a:off x="3245480" y="4807898"/>
            <a:ext cx="1976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Mostly close to the centre</a:t>
            </a:r>
            <a:endParaRPr lang="en-GB" sz="12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BBAF31-F590-312D-E294-7EB616DC6A33}"/>
              </a:ext>
            </a:extLst>
          </p:cNvPr>
          <p:cNvSpPr txBox="1"/>
          <p:nvPr/>
        </p:nvSpPr>
        <p:spPr>
          <a:xfrm>
            <a:off x="3245480" y="5087139"/>
            <a:ext cx="3339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Note: position interlock is for BPMs, and BLMs</a:t>
            </a:r>
            <a:endParaRPr lang="en-GB" sz="12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915169-EE9C-BEE7-CED9-1ED90C729259}"/>
              </a:ext>
            </a:extLst>
          </p:cNvPr>
          <p:cNvSpPr txBox="1"/>
          <p:nvPr/>
        </p:nvSpPr>
        <p:spPr>
          <a:xfrm>
            <a:off x="6579704" y="1292087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Stability run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F10066-109C-43E8-8760-617E8E72B784}"/>
              </a:ext>
            </a:extLst>
          </p:cNvPr>
          <p:cNvSpPr txBox="1"/>
          <p:nvPr/>
        </p:nvSpPr>
        <p:spPr>
          <a:xfrm>
            <a:off x="10264740" y="3780053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area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47DD26-8424-7B21-7FC1-FFBF5F828C35}"/>
              </a:ext>
            </a:extLst>
          </p:cNvPr>
          <p:cNvSpPr txBox="1"/>
          <p:nvPr/>
        </p:nvSpPr>
        <p:spPr>
          <a:xfrm>
            <a:off x="7092023" y="3780053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position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300BBE-475E-E8D4-692F-47719E043315}"/>
              </a:ext>
            </a:extLst>
          </p:cNvPr>
          <p:cNvSpPr txBox="1"/>
          <p:nvPr/>
        </p:nvSpPr>
        <p:spPr>
          <a:xfrm>
            <a:off x="7440472" y="4527497"/>
            <a:ext cx="377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Notes:</a:t>
            </a:r>
          </a:p>
          <a:p>
            <a:pPr algn="l"/>
            <a:endParaRPr lang="en-GB" sz="12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200" dirty="0"/>
              <a:t>Cavity tuning can only be done with armless beam (ESS probe beam mode)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2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200" dirty="0"/>
              <a:t>Once tuned, stable condition can be found. </a:t>
            </a:r>
          </a:p>
        </p:txBody>
      </p:sp>
    </p:spTree>
    <p:extLst>
      <p:ext uri="{BB962C8B-B14F-4D97-AF65-F5344CB8AC3E}">
        <p14:creationId xmlns:p14="http://schemas.microsoft.com/office/powerpoint/2010/main" val="29838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A489-9DF8-D674-09A3-5828080C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BB32B-EFA8-3EDE-65A3-CD34D886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14AD2-6AF1-A4BB-3762-1AC38D8C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0350D9-C8FA-BCE2-014A-987D45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D76864-5128-937C-3351-F6919F7C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modes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01ABD7C-982F-BEF4-2E7A-C3A6DFDEF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257520"/>
              </p:ext>
            </p:extLst>
          </p:nvPr>
        </p:nvGraphicFramePr>
        <p:xfrm>
          <a:off x="836004" y="988678"/>
          <a:ext cx="9627709" cy="36568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3054">
                  <a:extLst>
                    <a:ext uri="{9D8B030D-6E8A-4147-A177-3AD203B41FA5}">
                      <a16:colId xmlns:a16="http://schemas.microsoft.com/office/drawing/2014/main" val="3849970566"/>
                    </a:ext>
                  </a:extLst>
                </a:gridCol>
                <a:gridCol w="757325">
                  <a:extLst>
                    <a:ext uri="{9D8B030D-6E8A-4147-A177-3AD203B41FA5}">
                      <a16:colId xmlns:a16="http://schemas.microsoft.com/office/drawing/2014/main" val="3375797202"/>
                    </a:ext>
                  </a:extLst>
                </a:gridCol>
                <a:gridCol w="903180">
                  <a:extLst>
                    <a:ext uri="{9D8B030D-6E8A-4147-A177-3AD203B41FA5}">
                      <a16:colId xmlns:a16="http://schemas.microsoft.com/office/drawing/2014/main" val="162409543"/>
                    </a:ext>
                  </a:extLst>
                </a:gridCol>
                <a:gridCol w="835863">
                  <a:extLst>
                    <a:ext uri="{9D8B030D-6E8A-4147-A177-3AD203B41FA5}">
                      <a16:colId xmlns:a16="http://schemas.microsoft.com/office/drawing/2014/main" val="127895315"/>
                    </a:ext>
                  </a:extLst>
                </a:gridCol>
                <a:gridCol w="931229">
                  <a:extLst>
                    <a:ext uri="{9D8B030D-6E8A-4147-A177-3AD203B41FA5}">
                      <a16:colId xmlns:a16="http://schemas.microsoft.com/office/drawing/2014/main" val="1472703290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1006969633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1704728646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3012293712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2247290959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3122432302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2560859139"/>
                    </a:ext>
                  </a:extLst>
                </a:gridCol>
              </a:tblGrid>
              <a:tr h="284291"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Beam Mode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Current (mA)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Pulse Length (µs)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Frequency (Hz)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Average Power (kW) @ 2GeV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GB" sz="1000" dirty="0"/>
                        <a:t>IMG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000" dirty="0"/>
                        <a:t>GRID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000" dirty="0"/>
                        <a:t>APTM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476687"/>
                  </a:ext>
                </a:extLst>
              </a:tr>
              <a:tr h="284291"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Tuning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Tuning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Tuning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836525"/>
                  </a:ext>
                </a:extLst>
              </a:tr>
              <a:tr h="202824">
                <a:tc>
                  <a:txBody>
                    <a:bodyPr/>
                    <a:lstStyle/>
                    <a:p>
                      <a:r>
                        <a:rPr lang="en-GB" sz="1000" dirty="0"/>
                        <a:t>Probe(low-low-low)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✔︎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✔︎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74171403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Fast commissioning (low-low-high)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0.84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42198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RF test (low-high-low)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0.60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740306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/>
                        <a:t>Stability test (low-high-high)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8.40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613593"/>
                  </a:ext>
                </a:extLst>
              </a:tr>
              <a:tr h="500114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Slow commissioning (high-low-low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0.625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7007365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Fast tuning (high-low-high)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8.75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4886539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Slow tuning (high-high-low)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6.25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631640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/>
                        <a:t>Long pulse verification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0.033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dirty="0"/>
                        <a:t>11.92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1945140"/>
                  </a:ext>
                </a:extLst>
              </a:tr>
              <a:tr h="202824">
                <a:tc>
                  <a:txBody>
                    <a:bodyPr/>
                    <a:lstStyle/>
                    <a:p>
                      <a:r>
                        <a:rPr lang="en-GB" sz="1000" dirty="0"/>
                        <a:t>Production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62.5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2860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14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5005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✔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lang="en-GB" sz="1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✔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lang="en-GB" sz="1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✔︎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lang="en-GB" sz="1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4321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48A562-6204-EF6E-3204-13451EEFB323}"/>
              </a:ext>
            </a:extLst>
          </p:cNvPr>
          <p:cNvSpPr txBox="1"/>
          <p:nvPr/>
        </p:nvSpPr>
        <p:spPr>
          <a:xfrm>
            <a:off x="1378559" y="4822297"/>
            <a:ext cx="2343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From Slow tuning to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10CD7-0540-3F28-A72A-8DEA47FD6678}"/>
              </a:ext>
            </a:extLst>
          </p:cNvPr>
          <p:cNvSpPr txBox="1"/>
          <p:nvPr/>
        </p:nvSpPr>
        <p:spPr>
          <a:xfrm>
            <a:off x="1486743" y="5302095"/>
            <a:ext cx="196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</a:rPr>
              <a:t>Increase pulse length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</a:rPr>
              <a:t>Increase frequency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</a:rPr>
              <a:t>increase current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98064-A1DB-40C5-0E5D-FB704DCC22E7}"/>
              </a:ext>
            </a:extLst>
          </p:cNvPr>
          <p:cNvSpPr txBox="1"/>
          <p:nvPr/>
        </p:nvSpPr>
        <p:spPr>
          <a:xfrm>
            <a:off x="6508750" y="4839284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All Tuning modes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Commission instrumentation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E2956-559B-445F-29B7-C88E8DE4BEBD}"/>
              </a:ext>
            </a:extLst>
          </p:cNvPr>
          <p:cNvSpPr txBox="1"/>
          <p:nvPr/>
        </p:nvSpPr>
        <p:spPr>
          <a:xfrm>
            <a:off x="6570733" y="5656333"/>
            <a:ext cx="3443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Production: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/>
              <a:t>Raster monitoring required for beam permit</a:t>
            </a:r>
          </a:p>
        </p:txBody>
      </p:sp>
    </p:spTree>
    <p:extLst>
      <p:ext uri="{BB962C8B-B14F-4D97-AF65-F5344CB8AC3E}">
        <p14:creationId xmlns:p14="http://schemas.microsoft.com/office/powerpoint/2010/main" val="33448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816BE-A872-2539-6482-EEE3B7EF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1BE46-4CAB-1A5D-DCC8-20992EEA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6569B5-9307-FDAB-289B-44E0D9AEB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9A3E25-4DCA-06F3-63C9-1CEA4C27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C3CA2-8A1E-AF55-769D-A701D5915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343" y="265373"/>
            <a:ext cx="1077398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D994C-694B-2CAC-9D30-E6EBBC0D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72" y="1039769"/>
            <a:ext cx="2117276" cy="3739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7D0BA-1F57-C5D2-C604-4EAB0F1D2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545" y="714125"/>
            <a:ext cx="1564091" cy="5653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11585-E649-D3B8-DFBE-B5E712B81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9205" y="597068"/>
            <a:ext cx="1267798" cy="5663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2B2C22-E115-B6AC-E7FD-0BE24B592EFF}"/>
              </a:ext>
            </a:extLst>
          </p:cNvPr>
          <p:cNvSpPr txBox="1"/>
          <p:nvPr/>
        </p:nvSpPr>
        <p:spPr>
          <a:xfrm>
            <a:off x="2582184" y="875733"/>
            <a:ext cx="2398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3x Bias harps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Vert. harp: reads hor. profile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Hor. harp : reads vert. profile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3855DA-B141-8072-59E6-E64AECF84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14" y="932217"/>
            <a:ext cx="2019976" cy="36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371422-954D-07DC-E321-E9B83B2C86FB}"/>
              </a:ext>
            </a:extLst>
          </p:cNvPr>
          <p:cNvSpPr txBox="1"/>
          <p:nvPr/>
        </p:nvSpPr>
        <p:spPr>
          <a:xfrm>
            <a:off x="1956475" y="4851691"/>
            <a:ext cx="1528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Wire-clamps: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clamp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electrical contact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tension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3217C-ABB2-654E-325A-37B467B7E222}"/>
              </a:ext>
            </a:extLst>
          </p:cNvPr>
          <p:cNvSpPr txBox="1"/>
          <p:nvPr/>
        </p:nvSpPr>
        <p:spPr>
          <a:xfrm>
            <a:off x="6330819" y="4731024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PBIP GRID slice</a:t>
            </a:r>
          </a:p>
        </p:txBody>
      </p:sp>
      <p:pic>
        <p:nvPicPr>
          <p:cNvPr id="16" name="Picture 15" descr="A white rectangular object with a metal frame&#10;&#10;AI-generated content may be incorrect.">
            <a:extLst>
              <a:ext uri="{FF2B5EF4-FFF2-40B4-BE49-F238E27FC236}">
                <a16:creationId xmlns:a16="http://schemas.microsoft.com/office/drawing/2014/main" id="{A3472CF2-8A6B-8D5C-6768-C44E8A8A23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230" y="1564188"/>
            <a:ext cx="1427726" cy="2773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4F713A-7484-3387-779D-ADBB356D1E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11" y="4737171"/>
            <a:ext cx="1440000" cy="983932"/>
          </a:xfrm>
          <a:prstGeom prst="rect">
            <a:avLst/>
          </a:prstGeom>
        </p:spPr>
      </p:pic>
      <p:pic>
        <p:nvPicPr>
          <p:cNvPr id="19" name="Picture 18" descr="Close-up of a machine with a few screws&#10;&#10;AI-generated content may be incorrect.">
            <a:extLst>
              <a:ext uri="{FF2B5EF4-FFF2-40B4-BE49-F238E27FC236}">
                <a16:creationId xmlns:a16="http://schemas.microsoft.com/office/drawing/2014/main" id="{4F432AC7-1770-DF7D-B917-4F730C9CC3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417" y="5447727"/>
            <a:ext cx="2160000" cy="1262504"/>
          </a:xfrm>
          <a:prstGeom prst="rect">
            <a:avLst/>
          </a:prstGeom>
        </p:spPr>
      </p:pic>
      <p:pic>
        <p:nvPicPr>
          <p:cNvPr id="20" name="Picture 19" descr="A close up of a guitar&#10;&#10;AI-generated content may be incorrect.">
            <a:extLst>
              <a:ext uri="{FF2B5EF4-FFF2-40B4-BE49-F238E27FC236}">
                <a16:creationId xmlns:a16="http://schemas.microsoft.com/office/drawing/2014/main" id="{CCD53FD3-9CF3-B974-CDC9-7DCECEB14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417" y="4731024"/>
            <a:ext cx="2160000" cy="9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DDFA5-023F-BB38-46AC-8411D90A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73AB0-05FF-B4FC-FA54-ACA039D2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16FAEE-C1DF-BA2F-8A89-1D24C6C3E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2FC534-B085-0138-8F5E-ADA066F3C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</a:t>
            </a:r>
          </a:p>
        </p:txBody>
      </p:sp>
      <p:pic>
        <p:nvPicPr>
          <p:cNvPr id="9" name="Picture 8" descr="A white rectangular object with a yellow stripe&#10;&#10;AI-generated content may be incorrect.">
            <a:extLst>
              <a:ext uri="{FF2B5EF4-FFF2-40B4-BE49-F238E27FC236}">
                <a16:creationId xmlns:a16="http://schemas.microsoft.com/office/drawing/2014/main" id="{4F55FE25-E3B9-BCCF-2EE2-177D6960D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704" y="848072"/>
            <a:ext cx="2160000" cy="3840210"/>
          </a:xfrm>
          <a:prstGeom prst="rect">
            <a:avLst/>
          </a:prstGeom>
        </p:spPr>
      </p:pic>
      <p:pic>
        <p:nvPicPr>
          <p:cNvPr id="11" name="Picture 10" descr="Close-up of a machine with a few screws&#10;&#10;AI-generated content may be incorrect.">
            <a:extLst>
              <a:ext uri="{FF2B5EF4-FFF2-40B4-BE49-F238E27FC236}">
                <a16:creationId xmlns:a16="http://schemas.microsoft.com/office/drawing/2014/main" id="{057C0709-2303-F362-AC60-C028D0AE4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0" y="4418887"/>
            <a:ext cx="1800000" cy="1052084"/>
          </a:xfrm>
          <a:prstGeom prst="rect">
            <a:avLst/>
          </a:prstGeom>
        </p:spPr>
      </p:pic>
      <p:pic>
        <p:nvPicPr>
          <p:cNvPr id="13" name="Picture 12" descr="A close-up of a machine&#10;&#10;AI-generated content may be incorrect.">
            <a:extLst>
              <a:ext uri="{FF2B5EF4-FFF2-40B4-BE49-F238E27FC236}">
                <a16:creationId xmlns:a16="http://schemas.microsoft.com/office/drawing/2014/main" id="{A9D511FE-11E0-2D51-E4EB-B49FFE820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0" y="2692500"/>
            <a:ext cx="1800000" cy="1290125"/>
          </a:xfrm>
          <a:prstGeom prst="rect">
            <a:avLst/>
          </a:prstGeom>
        </p:spPr>
      </p:pic>
      <p:pic>
        <p:nvPicPr>
          <p:cNvPr id="15" name="Picture 14" descr="Close-up of a machine with a grid&#10;&#10;AI-generated content may be incorrect.">
            <a:extLst>
              <a:ext uri="{FF2B5EF4-FFF2-40B4-BE49-F238E27FC236}">
                <a16:creationId xmlns:a16="http://schemas.microsoft.com/office/drawing/2014/main" id="{28A69D00-ECEA-9087-41F1-814772E97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647" y="3394341"/>
            <a:ext cx="1800000" cy="1923990"/>
          </a:xfrm>
          <a:prstGeom prst="rect">
            <a:avLst/>
          </a:prstGeom>
        </p:spPr>
      </p:pic>
      <p:pic>
        <p:nvPicPr>
          <p:cNvPr id="17" name="Picture 16" descr="A hand holding a tool&#10;&#10;AI-generated content may be incorrect.">
            <a:extLst>
              <a:ext uri="{FF2B5EF4-FFF2-40B4-BE49-F238E27FC236}">
                <a16:creationId xmlns:a16="http://schemas.microsoft.com/office/drawing/2014/main" id="{14F783B4-486C-0124-4AB1-EFEDBFA58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809850" y="1175870"/>
            <a:ext cx="1800000" cy="1531003"/>
          </a:xfrm>
          <a:prstGeom prst="rect">
            <a:avLst/>
          </a:prstGeom>
        </p:spPr>
      </p:pic>
      <p:pic>
        <p:nvPicPr>
          <p:cNvPr id="19" name="Picture 18" descr="A close up of a guitar&#10;&#10;AI-generated content may be incorrect.">
            <a:extLst>
              <a:ext uri="{FF2B5EF4-FFF2-40B4-BE49-F238E27FC236}">
                <a16:creationId xmlns:a16="http://schemas.microsoft.com/office/drawing/2014/main" id="{F539D85B-AB51-DD52-6C15-346AB603A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0" y="848072"/>
            <a:ext cx="1800000" cy="1350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165F058-B90F-4AFD-0DD2-79C8C2D9130E}"/>
              </a:ext>
            </a:extLst>
          </p:cNvPr>
          <p:cNvSpPr txBox="1"/>
          <p:nvPr/>
        </p:nvSpPr>
        <p:spPr>
          <a:xfrm>
            <a:off x="9540481" y="4505574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FE, signal and bias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8EDBBA-3092-38C4-D44B-808473ADB87A}"/>
              </a:ext>
            </a:extLst>
          </p:cNvPr>
          <p:cNvSpPr txBox="1"/>
          <p:nvPr/>
        </p:nvSpPr>
        <p:spPr>
          <a:xfrm>
            <a:off x="4760327" y="2799301"/>
            <a:ext cx="1899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Hor. wires for Vert. profile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F96687-13C2-8C36-4733-26EDC711B9BE}"/>
              </a:ext>
            </a:extLst>
          </p:cNvPr>
          <p:cNvSpPr txBox="1"/>
          <p:nvPr/>
        </p:nvSpPr>
        <p:spPr>
          <a:xfrm>
            <a:off x="308380" y="2373636"/>
            <a:ext cx="185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wire clamps and support</a:t>
            </a:r>
          </a:p>
        </p:txBody>
      </p:sp>
      <p:pic>
        <p:nvPicPr>
          <p:cNvPr id="26" name="Picture 25" descr="A close up of a machine&#10;&#10;AI-generated content may be incorrect.">
            <a:extLst>
              <a:ext uri="{FF2B5EF4-FFF2-40B4-BE49-F238E27FC236}">
                <a16:creationId xmlns:a16="http://schemas.microsoft.com/office/drawing/2014/main" id="{5DB39DBE-9212-8FC5-E335-B8DABC3349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735292" y="5700081"/>
            <a:ext cx="3240000" cy="857291"/>
          </a:xfrm>
          <a:prstGeom prst="rect">
            <a:avLst/>
          </a:prstGeom>
        </p:spPr>
      </p:pic>
      <p:pic>
        <p:nvPicPr>
          <p:cNvPr id="28" name="Picture 27" descr="A back of a machine&#10;&#10;AI-generated content may be incorrect.">
            <a:extLst>
              <a:ext uri="{FF2B5EF4-FFF2-40B4-BE49-F238E27FC236}">
                <a16:creationId xmlns:a16="http://schemas.microsoft.com/office/drawing/2014/main" id="{2489B7DD-11D9-738E-FCA4-7FEB7C92CA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739063" y="4898702"/>
            <a:ext cx="3240000" cy="5357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0E16F6-B530-42D0-E40D-3F8CFDA5AACD}"/>
              </a:ext>
            </a:extLst>
          </p:cNvPr>
          <p:cNvSpPr txBox="1"/>
          <p:nvPr/>
        </p:nvSpPr>
        <p:spPr>
          <a:xfrm>
            <a:off x="4757068" y="402959"/>
            <a:ext cx="3159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Assembled and under testing</a:t>
            </a:r>
          </a:p>
          <a:p>
            <a:pPr algn="l"/>
            <a:r>
              <a:rPr lang="en-GB" dirty="0"/>
              <a:t>Full vertical integration</a:t>
            </a:r>
          </a:p>
        </p:txBody>
      </p:sp>
      <p:pic>
        <p:nvPicPr>
          <p:cNvPr id="31" name="Picture 30" descr="A white rectangular object with wires and wires on a silver surface&#10;&#10;AI-generated content may be incorrect.">
            <a:extLst>
              <a:ext uri="{FF2B5EF4-FFF2-40B4-BE49-F238E27FC236}">
                <a16:creationId xmlns:a16="http://schemas.microsoft.com/office/drawing/2014/main" id="{273D3393-8A56-BE0E-6BD1-4674ECB06D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26038" y="999042"/>
            <a:ext cx="3240000" cy="2430000"/>
          </a:xfrm>
          <a:prstGeom prst="rect">
            <a:avLst/>
          </a:prstGeom>
        </p:spPr>
      </p:pic>
      <p:pic>
        <p:nvPicPr>
          <p:cNvPr id="33" name="Picture 32" descr="A computer screen with many blue lines&#10;&#10;AI-generated content may be incorrect.">
            <a:extLst>
              <a:ext uri="{FF2B5EF4-FFF2-40B4-BE49-F238E27FC236}">
                <a16:creationId xmlns:a16="http://schemas.microsoft.com/office/drawing/2014/main" id="{E608BF96-41E7-4962-B4BD-0C7E09E200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602095" y="2572176"/>
            <a:ext cx="2392261" cy="1794196"/>
          </a:xfrm>
          <a:prstGeom prst="rect">
            <a:avLst/>
          </a:prstGeom>
        </p:spPr>
      </p:pic>
      <p:pic>
        <p:nvPicPr>
          <p:cNvPr id="35" name="Picture 34" descr="A metal ladder with silver foil covering&#10;&#10;AI-generated content may be incorrect.">
            <a:extLst>
              <a:ext uri="{FF2B5EF4-FFF2-40B4-BE49-F238E27FC236}">
                <a16:creationId xmlns:a16="http://schemas.microsoft.com/office/drawing/2014/main" id="{D293F941-FC77-0019-E138-6CDCCA5031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1195647" y="5506887"/>
            <a:ext cx="5400000" cy="1038617"/>
          </a:xfrm>
          <a:prstGeom prst="rect">
            <a:avLst/>
          </a:prstGeom>
        </p:spPr>
      </p:pic>
      <p:pic>
        <p:nvPicPr>
          <p:cNvPr id="37" name="Picture 36" descr="A close up of a machine&#10;&#10;AI-generated content may be incorrect.">
            <a:extLst>
              <a:ext uri="{FF2B5EF4-FFF2-40B4-BE49-F238E27FC236}">
                <a16:creationId xmlns:a16="http://schemas.microsoft.com/office/drawing/2014/main" id="{3B7F27DA-C9FE-4AAE-0423-2EA98612E9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153" y="4742492"/>
            <a:ext cx="2160000" cy="7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F0EFB-A04E-E743-2E78-0903364E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7F87B-7A09-31DC-031E-D6DC6D80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93F7E2-1B5F-6ED9-C87F-5643D5B3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A0FE9C-8278-701C-0C47-632814BB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A1142C-FD68-4E42-9D08-D1297B3F29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Control and sampling electronic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01AD4-744E-B144-E2D2-BD122206252B}"/>
              </a:ext>
            </a:extLst>
          </p:cNvPr>
          <p:cNvSpPr txBox="1"/>
          <p:nvPr/>
        </p:nvSpPr>
        <p:spPr>
          <a:xfrm>
            <a:off x="390294" y="3435595"/>
            <a:ext cx="432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 err="1"/>
              <a:t>mTCA</a:t>
            </a:r>
            <a:r>
              <a:rPr lang="en-GB" sz="1200" dirty="0"/>
              <a:t> crate, timing, power, control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10 AMC board DAMCFMC2ZUP1 (CAEN ELS)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20 FMC-PICO-1M4-C </a:t>
            </a:r>
          </a:p>
          <a:p>
            <a:pPr algn="l"/>
            <a:r>
              <a:rPr lang="en-GB" sz="1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2FCB17-E0FE-1A40-2216-E03256C27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94" y="1413539"/>
            <a:ext cx="4339932" cy="1948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30DF02-8CC9-11C5-3C46-C5A3EBE533C9}"/>
              </a:ext>
            </a:extLst>
          </p:cNvPr>
          <p:cNvSpPr txBox="1"/>
          <p:nvPr/>
        </p:nvSpPr>
        <p:spPr>
          <a:xfrm>
            <a:off x="361665" y="4676389"/>
            <a:ext cx="2500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200" dirty="0"/>
              <a:t>Readout 78 signals from wires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C3524-188C-FA9A-E0F7-C7ACB549873B}"/>
              </a:ext>
            </a:extLst>
          </p:cNvPr>
          <p:cNvSpPr txBox="1"/>
          <p:nvPr/>
        </p:nvSpPr>
        <p:spPr>
          <a:xfrm>
            <a:off x="631437" y="5201568"/>
            <a:ext cx="3714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All channels individually process with FPGA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All signals transferred to concentrator FPGA board for real time processing of beamlet size and position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Interlock: evaluation every 1µs, delay 3µs</a:t>
            </a:r>
          </a:p>
          <a:p>
            <a:pPr algn="l"/>
            <a:endParaRPr lang="en-GB" sz="1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480886-AB44-9986-9D87-2B5DD91B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3692" y="2651669"/>
            <a:ext cx="4852079" cy="38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5E5432-DCA4-43F6-61A8-010F3B556952}"/>
              </a:ext>
            </a:extLst>
          </p:cNvPr>
          <p:cNvSpPr txBox="1"/>
          <p:nvPr/>
        </p:nvSpPr>
        <p:spPr>
          <a:xfrm>
            <a:off x="6373692" y="1416959"/>
            <a:ext cx="249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Firmware implementation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32A7F-4B6F-71E6-9159-9A7046E77122}"/>
              </a:ext>
            </a:extLst>
          </p:cNvPr>
          <p:cNvSpPr txBox="1"/>
          <p:nvPr/>
        </p:nvSpPr>
        <p:spPr>
          <a:xfrm>
            <a:off x="6373692" y="1843389"/>
            <a:ext cx="3314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Based on (</a:t>
            </a:r>
            <a:r>
              <a:rPr lang="en-GB" sz="1200" dirty="0" err="1"/>
              <a:t>matlab</a:t>
            </a:r>
            <a:r>
              <a:rPr lang="en-GB" sz="1200" dirty="0"/>
              <a:t>) model of the instrument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Verified showing a stable and robust design</a:t>
            </a:r>
          </a:p>
        </p:txBody>
      </p:sp>
    </p:spTree>
    <p:extLst>
      <p:ext uri="{BB962C8B-B14F-4D97-AF65-F5344CB8AC3E}">
        <p14:creationId xmlns:p14="http://schemas.microsoft.com/office/powerpoint/2010/main" val="5351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E594-A7FF-6BF0-2ABD-3A5F720D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8F644-5EFD-30CB-7145-FF285389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4DE6DB-5100-4D51-9B92-2AA90D30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BD0ED0-8660-2356-0D9E-365749C8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 Model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6053BD-31B8-0853-D8FF-1940D2C527E1}"/>
              </a:ext>
            </a:extLst>
          </p:cNvPr>
          <p:cNvGrpSpPr/>
          <p:nvPr/>
        </p:nvGrpSpPr>
        <p:grpSpPr>
          <a:xfrm>
            <a:off x="1147642" y="1454743"/>
            <a:ext cx="5732483" cy="4724525"/>
            <a:chOff x="1518448" y="1400030"/>
            <a:chExt cx="5732483" cy="47245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7E3A-C992-9071-E0C4-5AC8B5D82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448" y="1696664"/>
              <a:ext cx="3255429" cy="216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57167F-AD4F-8FDA-3EA5-10899686D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0034" y="3964555"/>
              <a:ext cx="3243843" cy="216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5E8778-07C9-79B4-3F8B-353168C24256}"/>
                </a:ext>
              </a:extLst>
            </p:cNvPr>
            <p:cNvSpPr txBox="1"/>
            <p:nvPr/>
          </p:nvSpPr>
          <p:spPr>
            <a:xfrm>
              <a:off x="4970209" y="2182179"/>
              <a:ext cx="111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aperture limit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7329C-1262-5B94-EB5E-59B4C098C7C2}"/>
                </a:ext>
              </a:extLst>
            </p:cNvPr>
            <p:cNvSpPr txBox="1"/>
            <p:nvPr/>
          </p:nvSpPr>
          <p:spPr>
            <a:xfrm>
              <a:off x="4976013" y="1400030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beamlet size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CF56BC-A8CC-AAAA-5880-C2A52298D07D}"/>
                </a:ext>
              </a:extLst>
            </p:cNvPr>
            <p:cNvSpPr txBox="1"/>
            <p:nvPr/>
          </p:nvSpPr>
          <p:spPr>
            <a:xfrm>
              <a:off x="4976013" y="1764892"/>
              <a:ext cx="22749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beam centre: motion detection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A51AE2-CA80-2612-A674-D0141B11DF87}"/>
                </a:ext>
              </a:extLst>
            </p:cNvPr>
            <p:cNvCxnSpPr/>
            <p:nvPr/>
          </p:nvCxnSpPr>
          <p:spPr>
            <a:xfrm>
              <a:off x="2967593" y="2776664"/>
              <a:ext cx="81342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B4F39A-A754-544C-8C1D-462788DEFEDD}"/>
                </a:ext>
              </a:extLst>
            </p:cNvPr>
            <p:cNvCxnSpPr>
              <a:cxnSpLocks/>
            </p:cNvCxnSpPr>
            <p:nvPr/>
          </p:nvCxnSpPr>
          <p:spPr>
            <a:xfrm>
              <a:off x="2514133" y="5144941"/>
              <a:ext cx="52077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AD9759D-9F26-B786-7C01-05296C870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66980" y="2245373"/>
              <a:ext cx="0" cy="13777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FE3ACEB-B144-3A6D-8EC5-994AF77D7A84}"/>
                </a:ext>
              </a:extLst>
            </p:cNvPr>
            <p:cNvCxnSpPr>
              <a:cxnSpLocks/>
            </p:cNvCxnSpPr>
            <p:nvPr/>
          </p:nvCxnSpPr>
          <p:spPr>
            <a:xfrm>
              <a:off x="2774521" y="4646762"/>
              <a:ext cx="0" cy="12278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AD375C-D018-08C8-F626-E9654F54C64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4347713" y="2320679"/>
              <a:ext cx="622496" cy="1233404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39112AD-476B-AE96-2552-CA27F7A39E01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3522042" y="1538530"/>
              <a:ext cx="1453971" cy="1238134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F04C82A-50E4-6788-887E-84D0E6CE68B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3366980" y="1903392"/>
              <a:ext cx="1609033" cy="1719714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6DC2841-BB04-7F26-0919-BC29C09B352B}"/>
              </a:ext>
            </a:extLst>
          </p:cNvPr>
          <p:cNvSpPr txBox="1"/>
          <p:nvPr/>
        </p:nvSpPr>
        <p:spPr>
          <a:xfrm>
            <a:off x="1115295" y="1039111"/>
            <a:ext cx="2698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/>
              <a:t>Wire current sampling, 1MS/s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/>
              <a:t>All samples synchronized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14E01A-70CB-4247-D20B-151539629D87}"/>
              </a:ext>
            </a:extLst>
          </p:cNvPr>
          <p:cNvSpPr txBox="1"/>
          <p:nvPr/>
        </p:nvSpPr>
        <p:spPr>
          <a:xfrm>
            <a:off x="6913317" y="1835876"/>
            <a:ext cx="3523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abort if: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Beamlet size small than threshold values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No displacement detected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High current value detected on aperture edges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74B01E-8E7D-89B7-1EEB-D29EEBACD22D}"/>
              </a:ext>
            </a:extLst>
          </p:cNvPr>
          <p:cNvSpPr txBox="1"/>
          <p:nvPr/>
        </p:nvSpPr>
        <p:spPr>
          <a:xfrm>
            <a:off x="6880125" y="1556696"/>
            <a:ext cx="3669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Tunning support: beamlet size and raster amplitude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A97CDD-61D0-815C-9C57-E0E6165A33A7}"/>
              </a:ext>
            </a:extLst>
          </p:cNvPr>
          <p:cNvSpPr txBox="1"/>
          <p:nvPr/>
        </p:nvSpPr>
        <p:spPr>
          <a:xfrm>
            <a:off x="6962767" y="2838034"/>
            <a:ext cx="1583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Fast interlock: ~10µs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BF8B71-4518-6AB8-E980-3230946E97CB}"/>
              </a:ext>
            </a:extLst>
          </p:cNvPr>
          <p:cNvSpPr txBox="1"/>
          <p:nvPr/>
        </p:nvSpPr>
        <p:spPr>
          <a:xfrm>
            <a:off x="6962767" y="3094670"/>
            <a:ext cx="2508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Operation range: Current &gt; 30 mA</a:t>
            </a:r>
          </a:p>
        </p:txBody>
      </p:sp>
      <p:pic>
        <p:nvPicPr>
          <p:cNvPr id="2" name="Beam_on_target-video-lite-trimmed-small">
            <a:hlinkClick r:id="" action="ppaction://media"/>
            <a:extLst>
              <a:ext uri="{FF2B5EF4-FFF2-40B4-BE49-F238E27FC236}">
                <a16:creationId xmlns:a16="http://schemas.microsoft.com/office/drawing/2014/main" id="{B2BF74C5-1C93-F3DF-7C85-B4C6713520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3739" y="3542830"/>
            <a:ext cx="50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741C-92AD-CD5E-FEF6-62E04FA4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Beam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B68BB-608B-D83D-0CB8-168D1F61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F30FE-7652-2C13-B6A4-765D358A1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0C0D8-E7CF-CB0C-E9E2-6922CED74BE5}"/>
              </a:ext>
            </a:extLst>
          </p:cNvPr>
          <p:cNvSpPr txBox="1"/>
          <p:nvPr/>
        </p:nvSpPr>
        <p:spPr>
          <a:xfrm>
            <a:off x="1103709" y="1657978"/>
            <a:ext cx="52468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Missions: </a:t>
            </a:r>
          </a:p>
          <a:p>
            <a:pPr algn="l"/>
            <a:endParaRPr lang="en-GB" sz="14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Support beam tuning 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Support machine protection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/>
          </a:p>
          <a:p>
            <a:pPr algn="l"/>
            <a:r>
              <a:rPr lang="en-GB" sz="1400" dirty="0"/>
              <a:t>in numbers: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position: 100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current : 21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loss: 348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profiles : 37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emittance: 2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Destination stations: Faraday cups / beam stops: 6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Tunning Dump and Target diagnostics instruments: 10 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Total instrumentation: ~520 systems instances</a:t>
            </a:r>
          </a:p>
          <a:p>
            <a:pPr algn="l"/>
            <a:endParaRPr lang="en-GB" sz="1400" dirty="0"/>
          </a:p>
          <a:p>
            <a:pPr algn="l"/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8A542-9464-1380-5009-2F9B82D4DA0A}"/>
              </a:ext>
            </a:extLst>
          </p:cNvPr>
          <p:cNvSpPr txBox="1"/>
          <p:nvPr/>
        </p:nvSpPr>
        <p:spPr>
          <a:xfrm>
            <a:off x="7531913" y="2152480"/>
            <a:ext cx="2886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Beam shaping: pulse choppers</a:t>
            </a:r>
          </a:p>
        </p:txBody>
      </p:sp>
    </p:spTree>
    <p:extLst>
      <p:ext uri="{BB962C8B-B14F-4D97-AF65-F5344CB8AC3E}">
        <p14:creationId xmlns:p14="http://schemas.microsoft.com/office/powerpoint/2010/main" val="16337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6A6AB-B26E-491C-317F-EF9FC639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FDB11-7271-721C-1363-9E233623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639DD3-BA86-5353-26B8-389B9768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1A7D1C-9572-FDB2-7B73-2056552F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CC588-5EAF-2ED4-EA53-D165D8CF06D8}"/>
              </a:ext>
            </a:extLst>
          </p:cNvPr>
          <p:cNvSpPr txBox="1"/>
          <p:nvPr/>
        </p:nvSpPr>
        <p:spPr>
          <a:xfrm>
            <a:off x="1103709" y="1070436"/>
            <a:ext cx="337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beam outside defined aperture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DF9936-FFB8-B690-F58D-FEE0E969521F}"/>
              </a:ext>
            </a:extLst>
          </p:cNvPr>
          <p:cNvGrpSpPr/>
          <p:nvPr/>
        </p:nvGrpSpPr>
        <p:grpSpPr>
          <a:xfrm>
            <a:off x="1391532" y="1640875"/>
            <a:ext cx="2051436" cy="1549240"/>
            <a:chOff x="764902" y="1659767"/>
            <a:chExt cx="2051436" cy="15492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48CD52-91F8-3AB4-2D2D-59E2E7FDB640}"/>
                </a:ext>
              </a:extLst>
            </p:cNvPr>
            <p:cNvSpPr/>
            <p:nvPr/>
          </p:nvSpPr>
          <p:spPr>
            <a:xfrm>
              <a:off x="1433331" y="2107096"/>
              <a:ext cx="357289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2262C2-D74A-0B0A-6F3C-2CF850447D8A}"/>
                </a:ext>
              </a:extLst>
            </p:cNvPr>
            <p:cNvCxnSpPr/>
            <p:nvPr/>
          </p:nvCxnSpPr>
          <p:spPr>
            <a:xfrm flipV="1">
              <a:off x="764902" y="2204100"/>
              <a:ext cx="2051436" cy="1004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2BBA64-1BB4-5B70-D999-C184D3C582D3}"/>
                </a:ext>
              </a:extLst>
            </p:cNvPr>
            <p:cNvSpPr/>
            <p:nvPr/>
          </p:nvSpPr>
          <p:spPr>
            <a:xfrm>
              <a:off x="1790620" y="2107096"/>
              <a:ext cx="357289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485CDA0-4110-5348-C5B1-680B522938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302" y="1892410"/>
              <a:ext cx="873318" cy="8141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E6CB80-66B7-31C0-23C2-246C52B0E361}"/>
                </a:ext>
              </a:extLst>
            </p:cNvPr>
            <p:cNvSpPr txBox="1"/>
            <p:nvPr/>
          </p:nvSpPr>
          <p:spPr>
            <a:xfrm>
              <a:off x="2540395" y="1863589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F46885-43FA-71FB-35D2-440E3931210F}"/>
                </a:ext>
              </a:extLst>
            </p:cNvPr>
            <p:cNvSpPr txBox="1"/>
            <p:nvPr/>
          </p:nvSpPr>
          <p:spPr>
            <a:xfrm>
              <a:off x="791306" y="1659767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A7AC96-6673-5DD3-FF51-2BE684106C7A}"/>
              </a:ext>
            </a:extLst>
          </p:cNvPr>
          <p:cNvSpPr txBox="1"/>
          <p:nvPr/>
        </p:nvSpPr>
        <p:spPr>
          <a:xfrm>
            <a:off x="1983493" y="2982802"/>
            <a:ext cx="1093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Metallic plate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ED6FA7-CC33-2D04-B8AB-DF624E1676FA}"/>
              </a:ext>
            </a:extLst>
          </p:cNvPr>
          <p:cNvSpPr txBox="1"/>
          <p:nvPr/>
        </p:nvSpPr>
        <p:spPr>
          <a:xfrm>
            <a:off x="1354707" y="3675230"/>
            <a:ext cx="233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Secondary electron emission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3CB534-6C3F-9791-26A7-3397C3875D21}"/>
              </a:ext>
            </a:extLst>
          </p:cNvPr>
          <p:cNvGrpSpPr/>
          <p:nvPr/>
        </p:nvGrpSpPr>
        <p:grpSpPr>
          <a:xfrm>
            <a:off x="1391532" y="4038927"/>
            <a:ext cx="2051436" cy="1345418"/>
            <a:chOff x="764902" y="1863589"/>
            <a:chExt cx="2051436" cy="13454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611A10-E9B1-1000-454B-DA6E2298FAA6}"/>
                </a:ext>
              </a:extLst>
            </p:cNvPr>
            <p:cNvSpPr/>
            <p:nvPr/>
          </p:nvSpPr>
          <p:spPr>
            <a:xfrm>
              <a:off x="1433331" y="2107096"/>
              <a:ext cx="35728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7652944-111B-C8DD-FAB8-417820903A43}"/>
                </a:ext>
              </a:extLst>
            </p:cNvPr>
            <p:cNvCxnSpPr/>
            <p:nvPr/>
          </p:nvCxnSpPr>
          <p:spPr>
            <a:xfrm flipV="1">
              <a:off x="764902" y="2204100"/>
              <a:ext cx="2051436" cy="1004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1C0732-1F65-00DF-D468-13F4E0778E77}"/>
                </a:ext>
              </a:extLst>
            </p:cNvPr>
            <p:cNvSpPr/>
            <p:nvPr/>
          </p:nvSpPr>
          <p:spPr>
            <a:xfrm>
              <a:off x="1790620" y="2107096"/>
              <a:ext cx="35728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D659C3-0BD2-1F77-0A9A-EB0B06C1F0FB}"/>
                </a:ext>
              </a:extLst>
            </p:cNvPr>
            <p:cNvSpPr txBox="1"/>
            <p:nvPr/>
          </p:nvSpPr>
          <p:spPr>
            <a:xfrm>
              <a:off x="2540395" y="1863589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405600-2252-B7D9-768D-0819AF874F9F}"/>
              </a:ext>
            </a:extLst>
          </p:cNvPr>
          <p:cNvSpPr txBox="1"/>
          <p:nvPr/>
        </p:nvSpPr>
        <p:spPr>
          <a:xfrm>
            <a:off x="1967217" y="5188274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6920F0-CB26-1235-AA7A-ABD45C20B007}"/>
              </a:ext>
            </a:extLst>
          </p:cNvPr>
          <p:cNvSpPr txBox="1"/>
          <p:nvPr/>
        </p:nvSpPr>
        <p:spPr>
          <a:xfrm>
            <a:off x="1417936" y="5458871"/>
            <a:ext cx="1014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 load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9EF9BD-583D-C617-4389-E4F3F2D4C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207" y="173543"/>
            <a:ext cx="75184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B0034-876C-94E9-3ECD-E6DA5BE0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42F1A-F7BF-511C-C747-1DFDB2FD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592291-E457-4669-17E9-392BD540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A20F8D-2FB3-5176-0A7F-2AD7E47C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APTM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62BB2A-65EF-35BB-5806-BBE662A1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292" y="1867202"/>
            <a:ext cx="1812005" cy="1617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0B496-032A-D0EC-3A61-62252FE94630}"/>
              </a:ext>
            </a:extLst>
          </p:cNvPr>
          <p:cNvSpPr txBox="1"/>
          <p:nvPr/>
        </p:nvSpPr>
        <p:spPr>
          <a:xfrm>
            <a:off x="1103709" y="98655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PBIP APTM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6F2B4-856F-9C7E-9925-B8259774E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3244" y="1522594"/>
            <a:ext cx="1883417" cy="2982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4ADCB-8AC3-F056-B4CC-2243E2152605}"/>
              </a:ext>
            </a:extLst>
          </p:cNvPr>
          <p:cNvSpPr txBox="1"/>
          <p:nvPr/>
        </p:nvSpPr>
        <p:spPr>
          <a:xfrm>
            <a:off x="6578288" y="1004633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PBW APTM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349FE-BBDD-0AF2-9958-408BA9A6965B}"/>
              </a:ext>
            </a:extLst>
          </p:cNvPr>
          <p:cNvSpPr txBox="1"/>
          <p:nvPr/>
        </p:nvSpPr>
        <p:spPr>
          <a:xfrm>
            <a:off x="2163615" y="987289"/>
            <a:ext cx="337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Fully verified, pre-aligned to specs (±0.5mm)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Installed in PBIP in monolith vessel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CD3A5-DE2F-F0F1-A2C6-CA9396F09F05}"/>
              </a:ext>
            </a:extLst>
          </p:cNvPr>
          <p:cNvSpPr txBox="1"/>
          <p:nvPr/>
        </p:nvSpPr>
        <p:spPr>
          <a:xfrm>
            <a:off x="6578288" y="1235466"/>
            <a:ext cx="3770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Pre-assembled, fully verified and pre-aligned to specs (±0.5mm)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Installed in the PBW assembly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6BAAF7-3351-832F-12A8-9BC9758D0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093" y="4627176"/>
            <a:ext cx="2527069" cy="1763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03A619-6585-D306-A787-D4446AE91129}"/>
              </a:ext>
            </a:extLst>
          </p:cNvPr>
          <p:cNvSpPr txBox="1"/>
          <p:nvPr/>
        </p:nvSpPr>
        <p:spPr>
          <a:xfrm>
            <a:off x="3775546" y="6342996"/>
            <a:ext cx="138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Metrology Survey</a:t>
            </a:r>
          </a:p>
        </p:txBody>
      </p:sp>
      <p:pic>
        <p:nvPicPr>
          <p:cNvPr id="17" name="Picture 16" descr="A rectangular metal frame with holes&#10;&#10;AI-generated content may be incorrect.">
            <a:extLst>
              <a:ext uri="{FF2B5EF4-FFF2-40B4-BE49-F238E27FC236}">
                <a16:creationId xmlns:a16="http://schemas.microsoft.com/office/drawing/2014/main" id="{E0BF900D-642C-0A5B-A46D-218DA7E7F6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5839" y="4733666"/>
            <a:ext cx="2351941" cy="1763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9F8720-8CB0-32E6-5FC3-F03220A1D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312" y="1804415"/>
            <a:ext cx="2254568" cy="1690926"/>
          </a:xfrm>
          <a:prstGeom prst="rect">
            <a:avLst/>
          </a:prstGeom>
        </p:spPr>
      </p:pic>
      <p:pic>
        <p:nvPicPr>
          <p:cNvPr id="21" name="Picture 20" descr="A metal object in a room&#10;&#10;AI-generated content may be incorrect.">
            <a:extLst>
              <a:ext uri="{FF2B5EF4-FFF2-40B4-BE49-F238E27FC236}">
                <a16:creationId xmlns:a16="http://schemas.microsoft.com/office/drawing/2014/main" id="{4A9CBCB2-3B53-07EB-2C76-06D07EE08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71883" y="1866621"/>
            <a:ext cx="2752212" cy="2064159"/>
          </a:xfrm>
          <a:prstGeom prst="rect">
            <a:avLst/>
          </a:prstGeom>
        </p:spPr>
      </p:pic>
      <p:pic>
        <p:nvPicPr>
          <p:cNvPr id="25" name="Picture 24" descr="A circular object with a rectangular object in it&#10;&#10;AI-generated content may be incorrect.">
            <a:extLst>
              <a:ext uri="{FF2B5EF4-FFF2-40B4-BE49-F238E27FC236}">
                <a16:creationId xmlns:a16="http://schemas.microsoft.com/office/drawing/2014/main" id="{CBE4FF30-8DE1-FD90-CDEA-60E23EBF2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291" y="3604767"/>
            <a:ext cx="2401688" cy="1801266"/>
          </a:xfrm>
          <a:prstGeom prst="rect">
            <a:avLst/>
          </a:prstGeom>
        </p:spPr>
      </p:pic>
      <p:pic>
        <p:nvPicPr>
          <p:cNvPr id="27" name="Picture 26" descr="A group of men working on a machine&#10;&#10;AI-generated content may be incorrect.">
            <a:extLst>
              <a:ext uri="{FF2B5EF4-FFF2-40B4-BE49-F238E27FC236}">
                <a16:creationId xmlns:a16="http://schemas.microsoft.com/office/drawing/2014/main" id="{86BD7EBC-71CC-BDF2-8809-52DA87CF57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14801" y="3396948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DF73-5B15-1A9B-3BF0-8C5B17AB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C4F38-49E1-99BC-A735-051A766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04F3A-1CBB-9AE2-8AF5-970E76648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F01E2-83AD-A297-280C-8B510348982A}"/>
              </a:ext>
            </a:extLst>
          </p:cNvPr>
          <p:cNvSpPr txBox="1"/>
          <p:nvPr/>
        </p:nvSpPr>
        <p:spPr>
          <a:xfrm>
            <a:off x="1185705" y="1688123"/>
            <a:ext cx="37802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dirty="0"/>
              <a:t>Beam on target properties</a:t>
            </a:r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Instrumentation suite</a:t>
            </a:r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Focus on IMG</a:t>
            </a:r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Data collection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208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6E115-3440-89F0-E013-CD088A37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79251-60A3-0719-373C-6D420FE7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96CAD9-FDFB-F232-7915-84981D24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B55783-3B9F-4B79-E715-08A08202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APTM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9C09278-2D3B-48BD-B1CC-03ADCAB391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Control and sampling electronic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34501-BCD2-ECC0-68C3-5C3B83CE741A}"/>
              </a:ext>
            </a:extLst>
          </p:cNvPr>
          <p:cNvSpPr txBox="1"/>
          <p:nvPr/>
        </p:nvSpPr>
        <p:spPr>
          <a:xfrm>
            <a:off x="9285253" y="2359694"/>
            <a:ext cx="17488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200" dirty="0"/>
              <a:t>Control software layer: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Control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Signal processing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Interlock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Archive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Display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0CF4-6931-6185-2967-A01EDEBE2612}"/>
              </a:ext>
            </a:extLst>
          </p:cNvPr>
          <p:cNvSpPr txBox="1"/>
          <p:nvPr/>
        </p:nvSpPr>
        <p:spPr>
          <a:xfrm>
            <a:off x="9923890" y="1199639"/>
            <a:ext cx="1540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Machine Protection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35C4161-AB84-FB7F-6C97-F6412219D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5673" y="674456"/>
            <a:ext cx="3221204" cy="15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5DAB57-4D95-9E3E-F07A-E287F3FFBA9A}"/>
              </a:ext>
            </a:extLst>
          </p:cNvPr>
          <p:cNvSpPr txBox="1"/>
          <p:nvPr/>
        </p:nvSpPr>
        <p:spPr>
          <a:xfrm>
            <a:off x="7048201" y="644675"/>
            <a:ext cx="2022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RCC1466 + Piggyback RTM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7DE66-CDD2-75ED-79BA-47FC93DFF47B}"/>
              </a:ext>
            </a:extLst>
          </p:cNvPr>
          <p:cNvSpPr txBox="1"/>
          <p:nvPr/>
        </p:nvSpPr>
        <p:spPr>
          <a:xfrm>
            <a:off x="9923890" y="1484970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FBIS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CF60BB5-5460-E3F6-D337-465079D05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7725" y="2203252"/>
            <a:ext cx="4745565" cy="21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2060BD-5F27-F80D-4A1C-9A2D5B3FDFA6}"/>
              </a:ext>
            </a:extLst>
          </p:cNvPr>
          <p:cNvSpPr txBox="1"/>
          <p:nvPr/>
        </p:nvSpPr>
        <p:spPr>
          <a:xfrm>
            <a:off x="3078430" y="4199425"/>
            <a:ext cx="2423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FPGA: real time signal processing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89B8E8-920E-BA28-5AD4-29AD5DF76F85}"/>
              </a:ext>
            </a:extLst>
          </p:cNvPr>
          <p:cNvSpPr txBox="1"/>
          <p:nvPr/>
        </p:nvSpPr>
        <p:spPr>
          <a:xfrm>
            <a:off x="3078430" y="3941089"/>
            <a:ext cx="3044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AMC board DAMCFMC2ZUP1 (CAEN ELS)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5AF82E-8F41-7CCB-AC39-E51009C4BBD2}"/>
              </a:ext>
            </a:extLst>
          </p:cNvPr>
          <p:cNvSpPr txBox="1"/>
          <p:nvPr/>
        </p:nvSpPr>
        <p:spPr>
          <a:xfrm>
            <a:off x="1103709" y="1846062"/>
            <a:ext cx="255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err="1"/>
              <a:t>mTCA</a:t>
            </a:r>
            <a:r>
              <a:rPr lang="en-GB" sz="1200" dirty="0"/>
              <a:t> crate, timing, power, control </a:t>
            </a:r>
          </a:p>
        </p:txBody>
      </p:sp>
      <p:pic>
        <p:nvPicPr>
          <p:cNvPr id="18" name="Picture 6" descr="FMC-PICO-1M4">
            <a:extLst>
              <a:ext uri="{FF2B5EF4-FFF2-40B4-BE49-F238E27FC236}">
                <a16:creationId xmlns:a16="http://schemas.microsoft.com/office/drawing/2014/main" id="{AE13CBA1-D875-CB76-C9D9-942FCD78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9414" y="4534232"/>
            <a:ext cx="1752360" cy="16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MC-PICO-1M4">
            <a:extLst>
              <a:ext uri="{FF2B5EF4-FFF2-40B4-BE49-F238E27FC236}">
                <a16:creationId xmlns:a16="http://schemas.microsoft.com/office/drawing/2014/main" id="{2D72673F-3F58-B801-1EF2-1EC414E4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452" y="4620748"/>
            <a:ext cx="1752360" cy="16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E8EF28-5CD4-355F-18BF-13E91D0C9D75}"/>
              </a:ext>
            </a:extLst>
          </p:cNvPr>
          <p:cNvSpPr txBox="1"/>
          <p:nvPr/>
        </p:nvSpPr>
        <p:spPr>
          <a:xfrm>
            <a:off x="3227000" y="6255190"/>
            <a:ext cx="1449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FMC-PICO-1M4-C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8802EE-0A38-1389-6DAF-7CADC427A752}"/>
              </a:ext>
            </a:extLst>
          </p:cNvPr>
          <p:cNvSpPr txBox="1"/>
          <p:nvPr/>
        </p:nvSpPr>
        <p:spPr>
          <a:xfrm>
            <a:off x="7752655" y="4153258"/>
            <a:ext cx="2732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TCs: </a:t>
            </a:r>
          </a:p>
          <a:p>
            <a:pPr algn="l"/>
            <a:endParaRPr lang="en-GB" sz="1200" dirty="0"/>
          </a:p>
          <a:p>
            <a:r>
              <a:rPr lang="en-GB" sz="1200" dirty="0"/>
              <a:t>Beckhoff ECAT modules: EL3314-0002</a:t>
            </a:r>
          </a:p>
        </p:txBody>
      </p:sp>
      <p:pic>
        <p:nvPicPr>
          <p:cNvPr id="3074" name="Picture 2" descr="EL3314-0002 | EtherCAT Terminal, 4-channel analog input, temperature, thermocouple, 24 bit, electrically isolated">
            <a:extLst>
              <a:ext uri="{FF2B5EF4-FFF2-40B4-BE49-F238E27FC236}">
                <a16:creationId xmlns:a16="http://schemas.microsoft.com/office/drawing/2014/main" id="{35BCF8FC-B35A-AF50-178E-F91BF857B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84171" y="3929283"/>
            <a:ext cx="614707" cy="25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1C2582-97E7-08AB-864A-B9EFDDB2F38A}"/>
              </a:ext>
            </a:extLst>
          </p:cNvPr>
          <p:cNvSpPr txBox="1"/>
          <p:nvPr/>
        </p:nvSpPr>
        <p:spPr>
          <a:xfrm>
            <a:off x="493060" y="2516248"/>
            <a:ext cx="183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1µs sampling</a:t>
            </a:r>
          </a:p>
          <a:p>
            <a:pPr algn="l"/>
            <a:r>
              <a:rPr lang="en-GB" sz="1200" dirty="0"/>
              <a:t>3-6µs sustained condition to trigger FBIS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7A5B96-4328-E068-48C2-7F2D6F73515D}"/>
              </a:ext>
            </a:extLst>
          </p:cNvPr>
          <p:cNvSpPr txBox="1"/>
          <p:nvPr/>
        </p:nvSpPr>
        <p:spPr>
          <a:xfrm>
            <a:off x="7842857" y="4971443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3ms sampling</a:t>
            </a:r>
          </a:p>
          <a:p>
            <a:pPr algn="l"/>
            <a:r>
              <a:rPr lang="en-GB" sz="1200" dirty="0"/>
              <a:t>1ms trigger signal</a:t>
            </a:r>
          </a:p>
        </p:txBody>
      </p:sp>
    </p:spTree>
    <p:extLst>
      <p:ext uri="{BB962C8B-B14F-4D97-AF65-F5344CB8AC3E}">
        <p14:creationId xmlns:p14="http://schemas.microsoft.com/office/powerpoint/2010/main" val="1997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44511-CD7B-9719-2018-6522D8EB0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340D8-CF44-3192-2629-E46AA538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31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927FBD-5618-F1A1-F9B4-5BDAFCEB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D8BBA2-A1CF-26C5-6B74-02DC31B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APTM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2D010-6BBC-CEB5-4C76-861EE947E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863" y="4088088"/>
            <a:ext cx="2880000" cy="2162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864CBB-1D67-CC03-09CD-59EBD46BE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87" y="4013108"/>
            <a:ext cx="2880000" cy="2162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A9AD28-C732-ABDF-87AC-04E8A42B314F}"/>
              </a:ext>
            </a:extLst>
          </p:cNvPr>
          <p:cNvSpPr txBox="1"/>
          <p:nvPr/>
        </p:nvSpPr>
        <p:spPr>
          <a:xfrm>
            <a:off x="3726348" y="3855339"/>
            <a:ext cx="2183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 signal during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8EC99-62C4-72FD-509B-D6D98CA610E6}"/>
              </a:ext>
            </a:extLst>
          </p:cNvPr>
          <p:cNvSpPr txBox="1"/>
          <p:nvPr/>
        </p:nvSpPr>
        <p:spPr>
          <a:xfrm>
            <a:off x="7158492" y="3640213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APTM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992D2-D147-C0AC-C015-E0791D272E2E}"/>
              </a:ext>
            </a:extLst>
          </p:cNvPr>
          <p:cNvSpPr txBox="1"/>
          <p:nvPr/>
        </p:nvSpPr>
        <p:spPr>
          <a:xfrm>
            <a:off x="556866" y="3811089"/>
            <a:ext cx="2225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 signal vs. beam position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E7265-3382-1C34-4F2B-6ED1E8E3179F}"/>
              </a:ext>
            </a:extLst>
          </p:cNvPr>
          <p:cNvSpPr txBox="1"/>
          <p:nvPr/>
        </p:nvSpPr>
        <p:spPr>
          <a:xfrm>
            <a:off x="9318492" y="929164"/>
            <a:ext cx="1735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 ∂T after each pulse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B4249-B0D6-6B0A-1D52-37098B9E48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84" y="1158562"/>
            <a:ext cx="2880000" cy="1941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C51E00-8420-24AB-079A-1536B477F0AF}"/>
              </a:ext>
            </a:extLst>
          </p:cNvPr>
          <p:cNvSpPr txBox="1"/>
          <p:nvPr/>
        </p:nvSpPr>
        <p:spPr>
          <a:xfrm>
            <a:off x="6300984" y="922712"/>
            <a:ext cx="2375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 steady state vs. beam offset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F0180-E261-5CEB-F337-97874B044D28}"/>
              </a:ext>
            </a:extLst>
          </p:cNvPr>
          <p:cNvSpPr txBox="1"/>
          <p:nvPr/>
        </p:nvSpPr>
        <p:spPr>
          <a:xfrm>
            <a:off x="1122727" y="1368877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FB1F64-A749-0A97-0F90-854221B78D6A}"/>
              </a:ext>
            </a:extLst>
          </p:cNvPr>
          <p:cNvSpPr txBox="1"/>
          <p:nvPr/>
        </p:nvSpPr>
        <p:spPr>
          <a:xfrm>
            <a:off x="3190270" y="1388331"/>
            <a:ext cx="458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46891-6E20-3E1D-CD25-EA8401C7CE07}"/>
              </a:ext>
            </a:extLst>
          </p:cNvPr>
          <p:cNvSpPr txBox="1"/>
          <p:nvPr/>
        </p:nvSpPr>
        <p:spPr>
          <a:xfrm>
            <a:off x="1137751" y="1613400"/>
            <a:ext cx="191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Proportional to current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Interlock within 10µs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4A439-9825-AE6D-D8E6-82920E549416}"/>
              </a:ext>
            </a:extLst>
          </p:cNvPr>
          <p:cNvSpPr txBox="1"/>
          <p:nvPr/>
        </p:nvSpPr>
        <p:spPr>
          <a:xfrm>
            <a:off x="3190270" y="1632853"/>
            <a:ext cx="244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Proportional to current density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Interlock within 10ms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289980-AC37-7982-3DF6-23DC902EC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917" y="1292701"/>
            <a:ext cx="2880000" cy="1814289"/>
          </a:xfrm>
          <a:prstGeom prst="rect">
            <a:avLst/>
          </a:prstGeom>
        </p:spPr>
      </p:pic>
      <p:pic>
        <p:nvPicPr>
          <p:cNvPr id="2" name="APTM-PBIP-short-small">
            <a:hlinkClick r:id="" action="ppaction://media"/>
            <a:extLst>
              <a:ext uri="{FF2B5EF4-FFF2-40B4-BE49-F238E27FC236}">
                <a16:creationId xmlns:a16="http://schemas.microsoft.com/office/drawing/2014/main" id="{2607A001-6448-80A5-4E08-C989F8889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4710" y="3993838"/>
            <a:ext cx="401957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A0C39-B8C8-07E2-35A7-E61DBA81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BE062-1D4E-8310-0EA4-67A57D4D5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195" y="503729"/>
            <a:ext cx="3211927" cy="292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E4C87B-7B5B-5696-3BC5-4D192A59D35B}"/>
              </a:ext>
            </a:extLst>
          </p:cNvPr>
          <p:cNvSpPr txBox="1"/>
          <p:nvPr/>
        </p:nvSpPr>
        <p:spPr>
          <a:xfrm>
            <a:off x="689363" y="121381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/>
              <a:t>DumpL</a:t>
            </a:r>
            <a:r>
              <a:rPr lang="en-GB" sz="1600" dirty="0"/>
              <a:t> APTM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8D691-16C2-3D27-3AE9-548359D3212F}"/>
              </a:ext>
            </a:extLst>
          </p:cNvPr>
          <p:cNvSpPr txBox="1"/>
          <p:nvPr/>
        </p:nvSpPr>
        <p:spPr>
          <a:xfrm>
            <a:off x="7196525" y="3664517"/>
            <a:ext cx="3310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First signal and milestone reached!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D453A2-D721-3BB2-8A78-693DEC0FB7BB}"/>
              </a:ext>
            </a:extLst>
          </p:cNvPr>
          <p:cNvGrpSpPr/>
          <p:nvPr/>
        </p:nvGrpSpPr>
        <p:grpSpPr>
          <a:xfrm>
            <a:off x="271791" y="3751016"/>
            <a:ext cx="4087559" cy="2047086"/>
            <a:chOff x="313695" y="3014165"/>
            <a:chExt cx="4087559" cy="20470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7DE7AB-BCDF-2BFB-059C-F1BF3F074D94}"/>
                </a:ext>
              </a:extLst>
            </p:cNvPr>
            <p:cNvSpPr txBox="1"/>
            <p:nvPr/>
          </p:nvSpPr>
          <p:spPr>
            <a:xfrm>
              <a:off x="313695" y="4240366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dirty="0"/>
                <a:t>Dump</a:t>
              </a:r>
            </a:p>
            <a:p>
              <a:pPr algn="l"/>
              <a:r>
                <a:rPr lang="en-GB" sz="800" dirty="0"/>
                <a:t>at ~9m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589A27-9BF1-8D3C-AC6F-16D8664CD868}"/>
                </a:ext>
              </a:extLst>
            </p:cNvPr>
            <p:cNvGrpSpPr/>
            <p:nvPr/>
          </p:nvGrpSpPr>
          <p:grpSpPr>
            <a:xfrm>
              <a:off x="830183" y="3014165"/>
              <a:ext cx="3571071" cy="2047086"/>
              <a:chOff x="1325183" y="4361607"/>
              <a:chExt cx="4000236" cy="229622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560C2CB-01F5-730A-2AD2-6C7B37C8B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183" y="4361607"/>
                <a:ext cx="4000236" cy="229622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DAB976-5C4D-222C-3092-7A68A4231E3E}"/>
                  </a:ext>
                </a:extLst>
              </p:cNvPr>
              <p:cNvSpPr txBox="1"/>
              <p:nvPr/>
            </p:nvSpPr>
            <p:spPr>
              <a:xfrm>
                <a:off x="2896949" y="4984694"/>
                <a:ext cx="58862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APTM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8CB752-E510-9FEE-3867-C8AC583930DF}"/>
                  </a:ext>
                </a:extLst>
              </p:cNvPr>
              <p:cNvSpPr txBox="1"/>
              <p:nvPr/>
            </p:nvSpPr>
            <p:spPr>
              <a:xfrm>
                <a:off x="1406066" y="5131285"/>
                <a:ext cx="4700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IMG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02308AB-F948-0626-6EC5-61E1D92DFEE8}"/>
              </a:ext>
            </a:extLst>
          </p:cNvPr>
          <p:cNvSpPr txBox="1"/>
          <p:nvPr/>
        </p:nvSpPr>
        <p:spPr>
          <a:xfrm>
            <a:off x="337233" y="503729"/>
            <a:ext cx="5072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itchFamily="2" charset="2"/>
              <a:buChar char="q"/>
            </a:pPr>
            <a:r>
              <a:rPr lang="en-GB" sz="1000" dirty="0"/>
              <a:t>Conceptual and final design (2018-2021)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BI, collaborations (Lund University, ESS Mechanical, WUT)</a:t>
            </a:r>
          </a:p>
          <a:p>
            <a:pPr marL="171450" indent="-171450">
              <a:buFont typeface="Wingdings" pitchFamily="2" charset="2"/>
              <a:buChar char="§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Prototypes (2018, 2019 and 2020)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BI, testing at JPARC, ESS support (mechanical, logistics …) 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Manufacturing, assembling, installation (2019-2023)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BI, ESS support (mechanical, vacuum, linac group Target group, procurement, rigging, …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Control system (2023-2026), Firmware, FPGA, low level software, EPICS: BI, ICS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Commissioning (now): BI, ICS, BP, Ops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628650" lvl="1" indent="-171450">
              <a:buFont typeface="Wingdings" pitchFamily="2" charset="2"/>
              <a:buChar char="Ø"/>
            </a:pPr>
            <a:r>
              <a:rPr lang="en-GB" sz="1000" dirty="0">
                <a:solidFill>
                  <a:srgbClr val="0070C0"/>
                </a:solidFill>
              </a:rPr>
              <a:t>Verify instrument performance</a:t>
            </a:r>
          </a:p>
          <a:p>
            <a:pPr marL="628650" lvl="1" indent="-171450">
              <a:buFont typeface="Wingdings" pitchFamily="2" charset="2"/>
              <a:buChar char="Ø"/>
            </a:pPr>
            <a:endParaRPr lang="en-GB" sz="1000" dirty="0">
              <a:solidFill>
                <a:srgbClr val="0070C0"/>
              </a:solidFill>
            </a:endParaRPr>
          </a:p>
          <a:p>
            <a:pPr marL="628650" lvl="1" indent="-171450">
              <a:buFont typeface="Wingdings" pitchFamily="2" charset="2"/>
              <a:buChar char="Ø"/>
            </a:pPr>
            <a:r>
              <a:rPr lang="en-GB" sz="1000" dirty="0">
                <a:solidFill>
                  <a:srgbClr val="0070C0"/>
                </a:solidFill>
              </a:rPr>
              <a:t>Verify protection function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GB" sz="1000" dirty="0">
              <a:solidFill>
                <a:srgbClr val="00B050"/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000" dirty="0">
                <a:solidFill>
                  <a:srgbClr val="00B050"/>
                </a:solidFill>
              </a:rPr>
              <a:t>Conditions</a:t>
            </a:r>
          </a:p>
          <a:p>
            <a:pPr marL="1085850" lvl="2" indent="-171450">
              <a:buFont typeface="Wingdings" pitchFamily="2" charset="2"/>
              <a:buChar char="ü"/>
            </a:pPr>
            <a:r>
              <a:rPr lang="en-GB" sz="1000" dirty="0">
                <a:solidFill>
                  <a:srgbClr val="FF0000"/>
                </a:solidFill>
              </a:rPr>
              <a:t>controlled beam: current, pulse, energy, size, position!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74FB50-9309-FC39-1E73-9E1C6759AAE2}"/>
              </a:ext>
            </a:extLst>
          </p:cNvPr>
          <p:cNvGrpSpPr/>
          <p:nvPr/>
        </p:nvGrpSpPr>
        <p:grpSpPr>
          <a:xfrm>
            <a:off x="5527257" y="263048"/>
            <a:ext cx="2999275" cy="3214741"/>
            <a:chOff x="5760432" y="267191"/>
            <a:chExt cx="2999275" cy="3214741"/>
          </a:xfrm>
        </p:grpSpPr>
        <p:pic>
          <p:nvPicPr>
            <p:cNvPr id="15" name="trimmed_BoD_APTM_TD">
              <a:hlinkClick r:id="" action="ppaction://media"/>
              <a:extLst>
                <a:ext uri="{FF2B5EF4-FFF2-40B4-BE49-F238E27FC236}">
                  <a16:creationId xmlns:a16="http://schemas.microsoft.com/office/drawing/2014/main" id="{98B8EBE7-D9BC-94AC-A9FE-722AD73F873E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8174.3325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5801550" y="503729"/>
              <a:ext cx="2941324" cy="294132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62940E-C57E-3231-244E-60A09ABEFE9D}"/>
                </a:ext>
              </a:extLst>
            </p:cNvPr>
            <p:cNvSpPr txBox="1"/>
            <p:nvPr/>
          </p:nvSpPr>
          <p:spPr>
            <a:xfrm>
              <a:off x="5760432" y="712927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67128-7AA9-203A-B67C-06C56154A96E}"/>
                </a:ext>
              </a:extLst>
            </p:cNvPr>
            <p:cNvSpPr txBox="1"/>
            <p:nvPr/>
          </p:nvSpPr>
          <p:spPr>
            <a:xfrm>
              <a:off x="6400112" y="307651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B9A5CB-BC93-FE5F-0C42-44218135CCF4}"/>
                </a:ext>
              </a:extLst>
            </p:cNvPr>
            <p:cNvSpPr txBox="1"/>
            <p:nvPr/>
          </p:nvSpPr>
          <p:spPr>
            <a:xfrm>
              <a:off x="7132685" y="267191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4E663B-90BD-018A-6A24-BBFD495D9C07}"/>
                </a:ext>
              </a:extLst>
            </p:cNvPr>
            <p:cNvSpPr txBox="1"/>
            <p:nvPr/>
          </p:nvSpPr>
          <p:spPr>
            <a:xfrm>
              <a:off x="7922368" y="290658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8E209F-4087-76CC-16FE-449645EA947B}"/>
                </a:ext>
              </a:extLst>
            </p:cNvPr>
            <p:cNvSpPr txBox="1"/>
            <p:nvPr/>
          </p:nvSpPr>
          <p:spPr>
            <a:xfrm>
              <a:off x="8506111" y="742806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F09C19-1685-1E8B-439A-A66D95D12451}"/>
                </a:ext>
              </a:extLst>
            </p:cNvPr>
            <p:cNvSpPr txBox="1"/>
            <p:nvPr/>
          </p:nvSpPr>
          <p:spPr>
            <a:xfrm>
              <a:off x="8506111" y="1689365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25F122-F8BE-55DC-F82A-455FBBC5BFB2}"/>
                </a:ext>
              </a:extLst>
            </p:cNvPr>
            <p:cNvSpPr txBox="1"/>
            <p:nvPr/>
          </p:nvSpPr>
          <p:spPr>
            <a:xfrm>
              <a:off x="8467269" y="2829500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9B2A4E-1B00-3A36-85C2-B13C4979966F}"/>
                </a:ext>
              </a:extLst>
            </p:cNvPr>
            <p:cNvSpPr txBox="1"/>
            <p:nvPr/>
          </p:nvSpPr>
          <p:spPr>
            <a:xfrm>
              <a:off x="7922368" y="3106499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6D115E-64F6-3E26-EA9B-54144D30BE5F}"/>
                </a:ext>
              </a:extLst>
            </p:cNvPr>
            <p:cNvSpPr txBox="1"/>
            <p:nvPr/>
          </p:nvSpPr>
          <p:spPr>
            <a:xfrm>
              <a:off x="7235873" y="3201709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7C76BD-FDC9-4D87-3188-9B5EC5842027}"/>
                </a:ext>
              </a:extLst>
            </p:cNvPr>
            <p:cNvSpPr txBox="1"/>
            <p:nvPr/>
          </p:nvSpPr>
          <p:spPr>
            <a:xfrm>
              <a:off x="6264397" y="3235711"/>
              <a:ext cx="322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76D1AB-E083-6BD6-9588-4B56003E5F4E}"/>
                </a:ext>
              </a:extLst>
            </p:cNvPr>
            <p:cNvSpPr txBox="1"/>
            <p:nvPr/>
          </p:nvSpPr>
          <p:spPr>
            <a:xfrm>
              <a:off x="5784717" y="2891055"/>
              <a:ext cx="322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2357D6-DF30-6D40-A99F-39E6D846B1A6}"/>
                </a:ext>
              </a:extLst>
            </p:cNvPr>
            <p:cNvSpPr txBox="1"/>
            <p:nvPr/>
          </p:nvSpPr>
          <p:spPr>
            <a:xfrm>
              <a:off x="5760432" y="1697392"/>
              <a:ext cx="322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1459FF5-5FA5-CE86-FC87-899CA234500E}"/>
              </a:ext>
            </a:extLst>
          </p:cNvPr>
          <p:cNvGrpSpPr/>
          <p:nvPr/>
        </p:nvGrpSpPr>
        <p:grpSpPr>
          <a:xfrm>
            <a:off x="283617" y="5759954"/>
            <a:ext cx="5243640" cy="992297"/>
            <a:chOff x="252244" y="5215632"/>
            <a:chExt cx="5243640" cy="99229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A02DF1-6DCD-9F62-F9CF-28AEBDD524F5}"/>
                </a:ext>
              </a:extLst>
            </p:cNvPr>
            <p:cNvSpPr/>
            <p:nvPr/>
          </p:nvSpPr>
          <p:spPr>
            <a:xfrm>
              <a:off x="362846" y="5627729"/>
              <a:ext cx="557408" cy="27122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APTM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376416D-38A8-6866-1205-128FC67A88CA}"/>
                </a:ext>
              </a:extLst>
            </p:cNvPr>
            <p:cNvSpPr/>
            <p:nvPr/>
          </p:nvSpPr>
          <p:spPr>
            <a:xfrm>
              <a:off x="2291458" y="5514376"/>
              <a:ext cx="465261" cy="49792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FE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4F4D6A7-B87C-B29E-DC7C-4B531400016C}"/>
                </a:ext>
              </a:extLst>
            </p:cNvPr>
            <p:cNvSpPr/>
            <p:nvPr/>
          </p:nvSpPr>
          <p:spPr>
            <a:xfrm>
              <a:off x="3288857" y="5378415"/>
              <a:ext cx="1011264" cy="76984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Electronics:</a:t>
              </a:r>
            </a:p>
            <a:p>
              <a:pPr algn="ctr"/>
              <a:r>
                <a:rPr lang="en-GB" sz="800" b="1" dirty="0"/>
                <a:t>sampling </a:t>
              </a:r>
            </a:p>
            <a:p>
              <a:pPr algn="ctr"/>
              <a:r>
                <a:rPr lang="en-GB" sz="800" b="1" dirty="0"/>
                <a:t>signal processing</a:t>
              </a:r>
            </a:p>
            <a:p>
              <a:pPr algn="ctr"/>
              <a:r>
                <a:rPr lang="en-GB" sz="800" b="1" dirty="0"/>
                <a:t>FBIS interface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78EF6E8-9525-069D-01BC-7D7184E4FBB8}"/>
                </a:ext>
              </a:extLst>
            </p:cNvPr>
            <p:cNvSpPr/>
            <p:nvPr/>
          </p:nvSpPr>
          <p:spPr>
            <a:xfrm>
              <a:off x="4760876" y="5215632"/>
              <a:ext cx="735008" cy="32525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Control 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DEC143C-5ECB-9F69-8011-7C7DE06DE748}"/>
                </a:ext>
              </a:extLst>
            </p:cNvPr>
            <p:cNvCxnSpPr>
              <a:cxnSpLocks/>
              <a:stCxn id="34" idx="3"/>
              <a:endCxn id="35" idx="1"/>
            </p:cNvCxnSpPr>
            <p:nvPr/>
          </p:nvCxnSpPr>
          <p:spPr>
            <a:xfrm>
              <a:off x="2756719" y="5763339"/>
              <a:ext cx="532138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93EF6CA-9B20-7973-7769-C171B262D5B6}"/>
                </a:ext>
              </a:extLst>
            </p:cNvPr>
            <p:cNvCxnSpPr>
              <a:cxnSpLocks/>
              <a:stCxn id="33" idx="3"/>
              <a:endCxn id="34" idx="1"/>
            </p:cNvCxnSpPr>
            <p:nvPr/>
          </p:nvCxnSpPr>
          <p:spPr>
            <a:xfrm>
              <a:off x="920254" y="5763339"/>
              <a:ext cx="1371204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F5B326-7848-6455-B027-64761BB5BB04}"/>
                </a:ext>
              </a:extLst>
            </p:cNvPr>
            <p:cNvSpPr txBox="1"/>
            <p:nvPr/>
          </p:nvSpPr>
          <p:spPr>
            <a:xfrm>
              <a:off x="252244" y="5992485"/>
              <a:ext cx="8435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dirty="0"/>
                <a:t>BL component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5058AE9-A056-1C69-24C4-FF3B1B109B5F}"/>
                </a:ext>
              </a:extLst>
            </p:cNvPr>
            <p:cNvSpPr txBox="1"/>
            <p:nvPr/>
          </p:nvSpPr>
          <p:spPr>
            <a:xfrm>
              <a:off x="1112422" y="5539468"/>
              <a:ext cx="9605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dirty="0"/>
                <a:t>Long-haul cables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53B1F79-050C-449B-1E0A-AB64687EA90C}"/>
                </a:ext>
              </a:extLst>
            </p:cNvPr>
            <p:cNvCxnSpPr>
              <a:cxnSpLocks/>
              <a:stCxn id="36" idx="1"/>
              <a:endCxn id="35" idx="3"/>
            </p:cNvCxnSpPr>
            <p:nvPr/>
          </p:nvCxnSpPr>
          <p:spPr>
            <a:xfrm flipH="1">
              <a:off x="4300121" y="5378261"/>
              <a:ext cx="460755" cy="385078"/>
            </a:xfrm>
            <a:prstGeom prst="straightConnector1">
              <a:avLst/>
            </a:prstGeom>
            <a:ln w="25400" cap="flat" cmpd="sng" algn="ctr">
              <a:solidFill>
                <a:schemeClr val="accent3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D886B08-25B7-74C3-03B9-55D043C71CE5}"/>
              </a:ext>
            </a:extLst>
          </p:cNvPr>
          <p:cNvGrpSpPr/>
          <p:nvPr/>
        </p:nvGrpSpPr>
        <p:grpSpPr>
          <a:xfrm>
            <a:off x="5760432" y="4020522"/>
            <a:ext cx="5405253" cy="2296225"/>
            <a:chOff x="5541394" y="4035297"/>
            <a:chExt cx="5405253" cy="229622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8E81F9B-BE79-D69A-E4C2-0542DF648018}"/>
                </a:ext>
              </a:extLst>
            </p:cNvPr>
            <p:cNvSpPr/>
            <p:nvPr/>
          </p:nvSpPr>
          <p:spPr>
            <a:xfrm>
              <a:off x="7079870" y="5774729"/>
              <a:ext cx="234005" cy="23757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396F639E-809B-C06E-11AC-544A7B787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171" y="4035297"/>
              <a:ext cx="4627476" cy="229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E1F639B-A085-3EE4-CB4A-B0EE70405212}"/>
                </a:ext>
              </a:extLst>
            </p:cNvPr>
            <p:cNvSpPr txBox="1"/>
            <p:nvPr/>
          </p:nvSpPr>
          <p:spPr>
            <a:xfrm>
              <a:off x="5541394" y="6075919"/>
              <a:ext cx="5132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signal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7BC091D-E2A1-E1B0-090D-34EACF0A1782}"/>
                </a:ext>
              </a:extLst>
            </p:cNvPr>
            <p:cNvCxnSpPr>
              <a:cxnSpLocks/>
              <a:stCxn id="52" idx="3"/>
              <a:endCxn id="55" idx="2"/>
            </p:cNvCxnSpPr>
            <p:nvPr/>
          </p:nvCxnSpPr>
          <p:spPr>
            <a:xfrm flipV="1">
              <a:off x="6054676" y="5893516"/>
              <a:ext cx="1025194" cy="305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01EE-A727-ED32-0886-670D5149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/>
                </a:solidFill>
              </a:rPr>
              <a:t>Beam Properties – ESS accelerator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560C1-9211-7436-6374-C824AEA60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CE9B5-78DE-5B4B-5CF4-81EBEEEA6A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5CECC6-53DE-49AD-4A36-56F21C3F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4" y="1655988"/>
            <a:ext cx="11844000" cy="257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1D0EA-0C37-3793-6AC4-17376729BFEE}"/>
              </a:ext>
            </a:extLst>
          </p:cNvPr>
          <p:cNvSpPr txBox="1"/>
          <p:nvPr/>
        </p:nvSpPr>
        <p:spPr>
          <a:xfrm>
            <a:off x="5783709" y="4447790"/>
            <a:ext cx="16478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/>
              <a:t>Production: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Current: 62.5mA</a:t>
            </a:r>
          </a:p>
          <a:p>
            <a:pPr algn="l"/>
            <a:r>
              <a:rPr lang="en-GB" sz="1200" dirty="0"/>
              <a:t>Pulse: 2.86ms </a:t>
            </a:r>
          </a:p>
          <a:p>
            <a:pPr algn="l"/>
            <a:r>
              <a:rPr lang="en-GB" sz="1200" dirty="0"/>
              <a:t>Frequency: 14Hz</a:t>
            </a:r>
          </a:p>
          <a:p>
            <a:pPr algn="l"/>
            <a:r>
              <a:rPr lang="en-GB" sz="1200" dirty="0"/>
              <a:t>Energy: 2GeV </a:t>
            </a:r>
          </a:p>
          <a:p>
            <a:pPr algn="l"/>
            <a:r>
              <a:rPr lang="en-GB" sz="1200" dirty="0"/>
              <a:t>Peak power: 125MW</a:t>
            </a:r>
          </a:p>
          <a:p>
            <a:pPr algn="l"/>
            <a:r>
              <a:rPr lang="en-GB" sz="1200" dirty="0"/>
              <a:t>Average power: 5MW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3548A-E62F-AB53-FD74-B1A1B25E3E8B}"/>
              </a:ext>
            </a:extLst>
          </p:cNvPr>
          <p:cNvSpPr txBox="1"/>
          <p:nvPr/>
        </p:nvSpPr>
        <p:spPr>
          <a:xfrm>
            <a:off x="1103709" y="4447790"/>
            <a:ext cx="23195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/>
              <a:t>Tunning: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Current: 1mA - 62.5mA</a:t>
            </a:r>
          </a:p>
          <a:p>
            <a:pPr algn="l"/>
            <a:r>
              <a:rPr lang="en-GB" sz="1200" dirty="0"/>
              <a:t>Pulse: 5µs - 2.86ms </a:t>
            </a:r>
          </a:p>
          <a:p>
            <a:pPr algn="l"/>
            <a:r>
              <a:rPr lang="en-GB" sz="1200" dirty="0"/>
              <a:t>Frequency: 1Hz - 14Hz</a:t>
            </a:r>
          </a:p>
          <a:p>
            <a:r>
              <a:rPr lang="en-GB" sz="1200" dirty="0"/>
              <a:t>Energy: 216MeV - 2GeV </a:t>
            </a:r>
          </a:p>
          <a:p>
            <a:pPr algn="l"/>
            <a:r>
              <a:rPr lang="en-GB" sz="1200" dirty="0"/>
              <a:t>Peak power: 216kW - 125MW</a:t>
            </a:r>
          </a:p>
          <a:p>
            <a:pPr algn="l"/>
            <a:r>
              <a:rPr lang="en-GB" sz="1200" dirty="0"/>
              <a:t>Average power: 216mW - 5MW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6ED0A-79DC-933D-7A14-E82ADB799115}"/>
              </a:ext>
            </a:extLst>
          </p:cNvPr>
          <p:cNvSpPr txBox="1"/>
          <p:nvPr/>
        </p:nvSpPr>
        <p:spPr>
          <a:xfrm>
            <a:off x="8603200" y="5094120"/>
            <a:ext cx="1860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Average beam size: 3mm</a:t>
            </a:r>
          </a:p>
        </p:txBody>
      </p:sp>
    </p:spTree>
    <p:extLst>
      <p:ext uri="{BB962C8B-B14F-4D97-AF65-F5344CB8AC3E}">
        <p14:creationId xmlns:p14="http://schemas.microsoft.com/office/powerpoint/2010/main" val="3805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437AB-807E-907F-98DC-F201C20F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F32B48BA-FEEA-45F6-B1E8-E853BDE4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Beam Properties on ESS 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4B190-8535-C141-96E4-765C27697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56" y="3406623"/>
            <a:ext cx="2399294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748198-CB56-9390-2E56-1B150E134986}"/>
              </a:ext>
            </a:extLst>
          </p:cNvPr>
          <p:cNvSpPr txBox="1"/>
          <p:nvPr/>
        </p:nvSpPr>
        <p:spPr>
          <a:xfrm>
            <a:off x="6450631" y="5309750"/>
            <a:ext cx="214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Beamlet current and 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6D89DF-8A25-4B24-6C04-F971E1854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71" y="1341093"/>
            <a:ext cx="2397177" cy="18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20E3A-E13E-2A70-24DF-8243CA624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49" y="1279644"/>
            <a:ext cx="4543700" cy="3577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90626B-6700-4B49-6FB4-A9FDC845FC54}"/>
              </a:ext>
            </a:extLst>
          </p:cNvPr>
          <p:cNvSpPr txBox="1"/>
          <p:nvPr/>
        </p:nvSpPr>
        <p:spPr>
          <a:xfrm>
            <a:off x="1297777" y="5240149"/>
            <a:ext cx="5152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Tuning: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/>
              <a:t>Centre the beam: H ± 5mm, V ± 3mm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Set the lattice: beam size:  H 13.5±1.4mm, V 5±0.5mm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/>
              <a:t>Set the raster magnets: deflection amplitude H 60±6mm, V 20±2mm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3E874-6215-3A8A-0FA7-292694B11D53}"/>
              </a:ext>
            </a:extLst>
          </p:cNvPr>
          <p:cNvSpPr txBox="1"/>
          <p:nvPr/>
        </p:nvSpPr>
        <p:spPr>
          <a:xfrm>
            <a:off x="1292250" y="4929152"/>
            <a:ext cx="3367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Energy &amp; current known (BPM &amp; BCM)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57BE9B-94D3-BBD4-2E7C-2C1A0AAF40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56" y="1346219"/>
            <a:ext cx="2397177" cy="18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D4E7E9-560D-D577-560E-03A301BE36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70" y="3356431"/>
            <a:ext cx="2397177" cy="180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733B0A-A68B-2B47-FC5E-D45C518CD524}"/>
              </a:ext>
            </a:extLst>
          </p:cNvPr>
          <p:cNvSpPr txBox="1"/>
          <p:nvPr/>
        </p:nvSpPr>
        <p:spPr>
          <a:xfrm>
            <a:off x="3097945" y="1387994"/>
            <a:ext cx="90601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" dirty="0"/>
              <a:t>courtesy from Y. Levinsen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711BE-9961-1475-45BA-4316626E35BD}"/>
              </a:ext>
            </a:extLst>
          </p:cNvPr>
          <p:cNvSpPr txBox="1"/>
          <p:nvPr/>
        </p:nvSpPr>
        <p:spPr>
          <a:xfrm>
            <a:off x="7211737" y="3741576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2.86ms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A3AD0-E434-A4CE-F564-B2E731F99DB2}"/>
              </a:ext>
            </a:extLst>
          </p:cNvPr>
          <p:cNvSpPr txBox="1"/>
          <p:nvPr/>
        </p:nvSpPr>
        <p:spPr>
          <a:xfrm rot="16200000">
            <a:off x="6067359" y="3773147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62.5mA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096464-CCFF-8A3C-424A-642366F036FA}"/>
              </a:ext>
            </a:extLst>
          </p:cNvPr>
          <p:cNvSpPr txBox="1"/>
          <p:nvPr/>
        </p:nvSpPr>
        <p:spPr>
          <a:xfrm>
            <a:off x="7248923" y="3386300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pulse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E84EC-9D36-028A-1231-3E459111ED73}"/>
              </a:ext>
            </a:extLst>
          </p:cNvPr>
          <p:cNvSpPr txBox="1"/>
          <p:nvPr/>
        </p:nvSpPr>
        <p:spPr>
          <a:xfrm>
            <a:off x="6511346" y="5586749"/>
            <a:ext cx="13901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800" dirty="0"/>
              <a:t>62.5mA x 2GeV = 125MW </a:t>
            </a:r>
          </a:p>
        </p:txBody>
      </p:sp>
    </p:spTree>
    <p:extLst>
      <p:ext uri="{BB962C8B-B14F-4D97-AF65-F5344CB8AC3E}">
        <p14:creationId xmlns:p14="http://schemas.microsoft.com/office/powerpoint/2010/main" val="39615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31FDA-55AB-7688-939B-E7466B3A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054AF-2570-2D94-C408-97A845EA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29CBD117-15D3-FFE5-8EC9-A4B7ADD6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High Power Proton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FF082-F537-4FEB-48E6-8119FD9211DB}"/>
              </a:ext>
            </a:extLst>
          </p:cNvPr>
          <p:cNvSpPr txBox="1"/>
          <p:nvPr/>
        </p:nvSpPr>
        <p:spPr>
          <a:xfrm>
            <a:off x="542234" y="2313382"/>
            <a:ext cx="2644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beam damage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Melting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Thermo-mechanical stress, fatigue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81069-0D97-2E55-ED0B-6E93EEF2B927}"/>
              </a:ext>
            </a:extLst>
          </p:cNvPr>
          <p:cNvSpPr txBox="1"/>
          <p:nvPr/>
        </p:nvSpPr>
        <p:spPr>
          <a:xfrm>
            <a:off x="542234" y="3707017"/>
            <a:ext cx="20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</a:rPr>
              <a:t>D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[ K /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ms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] for materials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9CD00A-6F7F-23E5-45C2-663DE0D33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826054"/>
              </p:ext>
            </p:extLst>
          </p:nvPr>
        </p:nvGraphicFramePr>
        <p:xfrm>
          <a:off x="542234" y="3958968"/>
          <a:ext cx="5987240" cy="1203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6810">
                  <a:extLst>
                    <a:ext uri="{9D8B030D-6E8A-4147-A177-3AD203B41FA5}">
                      <a16:colId xmlns:a16="http://schemas.microsoft.com/office/drawing/2014/main" val="3797063092"/>
                    </a:ext>
                  </a:extLst>
                </a:gridCol>
                <a:gridCol w="1496810">
                  <a:extLst>
                    <a:ext uri="{9D8B030D-6E8A-4147-A177-3AD203B41FA5}">
                      <a16:colId xmlns:a16="http://schemas.microsoft.com/office/drawing/2014/main" val="3178818071"/>
                    </a:ext>
                  </a:extLst>
                </a:gridCol>
                <a:gridCol w="1496810">
                  <a:extLst>
                    <a:ext uri="{9D8B030D-6E8A-4147-A177-3AD203B41FA5}">
                      <a16:colId xmlns:a16="http://schemas.microsoft.com/office/drawing/2014/main" val="3163556172"/>
                    </a:ext>
                  </a:extLst>
                </a:gridCol>
                <a:gridCol w="1496810">
                  <a:extLst>
                    <a:ext uri="{9D8B030D-6E8A-4147-A177-3AD203B41FA5}">
                      <a16:colId xmlns:a16="http://schemas.microsoft.com/office/drawing/2014/main" val="2436817890"/>
                    </a:ext>
                  </a:extLst>
                </a:gridCol>
              </a:tblGrid>
              <a:tr h="211303">
                <a:tc>
                  <a:txBody>
                    <a:bodyPr/>
                    <a:lstStyle/>
                    <a:p>
                      <a:r>
                        <a:rPr lang="en-GB" sz="11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Nominal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Static, nominal beamlet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Static, half nominal beamlet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173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222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670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5218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620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11244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A719578-7765-DB73-211A-9E5A02A7B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705632"/>
              </p:ext>
            </p:extLst>
          </p:nvPr>
        </p:nvGraphicFramePr>
        <p:xfrm>
          <a:off x="542234" y="5499557"/>
          <a:ext cx="54598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458">
                  <a:extLst>
                    <a:ext uri="{9D8B030D-6E8A-4147-A177-3AD203B41FA5}">
                      <a16:colId xmlns:a16="http://schemas.microsoft.com/office/drawing/2014/main" val="723508589"/>
                    </a:ext>
                  </a:extLst>
                </a:gridCol>
                <a:gridCol w="1229121">
                  <a:extLst>
                    <a:ext uri="{9D8B030D-6E8A-4147-A177-3AD203B41FA5}">
                      <a16:colId xmlns:a16="http://schemas.microsoft.com/office/drawing/2014/main" val="3831160972"/>
                    </a:ext>
                  </a:extLst>
                </a:gridCol>
                <a:gridCol w="1229121">
                  <a:extLst>
                    <a:ext uri="{9D8B030D-6E8A-4147-A177-3AD203B41FA5}">
                      <a16:colId xmlns:a16="http://schemas.microsoft.com/office/drawing/2014/main" val="3714511345"/>
                    </a:ext>
                  </a:extLst>
                </a:gridCol>
                <a:gridCol w="1229121">
                  <a:extLst>
                    <a:ext uri="{9D8B030D-6E8A-4147-A177-3AD203B41FA5}">
                      <a16:colId xmlns:a16="http://schemas.microsoft.com/office/drawing/2014/main" val="3430969002"/>
                    </a:ext>
                  </a:extLst>
                </a:gridCol>
              </a:tblGrid>
              <a:tr h="296345">
                <a:tc>
                  <a:txBody>
                    <a:bodyPr/>
                    <a:lstStyle/>
                    <a:p>
                      <a:r>
                        <a:rPr lang="en-GB" sz="1100" dirty="0"/>
                        <a:t>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Nominal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Static, nominal beamlet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Static, half nominal beamlet size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289339"/>
                  </a:ext>
                </a:extLst>
              </a:tr>
              <a:tr h="232460">
                <a:tc>
                  <a:txBody>
                    <a:bodyPr/>
                    <a:lstStyle/>
                    <a:p>
                      <a:r>
                        <a:rPr lang="en-GB" sz="1100" dirty="0"/>
                        <a:t>Slow Tuning (50µs)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63223"/>
                  </a:ext>
                </a:extLst>
              </a:tr>
              <a:tr h="168797">
                <a:tc>
                  <a:txBody>
                    <a:bodyPr/>
                    <a:lstStyle/>
                    <a:p>
                      <a:r>
                        <a:rPr lang="en-GB" sz="1100" dirty="0"/>
                        <a:t>Production (2.86ms)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375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41295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5C1809D-BBB9-F955-F83B-7E48ECF97364}"/>
              </a:ext>
            </a:extLst>
          </p:cNvPr>
          <p:cNvSpPr txBox="1"/>
          <p:nvPr/>
        </p:nvSpPr>
        <p:spPr>
          <a:xfrm>
            <a:off x="542234" y="5230650"/>
            <a:ext cx="20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</a:rPr>
              <a:t>D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[ K ] for Aluminium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204CD-0EF5-E85A-3ECA-35C3E25EDCFB}"/>
              </a:ext>
            </a:extLst>
          </p:cNvPr>
          <p:cNvSpPr txBox="1"/>
          <p:nvPr/>
        </p:nvSpPr>
        <p:spPr>
          <a:xfrm>
            <a:off x="7677306" y="4942127"/>
            <a:ext cx="3989388" cy="134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400" dirty="0">
                <a:solidFill>
                  <a:schemeClr val="tx2"/>
                </a:solidFill>
              </a:rPr>
              <a:t>Required: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Control beamlet size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Control raster beam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Interlock within </a:t>
            </a:r>
            <a:r>
              <a:rPr lang="en-GB" sz="1400" b="1" u="sng" dirty="0">
                <a:solidFill>
                  <a:schemeClr val="tx2"/>
                </a:solidFill>
              </a:rPr>
              <a:t>one</a:t>
            </a:r>
            <a:r>
              <a:rPr lang="en-GB" sz="1400" dirty="0">
                <a:solidFill>
                  <a:schemeClr val="tx2"/>
                </a:solidFill>
              </a:rPr>
              <a:t> pulse period (71ms)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2E119-69CC-757C-34CD-095440CD4689}"/>
              </a:ext>
            </a:extLst>
          </p:cNvPr>
          <p:cNvSpPr txBox="1"/>
          <p:nvPr/>
        </p:nvSpPr>
        <p:spPr>
          <a:xfrm>
            <a:off x="7677306" y="3611866"/>
            <a:ext cx="4284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</a:rPr>
              <a:t>Risk of single pulse damage exist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>
              <a:solidFill>
                <a:schemeClr val="tx2"/>
              </a:solidFill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</a:rPr>
              <a:t>Most condition leads to damage in many pulses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328D9-5A92-CA35-56A7-824F0031306F}"/>
              </a:ext>
            </a:extLst>
          </p:cNvPr>
          <p:cNvSpPr txBox="1"/>
          <p:nvPr/>
        </p:nvSpPr>
        <p:spPr>
          <a:xfrm>
            <a:off x="542234" y="3435804"/>
            <a:ext cx="251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</a:t>
            </a:r>
            <a:r>
              <a:rPr lang="en-GB" sz="1400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570MeV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400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62mA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967A2A-2270-469A-1C09-3D9565326871}"/>
              </a:ext>
            </a:extLst>
          </p:cNvPr>
          <p:cNvGrpSpPr/>
          <p:nvPr/>
        </p:nvGrpSpPr>
        <p:grpSpPr>
          <a:xfrm>
            <a:off x="4502155" y="1119706"/>
            <a:ext cx="7588245" cy="1525637"/>
            <a:chOff x="3518566" y="1097926"/>
            <a:chExt cx="7588245" cy="15256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15434A-28E2-163F-9B74-4F33BCCD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566" y="1097926"/>
              <a:ext cx="2520000" cy="152563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49986E-E10F-5E86-9C72-B959A9DA5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2689" y="1097926"/>
              <a:ext cx="2520000" cy="152563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6D69B3-2C34-145D-2B2B-71E392D31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6811" y="1097926"/>
              <a:ext cx="2520000" cy="15256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0195F8-436A-B8CF-F1B0-43EE221BF861}"/>
                </a:ext>
              </a:extLst>
            </p:cNvPr>
            <p:cNvSpPr txBox="1"/>
            <p:nvPr/>
          </p:nvSpPr>
          <p:spPr>
            <a:xfrm>
              <a:off x="6419481" y="1218483"/>
              <a:ext cx="1146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/>
                  </a:solidFill>
                </a:rPr>
                <a:t>1.3cm x 0.5cm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58CCD6-D41D-BD57-0850-0CB83925AD18}"/>
                </a:ext>
              </a:extLst>
            </p:cNvPr>
            <p:cNvSpPr txBox="1"/>
            <p:nvPr/>
          </p:nvSpPr>
          <p:spPr>
            <a:xfrm>
              <a:off x="8907634" y="1206525"/>
              <a:ext cx="1313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/>
                  </a:solidFill>
                </a:rPr>
                <a:t>0.65cm x 0.25cm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7A54B1-6E6A-3852-DBDB-100C12375D4E}"/>
              </a:ext>
            </a:extLst>
          </p:cNvPr>
          <p:cNvSpPr txBox="1"/>
          <p:nvPr/>
        </p:nvSpPr>
        <p:spPr>
          <a:xfrm>
            <a:off x="542234" y="1496015"/>
            <a:ext cx="3845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W to MW beam power</a:t>
            </a:r>
          </a:p>
          <a:p>
            <a:pPr algn="l"/>
            <a:r>
              <a:rPr lang="en-GB" sz="1400" dirty="0"/>
              <a:t>increasing pulse length, frequency and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92EEC-758A-E8A0-333A-FCCC5BFD67E2}"/>
              </a:ext>
            </a:extLst>
          </p:cNvPr>
          <p:cNvSpPr txBox="1"/>
          <p:nvPr/>
        </p:nvSpPr>
        <p:spPr>
          <a:xfrm>
            <a:off x="525306" y="1110038"/>
            <a:ext cx="2331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From tuning to production:</a:t>
            </a:r>
          </a:p>
        </p:txBody>
      </p:sp>
    </p:spTree>
    <p:extLst>
      <p:ext uri="{BB962C8B-B14F-4D97-AF65-F5344CB8AC3E}">
        <p14:creationId xmlns:p14="http://schemas.microsoft.com/office/powerpoint/2010/main" val="25595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8D40-A596-DDA7-AFC4-B28D026D7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93F1B-D761-4375-7415-F6DA8446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FAAA9-3F5A-7F19-B97C-7BEE273C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ED3C42-21AC-12B0-2979-89924DBE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15/04/2026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CFDC9E-3CAC-BAE8-9ABA-50F15FE0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Diagnostics Suites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028DBC6-D2FF-FCF7-E27C-B0C8B95020B7}"/>
              </a:ext>
            </a:extLst>
          </p:cNvPr>
          <p:cNvSpPr txBox="1">
            <a:spLocks/>
          </p:cNvSpPr>
          <p:nvPr/>
        </p:nvSpPr>
        <p:spPr>
          <a:xfrm>
            <a:off x="1094400" y="1562400"/>
            <a:ext cx="9365782" cy="1612948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Complementary diagnostics: permits rapid and trustable verification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Redundancy: permits high availability and reliability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Fast and accurate online measurement supporting tuning, production and machine protection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43CD2-4C98-C064-66D4-F09295817824}"/>
              </a:ext>
            </a:extLst>
          </p:cNvPr>
          <p:cNvGrpSpPr/>
          <p:nvPr/>
        </p:nvGrpSpPr>
        <p:grpSpPr>
          <a:xfrm>
            <a:off x="790879" y="2955664"/>
            <a:ext cx="9972823" cy="3370919"/>
            <a:chOff x="878127" y="1912496"/>
            <a:chExt cx="9972823" cy="3370919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59E7B83A-051C-B23E-E228-7CEC04B007FC}"/>
                </a:ext>
              </a:extLst>
            </p:cNvPr>
            <p:cNvSpPr/>
            <p:nvPr/>
          </p:nvSpPr>
          <p:spPr>
            <a:xfrm>
              <a:off x="8290354" y="1912496"/>
              <a:ext cx="2560596" cy="753964"/>
            </a:xfrm>
            <a:prstGeom prst="can">
              <a:avLst>
                <a:gd name="adj" fmla="val 219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AA0054E-D807-017F-58FC-CAE4E8FD7FB3}"/>
                </a:ext>
              </a:extLst>
            </p:cNvPr>
            <p:cNvSpPr/>
            <p:nvPr/>
          </p:nvSpPr>
          <p:spPr>
            <a:xfrm>
              <a:off x="8771834" y="2195027"/>
              <a:ext cx="646244" cy="369448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4000">
                  <a:srgbClr val="EB626C"/>
                </a:gs>
                <a:gs pos="40000">
                  <a:schemeClr val="bg1"/>
                </a:gs>
                <a:gs pos="97000">
                  <a:schemeClr val="bg2"/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9FBFE5-74A0-E6D8-C8FD-12D27AC672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0396" y="2388864"/>
              <a:ext cx="2334560" cy="830414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C19CBA3-0849-7929-9EC2-43BF4ED7B089}"/>
                </a:ext>
              </a:extLst>
            </p:cNvPr>
            <p:cNvSpPr/>
            <p:nvPr/>
          </p:nvSpPr>
          <p:spPr>
            <a:xfrm>
              <a:off x="6284700" y="2822359"/>
              <a:ext cx="938784" cy="738897"/>
            </a:xfrm>
            <a:prstGeom prst="round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1916BD-8EA1-2950-F9B8-56A7AA625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4204" y="3219278"/>
              <a:ext cx="1540314" cy="547897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B93808B-5546-EDD5-4AAF-C2B182DE634E}"/>
                </a:ext>
              </a:extLst>
            </p:cNvPr>
            <p:cNvSpPr/>
            <p:nvPr/>
          </p:nvSpPr>
          <p:spPr>
            <a:xfrm>
              <a:off x="5036220" y="3255264"/>
              <a:ext cx="938784" cy="73889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rgbClr val="EB626C"/>
                </a:gs>
                <a:gs pos="52000">
                  <a:schemeClr val="bg1"/>
                </a:gs>
                <a:gs pos="97000">
                  <a:schemeClr val="tx1">
                    <a:lumMod val="95000"/>
                    <a:lumOff val="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6190DC0-DB57-1E18-7861-7AD190788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5824" y="3656244"/>
              <a:ext cx="1579788" cy="54999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DD22823-5D6E-93BF-B4A6-61FB2E563A01}"/>
                </a:ext>
              </a:extLst>
            </p:cNvPr>
            <p:cNvSpPr/>
            <p:nvPr/>
          </p:nvSpPr>
          <p:spPr>
            <a:xfrm>
              <a:off x="3433828" y="3836791"/>
              <a:ext cx="938784" cy="738897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4000">
                  <a:srgbClr val="EB626C"/>
                </a:gs>
                <a:gs pos="40000">
                  <a:schemeClr val="bg1"/>
                </a:gs>
                <a:gs pos="97000">
                  <a:schemeClr val="bg2"/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2187324-104C-C877-0033-DA31C0D402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5839" y="4206240"/>
              <a:ext cx="759985" cy="28041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B902C8-9B76-9AEA-3359-9F153DCF55B2}"/>
                </a:ext>
              </a:extLst>
            </p:cNvPr>
            <p:cNvSpPr txBox="1"/>
            <p:nvPr/>
          </p:nvSpPr>
          <p:spPr>
            <a:xfrm>
              <a:off x="6373692" y="3560469"/>
              <a:ext cx="2199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GRID PBIP: 1D profile H and 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374DC6-3B66-3D9C-44F4-D5D8CFEB4FAB}"/>
                </a:ext>
              </a:extLst>
            </p:cNvPr>
            <p:cNvSpPr txBox="1"/>
            <p:nvPr/>
          </p:nvSpPr>
          <p:spPr>
            <a:xfrm>
              <a:off x="8771834" y="2683859"/>
              <a:ext cx="1476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IMG TW: 2D profile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F75A0B-70D8-B70A-E3B0-148367812B97}"/>
                </a:ext>
              </a:extLst>
            </p:cNvPr>
            <p:cNvSpPr txBox="1"/>
            <p:nvPr/>
          </p:nvSpPr>
          <p:spPr>
            <a:xfrm>
              <a:off x="3939973" y="4575688"/>
              <a:ext cx="1568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IMG PBW: 2D profile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1D0412-75C9-CA1D-876C-68E7E335F9F2}"/>
                </a:ext>
              </a:extLst>
            </p:cNvPr>
            <p:cNvSpPr txBox="1"/>
            <p:nvPr/>
          </p:nvSpPr>
          <p:spPr>
            <a:xfrm>
              <a:off x="2822638" y="4894616"/>
              <a:ext cx="2095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APTM PBW: Halo, beam loss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A543E5-8B20-BB9E-E9C3-0E20849C5527}"/>
                </a:ext>
              </a:extLst>
            </p:cNvPr>
            <p:cNvSpPr txBox="1"/>
            <p:nvPr/>
          </p:nvSpPr>
          <p:spPr>
            <a:xfrm>
              <a:off x="5160776" y="4025594"/>
              <a:ext cx="207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APTM PBIP: Halo, beam loss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9A225E7-4E76-EF06-E7F7-0C07BE549DFE}"/>
                </a:ext>
              </a:extLst>
            </p:cNvPr>
            <p:cNvSpPr/>
            <p:nvPr/>
          </p:nvSpPr>
          <p:spPr>
            <a:xfrm>
              <a:off x="2701660" y="4071449"/>
              <a:ext cx="938784" cy="73889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rgbClr val="EB626C"/>
                </a:gs>
                <a:gs pos="52000">
                  <a:schemeClr val="bg1"/>
                </a:gs>
                <a:gs pos="97000">
                  <a:schemeClr val="tx1">
                    <a:lumMod val="95000"/>
                    <a:lumOff val="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4705D01-1493-D439-70C2-F071171D5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127" y="4486656"/>
              <a:ext cx="2292925" cy="796759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76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FB327-C562-2644-E3E1-3A32091C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Diagnostics complementarity and redundancy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D67C5-5EC2-4EA0-B9A9-7BA74728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D3590-E154-C587-C3D8-04B0475D8A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E95DE2-3449-1A1E-2F64-CF7793F07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97566"/>
              </p:ext>
            </p:extLst>
          </p:nvPr>
        </p:nvGraphicFramePr>
        <p:xfrm>
          <a:off x="470118" y="1596938"/>
          <a:ext cx="1100837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094">
                  <a:extLst>
                    <a:ext uri="{9D8B030D-6E8A-4147-A177-3AD203B41FA5}">
                      <a16:colId xmlns:a16="http://schemas.microsoft.com/office/drawing/2014/main" val="2090322659"/>
                    </a:ext>
                  </a:extLst>
                </a:gridCol>
                <a:gridCol w="2752094">
                  <a:extLst>
                    <a:ext uri="{9D8B030D-6E8A-4147-A177-3AD203B41FA5}">
                      <a16:colId xmlns:a16="http://schemas.microsoft.com/office/drawing/2014/main" val="1532991493"/>
                    </a:ext>
                  </a:extLst>
                </a:gridCol>
                <a:gridCol w="2752094">
                  <a:extLst>
                    <a:ext uri="{9D8B030D-6E8A-4147-A177-3AD203B41FA5}">
                      <a16:colId xmlns:a16="http://schemas.microsoft.com/office/drawing/2014/main" val="2419271613"/>
                    </a:ext>
                  </a:extLst>
                </a:gridCol>
                <a:gridCol w="2752094">
                  <a:extLst>
                    <a:ext uri="{9D8B030D-6E8A-4147-A177-3AD203B41FA5}">
                      <a16:colId xmlns:a16="http://schemas.microsoft.com/office/drawing/2014/main" val="79853329"/>
                    </a:ext>
                  </a:extLst>
                </a:gridCol>
              </a:tblGrid>
              <a:tr h="129857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APTM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8710144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Beam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777931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Beam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3428621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Edges positions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9863223"/>
                  </a:ext>
                </a:extLst>
              </a:tr>
              <a:tr h="224138">
                <a:tc>
                  <a:txBody>
                    <a:bodyPr/>
                    <a:lstStyle/>
                    <a:p>
                      <a:r>
                        <a:rPr lang="en-GB" sz="1400" dirty="0"/>
                        <a:t>Current Density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987647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Beamlet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6603143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Beamlet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786789"/>
                  </a:ext>
                </a:extLst>
              </a:tr>
              <a:tr h="224138">
                <a:tc>
                  <a:txBody>
                    <a:bodyPr/>
                    <a:lstStyle/>
                    <a:p>
                      <a:r>
                        <a:rPr lang="en-GB" sz="1400" dirty="0"/>
                        <a:t>Beam loss and halo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104217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Raster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032844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97FE17-20A9-1965-ACEC-F45F5474B520}"/>
              </a:ext>
            </a:extLst>
          </p:cNvPr>
          <p:cNvSpPr txBox="1"/>
          <p:nvPr/>
        </p:nvSpPr>
        <p:spPr>
          <a:xfrm>
            <a:off x="470118" y="4656502"/>
            <a:ext cx="41410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Online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Supports: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Beam tuning: set beam properties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Beam operation: detect errant beam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03BA3-A427-3CF6-320A-49AEE1F5F764}"/>
              </a:ext>
            </a:extLst>
          </p:cNvPr>
          <p:cNvSpPr txBox="1"/>
          <p:nvPr/>
        </p:nvSpPr>
        <p:spPr>
          <a:xfrm>
            <a:off x="9978647" y="5676822"/>
            <a:ext cx="1598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buFont typeface="Wingdings" pitchFamily="2" charset="2"/>
              <a:buChar char="ü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Direct observation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7DBDC-C8B5-35D0-AD95-7FCF91EF4662}"/>
              </a:ext>
            </a:extLst>
          </p:cNvPr>
          <p:cNvSpPr txBox="1"/>
          <p:nvPr/>
        </p:nvSpPr>
        <p:spPr>
          <a:xfrm>
            <a:off x="9978647" y="5983762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buFont typeface="Wingdings" pitchFamily="2" charset="2"/>
              <a:buChar char="ü"/>
              <a:defRPr/>
            </a:pPr>
            <a:r>
              <a:rPr lang="en-GB" sz="1200" dirty="0">
                <a:solidFill>
                  <a:srgbClr val="00B050"/>
                </a:solidFill>
              </a:rPr>
              <a:t>Indirect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observation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93ADF-AEC2-038C-15CD-286DCC814EC2}"/>
              </a:ext>
            </a:extLst>
          </p:cNvPr>
          <p:cNvSpPr txBox="1"/>
          <p:nvPr/>
        </p:nvSpPr>
        <p:spPr>
          <a:xfrm>
            <a:off x="470118" y="5926974"/>
            <a:ext cx="617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All instruments in the suite play an important role, but let's focus on IMG</a:t>
            </a:r>
          </a:p>
        </p:txBody>
      </p:sp>
    </p:spTree>
    <p:extLst>
      <p:ext uri="{BB962C8B-B14F-4D97-AF65-F5344CB8AC3E}">
        <p14:creationId xmlns:p14="http://schemas.microsoft.com/office/powerpoint/2010/main" val="10668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3627-151E-E9DB-6E31-1AD161EB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T-IMG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4531D-3264-30FB-2B71-4201372F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A5F65-6C96-F483-BEB0-E20E527EF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System overview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F043311-0399-7D82-B06E-FD22D4AD0DDC}"/>
              </a:ext>
            </a:extLst>
          </p:cNvPr>
          <p:cNvGrpSpPr/>
          <p:nvPr/>
        </p:nvGrpSpPr>
        <p:grpSpPr>
          <a:xfrm>
            <a:off x="370567" y="1220490"/>
            <a:ext cx="11733586" cy="5419883"/>
            <a:chOff x="370567" y="1220490"/>
            <a:chExt cx="11733586" cy="541988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12BA0B3-FD87-E5B2-9B3D-AE26E93D8D6C}"/>
                </a:ext>
              </a:extLst>
            </p:cNvPr>
            <p:cNvGrpSpPr/>
            <p:nvPr/>
          </p:nvGrpSpPr>
          <p:grpSpPr>
            <a:xfrm>
              <a:off x="1652483" y="1446416"/>
              <a:ext cx="8491078" cy="4746930"/>
              <a:chOff x="339552" y="1380151"/>
              <a:chExt cx="8491078" cy="47469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F58D45-79EE-20C8-61C5-811B08BE6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9552" y="1380151"/>
                <a:ext cx="7772400" cy="432082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FF23A2-0717-ACC2-B8DA-541B53206FBA}"/>
                  </a:ext>
                </a:extLst>
              </p:cNvPr>
              <p:cNvSpPr txBox="1"/>
              <p:nvPr/>
            </p:nvSpPr>
            <p:spPr>
              <a:xfrm>
                <a:off x="2150024" y="2346822"/>
                <a:ext cx="599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rgbClr val="00B0F0"/>
                    </a:solidFill>
                  </a:rPr>
                  <a:t>lenses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6EC9015-7B76-09EA-91DB-32922B62B741}"/>
                  </a:ext>
                </a:extLst>
              </p:cNvPr>
              <p:cNvSpPr/>
              <p:nvPr/>
            </p:nvSpPr>
            <p:spPr>
              <a:xfrm>
                <a:off x="7916230" y="4707812"/>
                <a:ext cx="914400" cy="36512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22EA93-827E-0827-ECBA-42B97286A325}"/>
                  </a:ext>
                </a:extLst>
              </p:cNvPr>
              <p:cNvSpPr txBox="1"/>
              <p:nvPr/>
            </p:nvSpPr>
            <p:spPr>
              <a:xfrm>
                <a:off x="8167412" y="4253487"/>
                <a:ext cx="4120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TW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A728D824-2F3F-A97D-3268-B8693961D74E}"/>
                  </a:ext>
                </a:extLst>
              </p:cNvPr>
              <p:cNvSpPr/>
              <p:nvPr/>
            </p:nvSpPr>
            <p:spPr>
              <a:xfrm>
                <a:off x="6276108" y="5477849"/>
                <a:ext cx="259774" cy="23407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68AD56-0C3A-1BEC-B35F-A527B7A36115}"/>
                  </a:ext>
                </a:extLst>
              </p:cNvPr>
              <p:cNvSpPr txBox="1"/>
              <p:nvPr/>
            </p:nvSpPr>
            <p:spPr>
              <a:xfrm>
                <a:off x="6161809" y="5850082"/>
                <a:ext cx="5036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PBW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B51678-6CE2-B179-5B3B-48118D72D3F3}"/>
                  </a:ext>
                </a:extLst>
              </p:cNvPr>
              <p:cNvSpPr txBox="1"/>
              <p:nvPr/>
            </p:nvSpPr>
            <p:spPr>
              <a:xfrm>
                <a:off x="7520842" y="5231628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7C685C-C3A1-C4D5-7E89-4F7D82604BBB}"/>
                  </a:ext>
                </a:extLst>
              </p:cNvPr>
              <p:cNvSpPr txBox="1"/>
              <p:nvPr/>
            </p:nvSpPr>
            <p:spPr>
              <a:xfrm>
                <a:off x="7477636" y="3717211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89A7F2-D9B9-8083-E9CB-BE13A2028A53}"/>
                  </a:ext>
                </a:extLst>
              </p:cNvPr>
              <p:cNvSpPr txBox="1"/>
              <p:nvPr/>
            </p:nvSpPr>
            <p:spPr>
              <a:xfrm>
                <a:off x="7249785" y="2209989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A6518E-459A-F441-F48A-112B066D6790}"/>
                  </a:ext>
                </a:extLst>
              </p:cNvPr>
              <p:cNvSpPr txBox="1"/>
              <p:nvPr/>
            </p:nvSpPr>
            <p:spPr>
              <a:xfrm>
                <a:off x="6590329" y="177556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M5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5D6054-985D-4C50-FDEA-DA347AAA0D81}"/>
                  </a:ext>
                </a:extLst>
              </p:cNvPr>
              <p:cNvSpPr txBox="1"/>
              <p:nvPr/>
            </p:nvSpPr>
            <p:spPr>
              <a:xfrm>
                <a:off x="3655617" y="3417450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48730B-796A-595B-7547-42C881C84F2F}"/>
                  </a:ext>
                </a:extLst>
              </p:cNvPr>
              <p:cNvSpPr txBox="1"/>
              <p:nvPr/>
            </p:nvSpPr>
            <p:spPr>
              <a:xfrm>
                <a:off x="3027938" y="2216767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M7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07B9B-EA71-2726-3477-D64F63B3BB84}"/>
                  </a:ext>
                </a:extLst>
              </p:cNvPr>
              <p:cNvSpPr txBox="1"/>
              <p:nvPr/>
            </p:nvSpPr>
            <p:spPr>
              <a:xfrm>
                <a:off x="6972165" y="3521053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M3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AFE670-8A37-EA4B-BD45-CC7941917911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V="1">
              <a:off x="5792334" y="5085731"/>
              <a:ext cx="3570738" cy="1265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37168D-C592-F339-515F-CF0565E1BE32}"/>
                </a:ext>
              </a:extLst>
            </p:cNvPr>
            <p:cNvSpPr txBox="1"/>
            <p:nvPr/>
          </p:nvSpPr>
          <p:spPr>
            <a:xfrm rot="20415595">
              <a:off x="6452091" y="6031695"/>
              <a:ext cx="5661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2638E6-4265-06D5-44A0-BFF5412C065B}"/>
                </a:ext>
              </a:extLst>
            </p:cNvPr>
            <p:cNvSpPr txBox="1"/>
            <p:nvPr/>
          </p:nvSpPr>
          <p:spPr>
            <a:xfrm>
              <a:off x="7290634" y="6286481"/>
              <a:ext cx="21258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Source: luminescent material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09F2FD4-DD7A-B137-DF83-DA2EAAF67744}"/>
                </a:ext>
              </a:extLst>
            </p:cNvPr>
            <p:cNvGrpSpPr/>
            <p:nvPr/>
          </p:nvGrpSpPr>
          <p:grpSpPr>
            <a:xfrm>
              <a:off x="2533700" y="4745507"/>
              <a:ext cx="2305403" cy="1894866"/>
              <a:chOff x="890276" y="4884923"/>
              <a:chExt cx="2305403" cy="189486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15E1C8F-FA92-C572-3025-52102B6E4719}"/>
                  </a:ext>
                </a:extLst>
              </p:cNvPr>
              <p:cNvGrpSpPr/>
              <p:nvPr/>
            </p:nvGrpSpPr>
            <p:grpSpPr>
              <a:xfrm>
                <a:off x="890276" y="5075046"/>
                <a:ext cx="2305403" cy="1704743"/>
                <a:chOff x="8262284" y="-59026"/>
                <a:chExt cx="3834187" cy="2858396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E2ADED8-809C-A5E8-CA31-B464DDC9530E}"/>
                    </a:ext>
                  </a:extLst>
                </p:cNvPr>
                <p:cNvSpPr txBox="1"/>
                <p:nvPr/>
              </p:nvSpPr>
              <p:spPr>
                <a:xfrm>
                  <a:off x="8262284" y="-59026"/>
                  <a:ext cx="1773426" cy="361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PBW retro-reflector</a:t>
                  </a:r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13AD3A0E-B9D4-63C7-8844-551C98E2F2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8645372" y="608806"/>
                  <a:ext cx="1589715" cy="942449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124F91BD-6B59-E544-685F-3C5FC2954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9692251" y="395150"/>
                  <a:ext cx="2747680" cy="2060760"/>
                </a:xfrm>
                <a:prstGeom prst="rect">
                  <a:avLst/>
                </a:prstGeom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D03E9C0-5A20-75AE-C0E6-75E94AF82CE5}"/>
                    </a:ext>
                  </a:extLst>
                </p:cNvPr>
                <p:cNvSpPr/>
                <p:nvPr/>
              </p:nvSpPr>
              <p:spPr>
                <a:xfrm>
                  <a:off x="10601661" y="1030985"/>
                  <a:ext cx="215811" cy="563571"/>
                </a:xfrm>
                <a:prstGeom prst="rect">
                  <a:avLst/>
                </a:prstGeom>
                <a:noFill/>
                <a:ln w="127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D6ED9E4-0BF0-50BE-76E4-6CBFF8B924EE}"/>
                    </a:ext>
                  </a:extLst>
                </p:cNvPr>
                <p:cNvCxnSpPr>
                  <a:cxnSpLocks/>
                  <a:stCxn id="32" idx="1"/>
                  <a:endCxn id="28" idx="3"/>
                </p:cNvCxnSpPr>
                <p:nvPr/>
              </p:nvCxnSpPr>
              <p:spPr>
                <a:xfrm flipH="1" flipV="1">
                  <a:off x="10035710" y="121595"/>
                  <a:ext cx="565950" cy="1191177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37224E6-B032-9EC1-8D1B-4C7464437D45}"/>
                    </a:ext>
                  </a:extLst>
                </p:cNvPr>
                <p:cNvSpPr/>
                <p:nvPr/>
              </p:nvSpPr>
              <p:spPr>
                <a:xfrm rot="5656916">
                  <a:off x="11012586" y="944848"/>
                  <a:ext cx="347411" cy="696016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E9C10C11-EA4C-E216-9785-AB7000F32D2F}"/>
                    </a:ext>
                  </a:extLst>
                </p:cNvPr>
                <p:cNvCxnSpPr>
                  <a:cxnSpLocks/>
                  <a:stCxn id="34" idx="3"/>
                  <a:endCxn id="36" idx="0"/>
                </p:cNvCxnSpPr>
                <p:nvPr/>
              </p:nvCxnSpPr>
              <p:spPr>
                <a:xfrm flipH="1">
                  <a:off x="9262787" y="1466077"/>
                  <a:ext cx="1910640" cy="71051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3FF177E-C01A-9A3C-9FE5-EA97C2279E41}"/>
                    </a:ext>
                  </a:extLst>
                </p:cNvPr>
                <p:cNvSpPr txBox="1"/>
                <p:nvPr/>
              </p:nvSpPr>
              <p:spPr>
                <a:xfrm>
                  <a:off x="8329418" y="2176587"/>
                  <a:ext cx="1866736" cy="361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Luminescent coating</a:t>
                  </a: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080FE1-EB67-FDBA-2FDE-374995FE80A9}"/>
                  </a:ext>
                </a:extLst>
              </p:cNvPr>
              <p:cNvSpPr txBox="1"/>
              <p:nvPr/>
            </p:nvSpPr>
            <p:spPr>
              <a:xfrm>
                <a:off x="1925026" y="4884923"/>
                <a:ext cx="1049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PBW coating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691CF48-675D-FFEC-C2C2-C4AC8A214B84}"/>
                </a:ext>
              </a:extLst>
            </p:cNvPr>
            <p:cNvGrpSpPr/>
            <p:nvPr/>
          </p:nvGrpSpPr>
          <p:grpSpPr>
            <a:xfrm>
              <a:off x="9525742" y="1220490"/>
              <a:ext cx="2578411" cy="2971989"/>
              <a:chOff x="8634556" y="715228"/>
              <a:chExt cx="2578411" cy="297198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51711D4-EB2E-49AC-4C8C-300D8C38E6B2}"/>
                  </a:ext>
                </a:extLst>
              </p:cNvPr>
              <p:cNvSpPr/>
              <p:nvPr/>
            </p:nvSpPr>
            <p:spPr>
              <a:xfrm flipV="1">
                <a:off x="9199279" y="2186891"/>
                <a:ext cx="306845" cy="1869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21DDCD0-8D58-F5CB-42F8-74520A4FCDEE}"/>
                  </a:ext>
                </a:extLst>
              </p:cNvPr>
              <p:cNvGrpSpPr/>
              <p:nvPr/>
            </p:nvGrpSpPr>
            <p:grpSpPr>
              <a:xfrm>
                <a:off x="8634556" y="715228"/>
                <a:ext cx="2578411" cy="2971989"/>
                <a:chOff x="335726" y="4681527"/>
                <a:chExt cx="2578411" cy="2971989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16C9C24-CE74-2E87-F27F-AF8253CE4748}"/>
                    </a:ext>
                  </a:extLst>
                </p:cNvPr>
                <p:cNvSpPr txBox="1"/>
                <p:nvPr/>
              </p:nvSpPr>
              <p:spPr>
                <a:xfrm>
                  <a:off x="335726" y="4681527"/>
                  <a:ext cx="95821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TW coating</a:t>
                  </a:r>
                </a:p>
              </p:txBody>
            </p:sp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06237D51-16AC-CE65-12A8-8723B35FE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6455" y="6404866"/>
                  <a:ext cx="1543282" cy="964657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6BB8CDC-42EF-E721-F288-9103BE523F97}"/>
                    </a:ext>
                  </a:extLst>
                </p:cNvPr>
                <p:cNvSpPr txBox="1"/>
                <p:nvPr/>
              </p:nvSpPr>
              <p:spPr>
                <a:xfrm>
                  <a:off x="1514010" y="7376517"/>
                  <a:ext cx="140012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TW retro-reflector</a:t>
                  </a: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DE04DFBD-286E-6A22-AC55-D05817F2B1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726" y="4958526"/>
                  <a:ext cx="2544011" cy="1431006"/>
                </a:xfrm>
                <a:prstGeom prst="rect">
                  <a:avLst/>
                </a:prstGeom>
              </p:spPr>
            </p:pic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B55F74-7FA6-82A7-BA78-319521214122}"/>
                </a:ext>
              </a:extLst>
            </p:cNvPr>
            <p:cNvSpPr txBox="1"/>
            <p:nvPr/>
          </p:nvSpPr>
          <p:spPr>
            <a:xfrm>
              <a:off x="5920672" y="1249239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rgbClr val="00B0F0"/>
                  </a:solidFill>
                </a:rPr>
                <a:t>optics</a:t>
              </a:r>
            </a:p>
          </p:txBody>
        </p:sp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id="{1CF25AD2-A343-DEBC-A0B5-14D5F198427D}"/>
                </a:ext>
              </a:extLst>
            </p:cNvPr>
            <p:cNvSpPr/>
            <p:nvPr/>
          </p:nvSpPr>
          <p:spPr>
            <a:xfrm rot="16200000">
              <a:off x="5980166" y="-1258906"/>
              <a:ext cx="460552" cy="609666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A5E384A-B3DC-1B42-ACDF-094E672556D8}"/>
                </a:ext>
              </a:extLst>
            </p:cNvPr>
            <p:cNvSpPr txBox="1"/>
            <p:nvPr/>
          </p:nvSpPr>
          <p:spPr>
            <a:xfrm>
              <a:off x="370567" y="2001307"/>
              <a:ext cx="226209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Camera</a:t>
              </a:r>
            </a:p>
            <a:p>
              <a:pPr algn="ctr"/>
              <a:r>
                <a:rPr lang="en-GB" sz="1200" dirty="0"/>
                <a:t>+</a:t>
              </a:r>
            </a:p>
            <a:p>
              <a:pPr algn="ctr"/>
              <a:r>
                <a:rPr lang="en-GB" sz="1200" dirty="0"/>
                <a:t>FPGA based image processing</a:t>
              </a:r>
            </a:p>
            <a:p>
              <a:pPr algn="ctr"/>
              <a:endParaRPr lang="en-GB" sz="1200" dirty="0"/>
            </a:p>
            <a:p>
              <a:pPr algn="ctr"/>
              <a:r>
                <a:rPr lang="en-GB" sz="1200" dirty="0"/>
                <a:t>real time analysis and interlock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4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1_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12443</TotalTime>
  <Words>2204</Words>
  <Application>Microsoft Office PowerPoint</Application>
  <PresentationFormat>Widescreen</PresentationFormat>
  <Paragraphs>646</Paragraphs>
  <Slides>32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Office-tema</vt:lpstr>
      <vt:lpstr>1_Office-tema</vt:lpstr>
      <vt:lpstr>PowerPoint Presentation</vt:lpstr>
      <vt:lpstr>Beam-on-Target Instrumentation: Tuning, Monitoring, and Beyond </vt:lpstr>
      <vt:lpstr>Outline</vt:lpstr>
      <vt:lpstr>Beam Properties – ESS accelerator</vt:lpstr>
      <vt:lpstr>Beam Properties on ESS Target</vt:lpstr>
      <vt:lpstr>High Power Proton Beam</vt:lpstr>
      <vt:lpstr>Diagnostics Suites</vt:lpstr>
      <vt:lpstr>Diagnostics complementarity and redundancy</vt:lpstr>
      <vt:lpstr>T-IMG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 and beyond</vt:lpstr>
      <vt:lpstr>Concluding Remarks</vt:lpstr>
      <vt:lpstr>PowerPoint Presentation</vt:lpstr>
      <vt:lpstr>Thank you for your attention!</vt:lpstr>
      <vt:lpstr>PowerPoint Presentation</vt:lpstr>
      <vt:lpstr>Beam properties statistics over the commissioning</vt:lpstr>
      <vt:lpstr>Beam modes</vt:lpstr>
      <vt:lpstr>GRID</vt:lpstr>
      <vt:lpstr>GRID</vt:lpstr>
      <vt:lpstr>GRID</vt:lpstr>
      <vt:lpstr>GRID Model</vt:lpstr>
      <vt:lpstr>Beam Diagnostics</vt:lpstr>
      <vt:lpstr>APTM</vt:lpstr>
      <vt:lpstr>APTM</vt:lpstr>
      <vt:lpstr>APTM</vt:lpstr>
      <vt:lpstr>APTM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Cyrille Thomas</dc:creator>
  <cp:lastModifiedBy>Cyrille Thomas</cp:lastModifiedBy>
  <cp:revision>2</cp:revision>
  <cp:lastPrinted>2026-04-13T21:28:24Z</cp:lastPrinted>
  <dcterms:created xsi:type="dcterms:W3CDTF">2026-02-28T10:18:12Z</dcterms:created>
  <dcterms:modified xsi:type="dcterms:W3CDTF">2026-04-16T05:31:00Z</dcterms:modified>
</cp:coreProperties>
</file>