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vml" ContentType="application/vnd.openxmlformats-officedocument.vmlDrawing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9.xml" ContentType="application/vnd.openxmlformats-officedocument.presentationml.tags+xml"/>
  <Override PartName="/ppt/notesSlides/notesSlide1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ags/tag37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notesSlides/notesSlide17.xml" ContentType="application/vnd.openxmlformats-officedocument.presentationml.notesSlide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1392" r:id="rId2"/>
    <p:sldId id="545" r:id="rId3"/>
    <p:sldId id="2661" r:id="rId4"/>
    <p:sldId id="2094" r:id="rId5"/>
    <p:sldId id="2640" r:id="rId6"/>
    <p:sldId id="14695281" r:id="rId7"/>
    <p:sldId id="4625" r:id="rId8"/>
    <p:sldId id="14695282" r:id="rId9"/>
    <p:sldId id="14695283" r:id="rId10"/>
    <p:sldId id="14695284" r:id="rId11"/>
    <p:sldId id="14695285" r:id="rId12"/>
    <p:sldId id="2651" r:id="rId13"/>
    <p:sldId id="2660" r:id="rId14"/>
    <p:sldId id="13437" r:id="rId15"/>
    <p:sldId id="13538" r:id="rId16"/>
    <p:sldId id="5044" r:id="rId17"/>
    <p:sldId id="13547" r:id="rId18"/>
    <p:sldId id="3496" r:id="rId19"/>
    <p:sldId id="3495" r:id="rId20"/>
    <p:sldId id="3501" r:id="rId21"/>
    <p:sldId id="3502" r:id="rId22"/>
    <p:sldId id="3503" r:id="rId23"/>
    <p:sldId id="3499" r:id="rId24"/>
    <p:sldId id="3026" r:id="rId25"/>
    <p:sldId id="14695220" r:id="rId26"/>
    <p:sldId id="2427" r:id="rId27"/>
    <p:sldId id="14695274" r:id="rId28"/>
    <p:sldId id="14695277" r:id="rId29"/>
    <p:sldId id="2037" r:id="rId30"/>
    <p:sldId id="2038" r:id="rId31"/>
    <p:sldId id="3028" r:id="rId32"/>
    <p:sldId id="14695286" r:id="rId33"/>
    <p:sldId id="2073" r:id="rId34"/>
    <p:sldId id="6827" r:id="rId35"/>
  </p:sldIdLst>
  <p:sldSz cx="9144000" cy="5143500" type="screen16x9"/>
  <p:notesSz cx="6797675" cy="9928225"/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894">
          <p15:clr>
            <a:srgbClr val="A4A3A4"/>
          </p15:clr>
        </p15:guide>
        <p15:guide id="2" orient="horz" pos="1610">
          <p15:clr>
            <a:srgbClr val="A4A3A4"/>
          </p15:clr>
        </p15:guide>
        <p15:guide id="3" pos="2907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J.江" initials="W用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819F6"/>
    <a:srgbClr val="F57E1B"/>
    <a:srgbClr val="FB15D5"/>
    <a:srgbClr val="0033CC"/>
    <a:srgbClr val="FFFF00"/>
    <a:srgbClr val="1388FB"/>
    <a:srgbClr val="333399"/>
    <a:srgbClr val="E927DB"/>
    <a:srgbClr val="2433F8"/>
    <a:srgbClr val="2BCE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5BE263C-DBD7-4A20-BB59-AAB30ACAA65A}" styleName="中度样式 3 - 强调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中度样式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C2FFA5D-87B4-456A-9821-1D502468CF0F}" styleName="主题样式 1 - 强调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505E3EF-67EA-436B-97B2-0124C06EBD24}" styleName="中度样式 4 - 强调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6" autoAdjust="0"/>
    <p:restoredTop sz="78527" autoAdjust="0"/>
  </p:normalViewPr>
  <p:slideViewPr>
    <p:cSldViewPr>
      <p:cViewPr varScale="1">
        <p:scale>
          <a:sx n="91" d="100"/>
          <a:sy n="91" d="100"/>
        </p:scale>
        <p:origin x="813" y="51"/>
      </p:cViewPr>
      <p:guideLst>
        <p:guide orient="horz" pos="1894"/>
        <p:guide orient="horz" pos="1610"/>
        <p:guide pos="2907"/>
      </p:guideLst>
    </p:cSldViewPr>
  </p:slideViewPr>
  <p:outlineViewPr>
    <p:cViewPr>
      <p:scale>
        <a:sx n="33" d="100"/>
        <a:sy n="33" d="100"/>
      </p:scale>
      <p:origin x="0" y="-67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commentAuthors" Target="commentAuthor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840438173114899"/>
          <c:y val="6.06296809664955E-2"/>
          <c:w val="0.83695419297629603"/>
          <c:h val="0.7524831452125130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  <a:sp3d>
              <a:extrusionClr>
                <a:srgbClr val="FFFFFF"/>
              </a:extrusionClr>
              <a:contourClr>
                <a:srgbClr val="FFFFFF"/>
              </a:contourClr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en-US" sz="20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Times New Roman" panose="02020603050405020304" pitchFamily="18" charset="0"/>
                  </a:defRPr>
                </a:pPr>
                <a:endParaRPr lang="zh-CN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6350" cap="flat" cmpd="sng" algn="ctr">
                      <a:solidFill>
                        <a:schemeClr val="tx1"/>
                      </a:solidFill>
                      <a:prstDash val="solid"/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2018-19</c:v>
                </c:pt>
                <c:pt idx="1">
                  <c:v>2019-20</c:v>
                </c:pt>
                <c:pt idx="2">
                  <c:v>2020-21</c:v>
                </c:pt>
                <c:pt idx="3">
                  <c:v>2022-23</c:v>
                </c:pt>
                <c:pt idx="4">
                  <c:v>2023-24</c:v>
                </c:pt>
                <c:pt idx="5">
                  <c:v>2024-25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12</c:v>
                </c:pt>
                <c:pt idx="1">
                  <c:v>40</c:v>
                </c:pt>
                <c:pt idx="2">
                  <c:v>71</c:v>
                </c:pt>
                <c:pt idx="3">
                  <c:v>93</c:v>
                </c:pt>
                <c:pt idx="4">
                  <c:v>164</c:v>
                </c:pt>
                <c:pt idx="5">
                  <c:v>204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974-4DEA-B96B-76D5F7B9F2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46"/>
        <c:overlap val="-28"/>
        <c:axId val="242537600"/>
        <c:axId val="242872704"/>
      </c:barChart>
      <c:catAx>
        <c:axId val="24253760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en-US" sz="12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zh-CN"/>
          </a:p>
        </c:txPr>
        <c:crossAx val="242872704"/>
        <c:crosses val="autoZero"/>
        <c:auto val="1"/>
        <c:lblAlgn val="ctr"/>
        <c:lblOffset val="100"/>
        <c:noMultiLvlLbl val="0"/>
      </c:catAx>
      <c:valAx>
        <c:axId val="242872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2">
                  <a:lumMod val="95000"/>
                </a:schemeClr>
              </a:solidFill>
              <a:prstDash val="solid"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prstDash val="solid"/>
            <a:round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en-US"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zh-CN"/>
          </a:p>
        </c:txPr>
        <c:crossAx val="2425376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uri="{0b15fc19-7d7d-44ad-8c2d-2c3a37ce22c3}">
        <chartProps xmlns="https://web.wps.cn/et/2018/main" chartId="{3ffe3c72-0ac0-4d3d-96cd-9299bf50a6fb}"/>
      </c:ext>
    </c:extLst>
  </c:chart>
  <c:spPr>
    <a:noFill/>
    <a:ln w="9525" cap="flat" cmpd="sng" algn="ctr">
      <a:noFill/>
      <a:prstDash val="solid"/>
    </a:ln>
    <a:effectLst/>
  </c:spPr>
  <c:txPr>
    <a:bodyPr/>
    <a:lstStyle/>
    <a:p>
      <a:pPr>
        <a:defRPr lang="en-US" sz="2000"/>
      </a:pPr>
      <a:endParaRPr lang="zh-CN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User proposal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18-19</c:v>
                </c:pt>
                <c:pt idx="1">
                  <c:v>19-20</c:v>
                </c:pt>
                <c:pt idx="2">
                  <c:v>20-21</c:v>
                </c:pt>
                <c:pt idx="3">
                  <c:v>21-22</c:v>
                </c:pt>
                <c:pt idx="4">
                  <c:v>22-23</c:v>
                </c:pt>
                <c:pt idx="5">
                  <c:v>23-24</c:v>
                </c:pt>
                <c:pt idx="6">
                  <c:v>24-25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162</c:v>
                </c:pt>
                <c:pt idx="1">
                  <c:v>359</c:v>
                </c:pt>
                <c:pt idx="2">
                  <c:v>471</c:v>
                </c:pt>
                <c:pt idx="3">
                  <c:v>831</c:v>
                </c:pt>
                <c:pt idx="4">
                  <c:v>730</c:v>
                </c:pt>
                <c:pt idx="5">
                  <c:v>948</c:v>
                </c:pt>
                <c:pt idx="6">
                  <c:v>949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6D4-4763-9E07-823A7F0688D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Proposal proved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18-19</c:v>
                </c:pt>
                <c:pt idx="1">
                  <c:v>19-20</c:v>
                </c:pt>
                <c:pt idx="2">
                  <c:v>20-21</c:v>
                </c:pt>
                <c:pt idx="3">
                  <c:v>21-22</c:v>
                </c:pt>
                <c:pt idx="4">
                  <c:v>22-23</c:v>
                </c:pt>
                <c:pt idx="5">
                  <c:v>23-24</c:v>
                </c:pt>
                <c:pt idx="6">
                  <c:v>24-25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  <c:pt idx="0">
                  <c:v>122</c:v>
                </c:pt>
                <c:pt idx="1">
                  <c:v>224</c:v>
                </c:pt>
                <c:pt idx="2">
                  <c:v>230</c:v>
                </c:pt>
                <c:pt idx="3">
                  <c:v>279</c:v>
                </c:pt>
                <c:pt idx="4">
                  <c:v>376</c:v>
                </c:pt>
                <c:pt idx="5">
                  <c:v>495</c:v>
                </c:pt>
                <c:pt idx="6">
                  <c:v>497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6D4-4763-9E07-823A7F0688D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46"/>
        <c:overlap val="-28"/>
        <c:axId val="891472255"/>
        <c:axId val="559987183"/>
      </c:barChart>
      <c:catAx>
        <c:axId val="891472255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559987183"/>
        <c:crosses val="autoZero"/>
        <c:auto val="1"/>
        <c:lblAlgn val="ctr"/>
        <c:lblOffset val="100"/>
        <c:noMultiLvlLbl val="0"/>
      </c:catAx>
      <c:valAx>
        <c:axId val="55998718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2">
                  <a:lumMod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89147225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lstStyle/>
        <a:p>
          <a:pPr>
            <a:defRPr lang="zh-CN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/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30f3ee0c-98a9-434e-9b0a-82371a1311b1}"/>
      </c:ext>
    </c:extLst>
  </c:chart>
  <c:spPr>
    <a:noFill/>
    <a:ln>
      <a:noFill/>
    </a:ln>
    <a:effectLst/>
  </c:spPr>
  <c:txPr>
    <a:bodyPr/>
    <a:lstStyle/>
    <a:p>
      <a:pPr>
        <a:defRPr lang="zh-CN"/>
      </a:pPr>
      <a:endParaRPr lang="zh-CN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100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0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0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1">
      <cs:styleClr val="auto"/>
    </cs:fillRef>
    <cs:effectRef idx="0"/>
    <cs:fontRef idx="minor">
      <a:schemeClr val="dk1"/>
    </cs:fontRef>
    <cs:spPr>
      <a:ln>
        <a:noFill/>
      </a:ln>
      <a:effectLst/>
    </cs:spPr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02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75000"/>
        <a:lumOff val="25000"/>
      </a:schemeClr>
    </cs:fontRef>
    <cs:defRPr sz="1400" b="1" kern="120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9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60" cy="496412"/>
          </a:xfrm>
          <a:prstGeom prst="rect">
            <a:avLst/>
          </a:prstGeom>
        </p:spPr>
        <p:txBody>
          <a:bodyPr vert="horz" lIns="92117" tIns="46058" rIns="92117" bIns="46058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50442" y="0"/>
            <a:ext cx="2945660" cy="496412"/>
          </a:xfrm>
          <a:prstGeom prst="rect">
            <a:avLst/>
          </a:prstGeom>
        </p:spPr>
        <p:txBody>
          <a:bodyPr vert="horz" lIns="92117" tIns="46058" rIns="92117" bIns="46058" rtlCol="0"/>
          <a:lstStyle>
            <a:lvl1pPr algn="r">
              <a:defRPr sz="1200"/>
            </a:lvl1pPr>
          </a:lstStyle>
          <a:p>
            <a:fld id="{546634D4-6826-4280-8DB9-19D143CADB2E}" type="datetimeFigureOut">
              <a:rPr lang="zh-CN" altLang="en-US" smtClean="0"/>
              <a:pPr/>
              <a:t>2026/4/14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430090"/>
            <a:ext cx="2945660" cy="496412"/>
          </a:xfrm>
          <a:prstGeom prst="rect">
            <a:avLst/>
          </a:prstGeom>
        </p:spPr>
        <p:txBody>
          <a:bodyPr vert="horz" lIns="92117" tIns="46058" rIns="92117" bIns="46058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50442" y="9430090"/>
            <a:ext cx="2945660" cy="496412"/>
          </a:xfrm>
          <a:prstGeom prst="rect">
            <a:avLst/>
          </a:prstGeom>
        </p:spPr>
        <p:txBody>
          <a:bodyPr vert="horz" lIns="92117" tIns="46058" rIns="92117" bIns="46058" rtlCol="0" anchor="b"/>
          <a:lstStyle>
            <a:lvl1pPr algn="r">
              <a:defRPr sz="1200"/>
            </a:lvl1pPr>
          </a:lstStyle>
          <a:p>
            <a:fld id="{BE61C9F4-D0A3-417B-B817-AAD999A50B0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60" cy="496412"/>
          </a:xfrm>
          <a:prstGeom prst="rect">
            <a:avLst/>
          </a:prstGeom>
        </p:spPr>
        <p:txBody>
          <a:bodyPr vert="horz" lIns="92117" tIns="46058" rIns="92117" bIns="46058" rtlCol="0"/>
          <a:lstStyle>
            <a:lvl1pPr algn="l" eaLnBrk="1" hangingPunct="1">
              <a:defRPr sz="1200"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2" y="0"/>
            <a:ext cx="2945660" cy="496412"/>
          </a:xfrm>
          <a:prstGeom prst="rect">
            <a:avLst/>
          </a:prstGeom>
        </p:spPr>
        <p:txBody>
          <a:bodyPr vert="horz" lIns="92117" tIns="46058" rIns="92117" bIns="46058" rtlCol="0"/>
          <a:lstStyle>
            <a:lvl1pPr algn="r" eaLnBrk="1" hangingPunct="1">
              <a:defRPr sz="1200"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2D2B385D-30C0-42A3-A406-FDA826925B69}" type="datetimeFigureOut">
              <a:rPr lang="zh-CN" altLang="en-US"/>
              <a:pPr>
                <a:defRPr/>
              </a:pPr>
              <a:t>2026/4/14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88900" y="744538"/>
            <a:ext cx="6619875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117" tIns="46058" rIns="92117" bIns="46058" rtlCol="0" anchor="ctr"/>
          <a:lstStyle/>
          <a:p>
            <a:pPr lvl="0"/>
            <a:endParaRPr lang="zh-CN" altLang="en-US" noProof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908"/>
            <a:ext cx="5438140" cy="4467701"/>
          </a:xfrm>
          <a:prstGeom prst="rect">
            <a:avLst/>
          </a:prstGeom>
        </p:spPr>
        <p:txBody>
          <a:bodyPr vert="horz" lIns="92117" tIns="46058" rIns="92117" bIns="46058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30090"/>
            <a:ext cx="2945660" cy="496412"/>
          </a:xfrm>
          <a:prstGeom prst="rect">
            <a:avLst/>
          </a:prstGeom>
        </p:spPr>
        <p:txBody>
          <a:bodyPr vert="horz" lIns="92117" tIns="46058" rIns="92117" bIns="46058" rtlCol="0" anchor="b"/>
          <a:lstStyle>
            <a:lvl1pPr algn="l" eaLnBrk="1" hangingPunct="1">
              <a:defRPr sz="1200"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2" y="9430090"/>
            <a:ext cx="2945660" cy="496412"/>
          </a:xfrm>
          <a:prstGeom prst="rect">
            <a:avLst/>
          </a:prstGeom>
        </p:spPr>
        <p:txBody>
          <a:bodyPr vert="horz" wrap="square" lIns="92117" tIns="46058" rIns="92117" bIns="46058" numCol="1" anchor="b" anchorCtr="0" compatLnSpc="1"/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0C994A22-7990-4147-B722-23103CA33D1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33527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88900" y="744538"/>
            <a:ext cx="6619875" cy="3724275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7171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06829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pPr>
                <a:defRPr/>
              </a:pPr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4427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19733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zh-CN" altLang="en-US" sz="1200" dirty="0">
              <a:solidFill>
                <a:srgbClr val="2433F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3637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pPr>
                <a:defRPr/>
              </a:pPr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09384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685098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2D85F7-9DE4-4AA2-AA7A-9744C6B5E519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4686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pPr>
                <a:defRPr/>
              </a:pPr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32129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C994A22-7990-4147-B722-23103CA33D18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宋体" panose="02010600030101010101" pitchFamily="2" charset="-122"/>
              </a:rPr>
              <a:t>18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138544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3529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36507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78877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675866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pPr>
                <a:defRPr/>
              </a:pPr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024266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1. </a:t>
            </a:r>
            <a:r>
              <a:rPr lang="zh-CN" altLang="en-US" dirty="0"/>
              <a:t>背散射谱仪实验站和低放射性固体废物暂存厅已完工</a:t>
            </a:r>
            <a:endParaRPr lang="en-US" altLang="zh-CN" dirty="0"/>
          </a:p>
          <a:p>
            <a:r>
              <a:rPr lang="en-US" altLang="zh-CN" dirty="0"/>
              <a:t>2. </a:t>
            </a:r>
            <a:r>
              <a:rPr lang="zh-CN" altLang="en-US" dirty="0"/>
              <a:t>实验支撑设备楼预计在</a:t>
            </a:r>
            <a:r>
              <a:rPr lang="en-US" altLang="zh-CN" dirty="0"/>
              <a:t>26</a:t>
            </a:r>
            <a:r>
              <a:rPr lang="zh-CN" altLang="en-US" dirty="0"/>
              <a:t>年</a:t>
            </a:r>
            <a:r>
              <a:rPr lang="en-US" altLang="zh-CN" dirty="0"/>
              <a:t>1</a:t>
            </a:r>
            <a:r>
              <a:rPr lang="zh-CN" altLang="en-US" dirty="0"/>
              <a:t>月完工</a:t>
            </a:r>
            <a:endParaRPr lang="en-US" altLang="zh-CN" dirty="0"/>
          </a:p>
          <a:p>
            <a:r>
              <a:rPr lang="en-US" altLang="zh-CN" dirty="0"/>
              <a:t>3. </a:t>
            </a:r>
            <a:r>
              <a:rPr lang="zh-CN" altLang="en-US" dirty="0"/>
              <a:t>其余两栋建筑预计在</a:t>
            </a:r>
            <a:r>
              <a:rPr lang="en-US" altLang="zh-CN" dirty="0"/>
              <a:t>26</a:t>
            </a:r>
            <a:r>
              <a:rPr lang="zh-CN" altLang="en-US" dirty="0"/>
              <a:t>年</a:t>
            </a:r>
            <a:r>
              <a:rPr lang="en-US" altLang="zh-CN" dirty="0"/>
              <a:t>8</a:t>
            </a:r>
            <a:r>
              <a:rPr lang="zh-CN" altLang="en-US" dirty="0"/>
              <a:t>月完工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31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pPr>
                <a:defRPr/>
              </a:pPr>
              <a:t>33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940410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994A22-7990-4147-B722-23103CA33D18}" type="slidenum">
              <a:rPr lang="zh-CN" altLang="en-US" smtClean="0"/>
              <a:pPr>
                <a:defRPr/>
              </a:pPr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28599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.xml"/><Relationship Id="rId4" Type="http://schemas.openxmlformats.org/officeDocument/2006/relationships/tags" Target="../tags/tag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tags" Target="../tags/tag8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2.png"/><Relationship Id="rId4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43"/>
            <a:ext cx="7772400" cy="11025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81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62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43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524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905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667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E9945-95FD-4340-AC95-868156AD12A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E5DDF-294A-47C7-9938-98EB7AF5D86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pic>
        <p:nvPicPr>
          <p:cNvPr id="11" name="图片 18" descr="图片1副本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17039" y="130782"/>
            <a:ext cx="960107" cy="4319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标题 1"/>
          <p:cNvSpPr>
            <a:spLocks noGrp="1"/>
          </p:cNvSpPr>
          <p:nvPr>
            <p:ph type="title"/>
          </p:nvPr>
        </p:nvSpPr>
        <p:spPr>
          <a:xfrm>
            <a:off x="457200" y="130782"/>
            <a:ext cx="6881826" cy="431953"/>
          </a:xfrm>
        </p:spPr>
        <p:txBody>
          <a:bodyPr/>
          <a:lstStyle>
            <a:lvl1pPr algn="l">
              <a:defRPr sz="28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13" name="矩形 6"/>
          <p:cNvSpPr/>
          <p:nvPr userDrawn="1"/>
        </p:nvSpPr>
        <p:spPr>
          <a:xfrm>
            <a:off x="395537" y="586542"/>
            <a:ext cx="8496944" cy="81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9" tIns="45719" rIns="91439" bIns="45719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dirty="0"/>
          </a:p>
        </p:txBody>
      </p:sp>
      <p:sp>
        <p:nvSpPr>
          <p:cNvPr id="14" name="圆角矩形 7"/>
          <p:cNvSpPr/>
          <p:nvPr userDrawn="1"/>
        </p:nvSpPr>
        <p:spPr>
          <a:xfrm>
            <a:off x="195216" y="497941"/>
            <a:ext cx="200320" cy="172675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439" tIns="45719" rIns="91439" bIns="45719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81"/>
            <a:ext cx="7772400" cy="1021557"/>
          </a:xfrm>
        </p:spPr>
        <p:txBody>
          <a:bodyPr anchor="t"/>
          <a:lstStyle>
            <a:lvl1pPr algn="l">
              <a:defRPr sz="3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1pPr>
            <a:lvl2pPr marL="3810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762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143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524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905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667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048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CCFD9-E225-4027-8A39-47BB1E8B305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4"/>
            <a:ext cx="4038600" cy="3394472"/>
          </a:xfrm>
        </p:spPr>
        <p:txBody>
          <a:bodyPr/>
          <a:lstStyle>
            <a:lvl1pPr>
              <a:defRPr sz="2300"/>
            </a:lvl1pPr>
            <a:lvl2pPr>
              <a:defRPr sz="20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1" y="1200154"/>
            <a:ext cx="4038600" cy="3394472"/>
          </a:xfrm>
        </p:spPr>
        <p:txBody>
          <a:bodyPr/>
          <a:lstStyle>
            <a:lvl1pPr>
              <a:defRPr sz="2300"/>
            </a:lvl1pPr>
            <a:lvl2pPr>
              <a:defRPr sz="20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8E55-4005-43B9-AF5B-63A4A6F5E9C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8"/>
            <a:ext cx="4040188" cy="47982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381000" indent="0">
              <a:buNone/>
              <a:defRPr sz="1700" b="1"/>
            </a:lvl2pPr>
            <a:lvl3pPr marL="762000" indent="0">
              <a:buNone/>
              <a:defRPr sz="1500" b="1"/>
            </a:lvl3pPr>
            <a:lvl4pPr marL="1143000" indent="0">
              <a:buNone/>
              <a:defRPr sz="1400" b="1"/>
            </a:lvl4pPr>
            <a:lvl5pPr marL="1524000" indent="0">
              <a:buNone/>
              <a:defRPr sz="1400" b="1"/>
            </a:lvl5pPr>
            <a:lvl6pPr marL="1905000" indent="0">
              <a:buNone/>
              <a:defRPr sz="1400" b="1"/>
            </a:lvl6pPr>
            <a:lvl7pPr marL="2286000" indent="0">
              <a:buNone/>
              <a:defRPr sz="1400" b="1"/>
            </a:lvl7pPr>
            <a:lvl8pPr marL="2667000" indent="0">
              <a:buNone/>
              <a:defRPr sz="1400" b="1"/>
            </a:lvl8pPr>
            <a:lvl9pPr marL="3048000" indent="0">
              <a:buNone/>
              <a:defRPr sz="14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5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34" y="1151338"/>
            <a:ext cx="4041775" cy="47982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381000" indent="0">
              <a:buNone/>
              <a:defRPr sz="1700" b="1"/>
            </a:lvl2pPr>
            <a:lvl3pPr marL="762000" indent="0">
              <a:buNone/>
              <a:defRPr sz="1500" b="1"/>
            </a:lvl3pPr>
            <a:lvl4pPr marL="1143000" indent="0">
              <a:buNone/>
              <a:defRPr sz="1400" b="1"/>
            </a:lvl4pPr>
            <a:lvl5pPr marL="1524000" indent="0">
              <a:buNone/>
              <a:defRPr sz="1400" b="1"/>
            </a:lvl5pPr>
            <a:lvl6pPr marL="1905000" indent="0">
              <a:buNone/>
              <a:defRPr sz="1400" b="1"/>
            </a:lvl6pPr>
            <a:lvl7pPr marL="2286000" indent="0">
              <a:buNone/>
              <a:defRPr sz="1400" b="1"/>
            </a:lvl7pPr>
            <a:lvl8pPr marL="2667000" indent="0">
              <a:buNone/>
              <a:defRPr sz="1400" b="1"/>
            </a:lvl8pPr>
            <a:lvl9pPr marL="3048000" indent="0">
              <a:buNone/>
              <a:defRPr sz="14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34" y="1631156"/>
            <a:ext cx="4041775" cy="2963466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5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E7009-F018-417B-A00B-621B4BA5E7A7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742EE-A927-47F0-8C6F-13CEA9EFBA9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A89ED-2AB0-4A45-9A5F-8F7C8E84949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20" y="204790"/>
            <a:ext cx="3008313" cy="871538"/>
          </a:xfrm>
        </p:spPr>
        <p:txBody>
          <a:bodyPr anchor="b"/>
          <a:lstStyle>
            <a:lvl1pPr algn="l">
              <a:defRPr sz="1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807"/>
            <a:ext cx="5111750" cy="4389835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0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20" y="1076328"/>
            <a:ext cx="3008313" cy="3518297"/>
          </a:xfrm>
        </p:spPr>
        <p:txBody>
          <a:bodyPr/>
          <a:lstStyle>
            <a:lvl1pPr marL="0" indent="0">
              <a:buNone/>
              <a:defRPr sz="1200"/>
            </a:lvl1pPr>
            <a:lvl2pPr marL="381000" indent="0">
              <a:buNone/>
              <a:defRPr sz="1000"/>
            </a:lvl2pPr>
            <a:lvl3pPr marL="762000" indent="0">
              <a:buNone/>
              <a:defRPr sz="800"/>
            </a:lvl3pPr>
            <a:lvl4pPr marL="1143000" indent="0">
              <a:buNone/>
              <a:defRPr sz="700"/>
            </a:lvl4pPr>
            <a:lvl5pPr marL="1524000" indent="0">
              <a:buNone/>
              <a:defRPr sz="700"/>
            </a:lvl5pPr>
            <a:lvl6pPr marL="1905000" indent="0">
              <a:buNone/>
              <a:defRPr sz="700"/>
            </a:lvl6pPr>
            <a:lvl7pPr marL="2286000" indent="0">
              <a:buNone/>
              <a:defRPr sz="700"/>
            </a:lvl7pPr>
            <a:lvl8pPr marL="2667000" indent="0">
              <a:buNone/>
              <a:defRPr sz="700"/>
            </a:lvl8pPr>
            <a:lvl9pPr marL="3048000" indent="0">
              <a:buNone/>
              <a:defRPr sz="7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2F39D-253D-47DE-8C96-79F70A04D70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1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 rtlCol="0">
            <a:normAutofit/>
          </a:bodyPr>
          <a:lstStyle>
            <a:lvl1pPr marL="0" indent="0">
              <a:buNone/>
              <a:defRPr sz="2700"/>
            </a:lvl1pPr>
            <a:lvl2pPr marL="381000" indent="0">
              <a:buNone/>
              <a:defRPr sz="2300"/>
            </a:lvl2pPr>
            <a:lvl3pPr marL="762000" indent="0">
              <a:buNone/>
              <a:defRPr sz="2000"/>
            </a:lvl3pPr>
            <a:lvl4pPr marL="1143000" indent="0">
              <a:buNone/>
              <a:defRPr sz="1700"/>
            </a:lvl4pPr>
            <a:lvl5pPr marL="1524000" indent="0">
              <a:buNone/>
              <a:defRPr sz="1700"/>
            </a:lvl5pPr>
            <a:lvl6pPr marL="1905000" indent="0">
              <a:buNone/>
              <a:defRPr sz="1700"/>
            </a:lvl6pPr>
            <a:lvl7pPr marL="2286000" indent="0">
              <a:buNone/>
              <a:defRPr sz="1700"/>
            </a:lvl7pPr>
            <a:lvl8pPr marL="2667000" indent="0">
              <a:buNone/>
              <a:defRPr sz="1700"/>
            </a:lvl8pPr>
            <a:lvl9pPr marL="3048000" indent="0">
              <a:buNone/>
              <a:defRPr sz="17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5"/>
            <a:ext cx="5486400" cy="603646"/>
          </a:xfrm>
        </p:spPr>
        <p:txBody>
          <a:bodyPr/>
          <a:lstStyle>
            <a:lvl1pPr marL="0" indent="0">
              <a:buNone/>
              <a:defRPr sz="1200"/>
            </a:lvl1pPr>
            <a:lvl2pPr marL="381000" indent="0">
              <a:buNone/>
              <a:defRPr sz="1000"/>
            </a:lvl2pPr>
            <a:lvl3pPr marL="762000" indent="0">
              <a:buNone/>
              <a:defRPr sz="800"/>
            </a:lvl3pPr>
            <a:lvl4pPr marL="1143000" indent="0">
              <a:buNone/>
              <a:defRPr sz="700"/>
            </a:lvl4pPr>
            <a:lvl5pPr marL="1524000" indent="0">
              <a:buNone/>
              <a:defRPr sz="700"/>
            </a:lvl5pPr>
            <a:lvl6pPr marL="1905000" indent="0">
              <a:buNone/>
              <a:defRPr sz="700"/>
            </a:lvl6pPr>
            <a:lvl7pPr marL="2286000" indent="0">
              <a:buNone/>
              <a:defRPr sz="700"/>
            </a:lvl7pPr>
            <a:lvl8pPr marL="2667000" indent="0">
              <a:buNone/>
              <a:defRPr sz="700"/>
            </a:lvl8pPr>
            <a:lvl9pPr marL="3048000" indent="0">
              <a:buNone/>
              <a:defRPr sz="7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90104-07A5-48B5-BEDE-05F658D4D21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C598D-9B25-41F2-B008-9EA8DB91FF4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83"/>
            <a:ext cx="2057400" cy="438864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1" y="205983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0E28F-C52D-4A97-95D4-C0569AAA1EF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7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-278606" y="0"/>
            <a:ext cx="9440466" cy="5143500"/>
          </a:xfrm>
          <a:prstGeom prst="rect">
            <a:avLst/>
          </a:prstGeom>
          <a:solidFill>
            <a:srgbClr val="273A5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7500" tIns="35100" rIns="67500" bIns="35100" anchor="ctr">
            <a:norm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80604020202020204" pitchFamily="34" charset="0"/>
              <a:buChar char="•"/>
              <a:defRPr sz="2400">
                <a:solidFill>
                  <a:schemeClr val="tx1"/>
                </a:solidFill>
                <a:latin typeface="Arial" panose="02080604020202020204" pitchFamily="34" charset="0"/>
                <a:ea typeface="黑体" panose="02010609060101010101" pitchFamily="49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80604020202020204" pitchFamily="34" charset="0"/>
              <a:buChar char="•"/>
              <a:defRPr sz="2000">
                <a:solidFill>
                  <a:schemeClr val="tx1"/>
                </a:solidFill>
                <a:latin typeface="Arial" panose="02080604020202020204" pitchFamily="34" charset="0"/>
                <a:ea typeface="黑体" panose="02010609060101010101" pitchFamily="49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80604020202020204" pitchFamily="34" charset="0"/>
              <a:buChar char="•"/>
              <a:defRPr>
                <a:solidFill>
                  <a:schemeClr val="tx1"/>
                </a:solidFill>
                <a:latin typeface="Arial" panose="02080604020202020204" pitchFamily="34" charset="0"/>
                <a:ea typeface="黑体" panose="02010609060101010101" pitchFamily="49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80604020202020204" pitchFamily="34" charset="0"/>
              <a:buChar char="•"/>
              <a:defRPr>
                <a:solidFill>
                  <a:schemeClr val="tx1"/>
                </a:solidFill>
                <a:latin typeface="Arial" panose="02080604020202020204" pitchFamily="34" charset="0"/>
                <a:ea typeface="黑体" panose="02010609060101010101" pitchFamily="49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80604020202020204" pitchFamily="34" charset="0"/>
              <a:buChar char="•"/>
              <a:defRPr>
                <a:solidFill>
                  <a:schemeClr val="tx1"/>
                </a:solidFill>
                <a:latin typeface="Arial" panose="02080604020202020204" pitchFamily="34" charset="0"/>
                <a:ea typeface="黑体" panose="02010609060101010101" pitchFamily="49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80604020202020204" pitchFamily="34" charset="0"/>
              <a:buChar char="•"/>
              <a:defRPr>
                <a:solidFill>
                  <a:schemeClr val="tx1"/>
                </a:solidFill>
                <a:latin typeface="Arial" panose="02080604020202020204" pitchFamily="34" charset="0"/>
                <a:ea typeface="黑体" panose="02010609060101010101" pitchFamily="49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80604020202020204" pitchFamily="34" charset="0"/>
              <a:buChar char="•"/>
              <a:defRPr>
                <a:solidFill>
                  <a:schemeClr val="tx1"/>
                </a:solidFill>
                <a:latin typeface="Arial" panose="02080604020202020204" pitchFamily="34" charset="0"/>
                <a:ea typeface="黑体" panose="02010609060101010101" pitchFamily="49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80604020202020204" pitchFamily="34" charset="0"/>
              <a:buChar char="•"/>
              <a:defRPr>
                <a:solidFill>
                  <a:schemeClr val="tx1"/>
                </a:solidFill>
                <a:latin typeface="Arial" panose="02080604020202020204" pitchFamily="34" charset="0"/>
                <a:ea typeface="黑体" panose="02010609060101010101" pitchFamily="49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80604020202020204" pitchFamily="34" charset="0"/>
              <a:buChar char="•"/>
              <a:defRPr>
                <a:solidFill>
                  <a:schemeClr val="tx1"/>
                </a:solidFill>
                <a:latin typeface="Arial" panose="02080604020202020204" pitchFamily="34" charset="0"/>
                <a:ea typeface="黑体" panose="02010609060101010101" pitchFamily="49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80604020202020204" pitchFamily="34" charset="0"/>
              <a:buNone/>
            </a:pPr>
            <a:endParaRPr lang="zh-CN" altLang="zh-CN" sz="1350">
              <a:solidFill>
                <a:schemeClr val="bg1"/>
              </a:solidFill>
              <a:ea typeface="宋体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80600" y="1798200"/>
            <a:ext cx="7886700" cy="993600"/>
          </a:xfrm>
        </p:spPr>
        <p:txBody>
          <a:bodyPr>
            <a:normAutofit/>
          </a:bodyPr>
          <a:lstStyle>
            <a:lvl1pPr algn="ctr">
              <a:defRPr sz="45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4767264"/>
            <a:ext cx="2057400" cy="273844"/>
          </a:xfrm>
        </p:spPr>
        <p:txBody>
          <a:bodyPr/>
          <a:lstStyle>
            <a:lvl1pPr algn="ctr">
              <a:defRPr/>
            </a:lvl1pPr>
          </a:lstStyle>
          <a:p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 algn="ctr"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 algn="ctr">
              <a:defRPr/>
            </a:lvl1pPr>
          </a:lstStyle>
          <a:p>
            <a:fld id="{9851E2F2-A8FF-4CB4-AB50-B1472E075708}" type="slidenum">
              <a:rPr lang="zh-CN" altLang="en-US"/>
              <a:t>‹#›</a:t>
            </a:fld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3204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A89ED-2AB0-4A45-9A5F-8F7C8E84949C}" type="slidenum">
              <a:rPr lang="en-US" altLang="zh-CN"/>
              <a:t>‹#›</a:t>
            </a:fld>
            <a:endParaRPr lang="en-US" altLang="zh-CN"/>
          </a:p>
        </p:txBody>
      </p:sp>
      <p:pic>
        <p:nvPicPr>
          <p:cNvPr id="6" name="图片 18" descr="图片1副本"/>
          <p:cNvPicPr>
            <a:picLocks noChangeAspect="1"/>
          </p:cNvPicPr>
          <p:nvPr userDrawn="1"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717017" y="130774"/>
            <a:ext cx="960107" cy="4319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矩形 6"/>
          <p:cNvSpPr/>
          <p:nvPr userDrawn="1"/>
        </p:nvSpPr>
        <p:spPr>
          <a:xfrm>
            <a:off x="395538" y="586542"/>
            <a:ext cx="8496944" cy="81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dirty="0">
              <a:cs typeface="Times New Roman" panose="02020603050405020304" pitchFamily="18" charset="0"/>
            </a:endParaRPr>
          </a:p>
        </p:txBody>
      </p:sp>
      <p:sp>
        <p:nvSpPr>
          <p:cNvPr id="8" name="圆角矩形 7"/>
          <p:cNvSpPr/>
          <p:nvPr userDrawn="1"/>
        </p:nvSpPr>
        <p:spPr>
          <a:xfrm>
            <a:off x="195216" y="497921"/>
            <a:ext cx="200320" cy="172675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cs typeface="Times New Roman" panose="02020603050405020304" pitchFamily="18" charset="0"/>
            </a:endParaRPr>
          </a:p>
        </p:txBody>
      </p:sp>
      <p:sp>
        <p:nvSpPr>
          <p:cNvPr id="9" name="标题 1"/>
          <p:cNvSpPr>
            <a:spLocks noGrp="1"/>
          </p:cNvSpPr>
          <p:nvPr>
            <p:ph type="title"/>
          </p:nvPr>
        </p:nvSpPr>
        <p:spPr>
          <a:xfrm>
            <a:off x="457200" y="130774"/>
            <a:ext cx="6881826" cy="431953"/>
          </a:xfrm>
        </p:spPr>
        <p:txBody>
          <a:bodyPr/>
          <a:lstStyle>
            <a:lvl1pPr algn="l">
              <a:defRPr sz="2880" b="1">
                <a:latin typeface="Times New Roman" panose="02020603050405020304" pitchFamily="18" charset="0"/>
                <a:ea typeface="Times New Roman" panose="02020603050405020304" pitchFamily="18" charset="0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502382477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8" descr="图片1副本"/>
          <p:cNvPicPr>
            <a:picLocks noChangeAspect="1"/>
          </p:cNvPicPr>
          <p:nvPr userDrawn="1"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7717019" y="130774"/>
            <a:ext cx="960107" cy="4319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矩形 6"/>
          <p:cNvSpPr/>
          <p:nvPr userDrawn="1"/>
        </p:nvSpPr>
        <p:spPr>
          <a:xfrm>
            <a:off x="395539" y="586542"/>
            <a:ext cx="8496944" cy="81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20" dirty="0"/>
          </a:p>
        </p:txBody>
      </p:sp>
      <p:sp>
        <p:nvSpPr>
          <p:cNvPr id="8" name="圆角矩形 7"/>
          <p:cNvSpPr/>
          <p:nvPr userDrawn="1"/>
        </p:nvSpPr>
        <p:spPr>
          <a:xfrm>
            <a:off x="195216" y="497922"/>
            <a:ext cx="200320" cy="172675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20"/>
          </a:p>
        </p:txBody>
      </p:sp>
      <p:sp>
        <p:nvSpPr>
          <p:cNvPr id="9" name="标题 1"/>
          <p:cNvSpPr>
            <a:spLocks noGrp="1"/>
          </p:cNvSpPr>
          <p:nvPr>
            <p:ph type="title" hasCustomPrompt="1"/>
          </p:nvPr>
        </p:nvSpPr>
        <p:spPr>
          <a:xfrm>
            <a:off x="457200" y="130774"/>
            <a:ext cx="6881826" cy="431953"/>
          </a:xfrm>
        </p:spPr>
        <p:txBody>
          <a:bodyPr/>
          <a:lstStyle>
            <a:lvl1pPr algn="l">
              <a:defRPr sz="288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altLang="zh-CN" dirty="0"/>
              <a:t>ABC</a:t>
            </a:r>
          </a:p>
        </p:txBody>
      </p:sp>
      <p:sp>
        <p:nvSpPr>
          <p:cNvPr id="10" name="文本占位符 2">
            <a:extLst>
              <a:ext uri="{FF2B5EF4-FFF2-40B4-BE49-F238E27FC236}">
                <a16:creationId xmlns:a16="http://schemas.microsoft.com/office/drawing/2014/main" id="{05BAD030-0CB5-4C70-82B1-45F603B0ED29}"/>
              </a:ext>
            </a:extLst>
          </p:cNvPr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323757" y="845599"/>
            <a:ext cx="8655652" cy="559108"/>
          </a:xfrm>
          <a:prstGeom prst="rect">
            <a:avLst/>
          </a:prstGeom>
          <a:ln>
            <a:solidFill>
              <a:srgbClr val="E6E6E6"/>
            </a:solidFill>
          </a:ln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1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887" indent="0">
              <a:buNone/>
              <a:defRPr sz="1500" b="1"/>
            </a:lvl2pPr>
            <a:lvl3pPr marL="685773" indent="0">
              <a:buNone/>
              <a:defRPr sz="1350" b="1"/>
            </a:lvl3pPr>
            <a:lvl4pPr marL="1028659" indent="0">
              <a:buNone/>
              <a:defRPr sz="1200" b="1"/>
            </a:lvl4pPr>
            <a:lvl5pPr marL="1371545" indent="0">
              <a:buNone/>
              <a:defRPr sz="1200" b="1"/>
            </a:lvl5pPr>
            <a:lvl6pPr marL="1714432" indent="0">
              <a:buNone/>
              <a:defRPr sz="1200" b="1"/>
            </a:lvl6pPr>
            <a:lvl7pPr marL="2057318" indent="0">
              <a:buNone/>
              <a:defRPr sz="1200" b="1"/>
            </a:lvl7pPr>
            <a:lvl8pPr marL="2400204" indent="0">
              <a:buNone/>
              <a:defRPr sz="1200" b="1"/>
            </a:lvl8pPr>
            <a:lvl9pPr marL="2743090" indent="0">
              <a:buNone/>
              <a:defRPr sz="1200" b="1"/>
            </a:lvl9pPr>
          </a:lstStyle>
          <a:p>
            <a:pPr lvl="0"/>
            <a:r>
              <a:rPr lang="zh-CN" altLang="en-US" dirty="0"/>
              <a:t>系统任务</a:t>
            </a:r>
            <a:r>
              <a:rPr lang="en-US" altLang="zh-CN" dirty="0"/>
              <a:t>/</a:t>
            </a:r>
            <a:r>
              <a:rPr lang="zh-CN" altLang="en-US" dirty="0"/>
              <a:t>目标，预研或前期技术积累、相关成果展示</a:t>
            </a:r>
          </a:p>
        </p:txBody>
      </p:sp>
      <p:sp>
        <p:nvSpPr>
          <p:cNvPr id="11" name="内容占位符 3">
            <a:extLst>
              <a:ext uri="{FF2B5EF4-FFF2-40B4-BE49-F238E27FC236}">
                <a16:creationId xmlns:a16="http://schemas.microsoft.com/office/drawing/2014/main" id="{AE078333-CF4B-45E2-951E-25286F234999}"/>
              </a:ext>
            </a:extLst>
          </p:cNvPr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329794" y="1450423"/>
            <a:ext cx="4242207" cy="3370152"/>
          </a:xfrm>
          <a:prstGeom prst="rect">
            <a:avLst/>
          </a:prstGeom>
          <a:ln>
            <a:solidFill>
              <a:srgbClr val="E6E6E6"/>
            </a:solidFill>
          </a:ln>
        </p:spPr>
        <p:txBody>
          <a:bodyPr vert="horz" lIns="101600" tIns="0" rIns="82550" bIns="0" rtlCol="0">
            <a:normAutofit/>
          </a:bodyPr>
          <a:lstStyle>
            <a:lvl1pPr marL="257165" indent="-257165">
              <a:spcAft>
                <a:spcPts val="450"/>
              </a:spcAft>
              <a:buFont typeface="Wingdings" panose="05000000000000000000" pitchFamily="2" charset="2"/>
              <a:buChar char="n"/>
              <a:defRPr sz="1500"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1pPr>
            <a:lvl2pPr marL="581002" indent="-257165">
              <a:spcAft>
                <a:spcPts val="450"/>
              </a:spcAft>
              <a:buFont typeface="Wingdings" panose="05000000000000000000" pitchFamily="2" charset="2"/>
              <a:buChar char="n"/>
              <a:defRPr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2pPr>
            <a:lvl3pPr marL="857216" indent="-171443">
              <a:spcAft>
                <a:spcPts val="450"/>
              </a:spcAft>
              <a:buFont typeface="Wingdings" panose="05000000000000000000" pitchFamily="2" charset="2"/>
              <a:buChar char="n"/>
              <a:defRPr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3pPr>
            <a:lvl4pPr marL="1200102" indent="-171443">
              <a:spcAft>
                <a:spcPts val="450"/>
              </a:spcAft>
              <a:buFont typeface="Wingdings" panose="05000000000000000000" pitchFamily="2" charset="2"/>
              <a:buChar char="n"/>
              <a:defRPr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4pPr>
            <a:lvl5pPr marL="1542988" indent="-171443">
              <a:spcAft>
                <a:spcPts val="450"/>
              </a:spcAft>
              <a:buFont typeface="Wingdings" panose="05000000000000000000" pitchFamily="2" charset="2"/>
              <a:buChar char="n"/>
              <a:defRPr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13" name="内容占位符 5">
            <a:extLst>
              <a:ext uri="{FF2B5EF4-FFF2-40B4-BE49-F238E27FC236}">
                <a16:creationId xmlns:a16="http://schemas.microsoft.com/office/drawing/2014/main" id="{871C3C7F-0361-408B-A606-CC4E1397777E}"/>
              </a:ext>
            </a:extLst>
          </p:cNvPr>
          <p:cNvSpPr>
            <a:spLocks noGrp="1"/>
          </p:cNvSpPr>
          <p:nvPr>
            <p:ph sz="quarter" idx="4"/>
            <p:custDataLst>
              <p:tags r:id="rId3"/>
            </p:custDataLst>
          </p:nvPr>
        </p:nvSpPr>
        <p:spPr>
          <a:xfrm>
            <a:off x="4753993" y="1450423"/>
            <a:ext cx="4225415" cy="3370152"/>
          </a:xfrm>
          <a:prstGeom prst="rect">
            <a:avLst/>
          </a:prstGeom>
          <a:ln>
            <a:solidFill>
              <a:srgbClr val="E6E6E6"/>
            </a:solidFill>
          </a:ln>
        </p:spPr>
        <p:txBody>
          <a:bodyPr vert="horz" lIns="101600" tIns="0" rIns="82550" bIns="0" rtlCol="0">
            <a:normAutofit/>
          </a:bodyPr>
          <a:lstStyle>
            <a:lvl1pPr marL="257165" indent="-257165">
              <a:spcAft>
                <a:spcPts val="450"/>
              </a:spcAft>
              <a:buFont typeface="Wingdings" panose="05000000000000000000" pitchFamily="2" charset="2"/>
              <a:buChar char="n"/>
              <a:defRPr sz="1500"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1pPr>
            <a:lvl2pPr>
              <a:spcAft>
                <a:spcPts val="450"/>
              </a:spcAft>
              <a:defRPr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2pPr>
            <a:lvl3pPr>
              <a:spcAft>
                <a:spcPts val="450"/>
              </a:spcAft>
              <a:defRPr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3pPr>
            <a:lvl4pPr>
              <a:spcAft>
                <a:spcPts val="450"/>
              </a:spcAft>
              <a:defRPr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4pPr>
            <a:lvl5pPr>
              <a:spcAft>
                <a:spcPts val="450"/>
              </a:spcAft>
              <a:defRPr baseline="0">
                <a:latin typeface="Times New Roman" panose="02020603050405020304" pitchFamily="18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2244900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8" descr="图片1副本"/>
          <p:cNvPicPr>
            <a:picLocks noChangeAspect="1"/>
          </p:cNvPicPr>
          <p:nvPr userDrawn="1"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717018" y="130774"/>
            <a:ext cx="960107" cy="4319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矩形 6"/>
          <p:cNvSpPr/>
          <p:nvPr userDrawn="1"/>
        </p:nvSpPr>
        <p:spPr>
          <a:xfrm>
            <a:off x="395539" y="586542"/>
            <a:ext cx="8496944" cy="81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20" dirty="0"/>
          </a:p>
        </p:txBody>
      </p:sp>
      <p:sp>
        <p:nvSpPr>
          <p:cNvPr id="8" name="圆角矩形 7"/>
          <p:cNvSpPr/>
          <p:nvPr userDrawn="1"/>
        </p:nvSpPr>
        <p:spPr>
          <a:xfrm>
            <a:off x="195216" y="497922"/>
            <a:ext cx="200320" cy="172675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20"/>
          </a:p>
        </p:txBody>
      </p:sp>
      <p:sp>
        <p:nvSpPr>
          <p:cNvPr id="9" name="标题 1"/>
          <p:cNvSpPr>
            <a:spLocks noGrp="1"/>
          </p:cNvSpPr>
          <p:nvPr>
            <p:ph type="title" hasCustomPrompt="1"/>
          </p:nvPr>
        </p:nvSpPr>
        <p:spPr>
          <a:xfrm>
            <a:off x="457200" y="130774"/>
            <a:ext cx="6881826" cy="431953"/>
          </a:xfrm>
        </p:spPr>
        <p:txBody>
          <a:bodyPr/>
          <a:lstStyle>
            <a:lvl1pPr algn="l">
              <a:defRPr sz="288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altLang="zh-CN" dirty="0"/>
              <a:t>ABC</a:t>
            </a:r>
          </a:p>
        </p:txBody>
      </p:sp>
      <p:sp>
        <p:nvSpPr>
          <p:cNvPr id="2" name="文本占位符 1"/>
          <p:cNvSpPr>
            <a:spLocks noGrp="1"/>
          </p:cNvSpPr>
          <p:nvPr>
            <p:ph type="body" idx="10" hasCustomPrompt="1"/>
          </p:nvPr>
        </p:nvSpPr>
        <p:spPr>
          <a:xfrm>
            <a:off x="338900" y="910400"/>
            <a:ext cx="8640509" cy="383019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US" altLang="zh-CN"/>
              <a:t>ABC</a:t>
            </a:r>
          </a:p>
        </p:txBody>
      </p:sp>
    </p:spTree>
    <p:extLst>
      <p:ext uri="{BB962C8B-B14F-4D97-AF65-F5344CB8AC3E}">
        <p14:creationId xmlns:p14="http://schemas.microsoft.com/office/powerpoint/2010/main" val="32843705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8" descr="图片1副本"/>
          <p:cNvPicPr>
            <a:picLocks noChangeAspect="1"/>
          </p:cNvPicPr>
          <p:nvPr userDrawn="1"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717018" y="130774"/>
            <a:ext cx="960107" cy="431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矩形 6"/>
          <p:cNvSpPr/>
          <p:nvPr userDrawn="1"/>
        </p:nvSpPr>
        <p:spPr>
          <a:xfrm>
            <a:off x="395539" y="586542"/>
            <a:ext cx="8496944" cy="81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20" dirty="0"/>
          </a:p>
        </p:txBody>
      </p:sp>
      <p:sp>
        <p:nvSpPr>
          <p:cNvPr id="8" name="圆角矩形 7"/>
          <p:cNvSpPr/>
          <p:nvPr userDrawn="1"/>
        </p:nvSpPr>
        <p:spPr>
          <a:xfrm>
            <a:off x="195216" y="497922"/>
            <a:ext cx="200321" cy="172675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20"/>
          </a:p>
        </p:txBody>
      </p:sp>
      <p:sp>
        <p:nvSpPr>
          <p:cNvPr id="9" name="标题 1"/>
          <p:cNvSpPr>
            <a:spLocks noGrp="1"/>
          </p:cNvSpPr>
          <p:nvPr>
            <p:ph type="title" hasCustomPrompt="1"/>
          </p:nvPr>
        </p:nvSpPr>
        <p:spPr>
          <a:xfrm>
            <a:off x="457200" y="130774"/>
            <a:ext cx="6881826" cy="431954"/>
          </a:xfrm>
        </p:spPr>
        <p:txBody>
          <a:bodyPr/>
          <a:lstStyle>
            <a:lvl1pPr algn="l">
              <a:defRPr sz="288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altLang="zh-CN" dirty="0"/>
              <a:t>ABC</a:t>
            </a:r>
          </a:p>
        </p:txBody>
      </p:sp>
      <p:sp>
        <p:nvSpPr>
          <p:cNvPr id="2" name="文本占位符 1"/>
          <p:cNvSpPr>
            <a:spLocks noGrp="1"/>
          </p:cNvSpPr>
          <p:nvPr>
            <p:ph type="body" idx="10" hasCustomPrompt="1"/>
          </p:nvPr>
        </p:nvSpPr>
        <p:spPr>
          <a:xfrm>
            <a:off x="338899" y="910400"/>
            <a:ext cx="8640509" cy="383019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US" altLang="zh-CN"/>
              <a:t>ABC</a:t>
            </a:r>
          </a:p>
        </p:txBody>
      </p:sp>
    </p:spTree>
    <p:extLst>
      <p:ext uri="{BB962C8B-B14F-4D97-AF65-F5344CB8AC3E}">
        <p14:creationId xmlns:p14="http://schemas.microsoft.com/office/powerpoint/2010/main" val="6144973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A89ED-2AB0-4A45-9A5F-8F7C8E84949C}" type="slidenum">
              <a:rPr lang="en-US" altLang="zh-CN"/>
              <a:t>‹#›</a:t>
            </a:fld>
            <a:endParaRPr lang="en-US" altLang="zh-CN"/>
          </a:p>
        </p:txBody>
      </p:sp>
      <p:pic>
        <p:nvPicPr>
          <p:cNvPr id="6" name="图片 18" descr="图片1副本"/>
          <p:cNvPicPr>
            <a:picLocks noChangeAspect="1"/>
          </p:cNvPicPr>
          <p:nvPr userDrawn="1"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717018" y="130774"/>
            <a:ext cx="960107" cy="4319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矩形 6"/>
          <p:cNvSpPr/>
          <p:nvPr userDrawn="1"/>
        </p:nvSpPr>
        <p:spPr>
          <a:xfrm>
            <a:off x="395539" y="586542"/>
            <a:ext cx="8496944" cy="81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20" dirty="0"/>
          </a:p>
        </p:txBody>
      </p:sp>
      <p:sp>
        <p:nvSpPr>
          <p:cNvPr id="8" name="圆角矩形 7"/>
          <p:cNvSpPr/>
          <p:nvPr userDrawn="1"/>
        </p:nvSpPr>
        <p:spPr>
          <a:xfrm>
            <a:off x="195216" y="497922"/>
            <a:ext cx="200320" cy="172675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20"/>
          </a:p>
        </p:txBody>
      </p:sp>
      <p:sp>
        <p:nvSpPr>
          <p:cNvPr id="9" name="标题 1"/>
          <p:cNvSpPr>
            <a:spLocks noGrp="1"/>
          </p:cNvSpPr>
          <p:nvPr>
            <p:ph type="title"/>
          </p:nvPr>
        </p:nvSpPr>
        <p:spPr>
          <a:xfrm>
            <a:off x="457200" y="130774"/>
            <a:ext cx="6881826" cy="431953"/>
          </a:xfrm>
        </p:spPr>
        <p:txBody>
          <a:bodyPr/>
          <a:lstStyle>
            <a:lvl1pPr algn="l">
              <a:defRPr sz="2799" b="1">
                <a:latin typeface="Times New Roman" panose="02020603050405020304" pitchFamily="18" charset="0"/>
                <a:ea typeface="Times New Roman" panose="02020603050405020304" pitchFamily="18" charset="0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764572422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05978"/>
            <a:ext cx="8229600" cy="857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39" tIns="45719" rIns="91439" bIns="45719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1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200154"/>
            <a:ext cx="8229600" cy="339447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39" tIns="45719" rIns="91439" bIns="45719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1" y="4767267"/>
            <a:ext cx="2133600" cy="273844"/>
          </a:xfrm>
          <a:prstGeom prst="rect">
            <a:avLst/>
          </a:prstGeom>
        </p:spPr>
        <p:txBody>
          <a:bodyPr vert="horz" lIns="91439" tIns="45719" rIns="91439" bIns="45719" rtlCol="0" anchor="ctr"/>
          <a:lstStyle>
            <a:lvl1pPr algn="l" eaLnBrk="1" hangingPunct="1">
              <a:defRPr sz="10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1" y="4767267"/>
            <a:ext cx="2895600" cy="273844"/>
          </a:xfrm>
          <a:prstGeom prst="rect">
            <a:avLst/>
          </a:prstGeom>
        </p:spPr>
        <p:txBody>
          <a:bodyPr vert="horz" lIns="91439" tIns="45719" rIns="91439" bIns="45719" rtlCol="0" anchor="ctr"/>
          <a:lstStyle>
            <a:lvl1pPr algn="ctr" eaLnBrk="1" hangingPunct="1">
              <a:defRPr sz="10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7"/>
            <a:ext cx="2133600" cy="273844"/>
          </a:xfrm>
          <a:prstGeom prst="rect">
            <a:avLst/>
          </a:prstGeom>
        </p:spPr>
        <p:txBody>
          <a:bodyPr vert="horz" wrap="square" lIns="91439" tIns="45719" rIns="91439" bIns="45719" numCol="1" anchor="ctr" anchorCtr="0" compatLnSpc="1"/>
          <a:lstStyle>
            <a:lvl1pPr algn="r" eaLnBrk="1" hangingPunct="1">
              <a:defRPr sz="10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54C4A90C-E326-4071-A758-2EBBA93615F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3" r:id="rId14"/>
    <p:sldLayoutId id="2147483664" r:id="rId15"/>
    <p:sldLayoutId id="2147483665" r:id="rId16"/>
    <p:sldLayoutId id="2147483666" r:id="rId17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7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7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7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7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7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381000" algn="ctr" rtl="0" fontAlgn="base">
        <a:spcBef>
          <a:spcPct val="0"/>
        </a:spcBef>
        <a:spcAft>
          <a:spcPct val="0"/>
        </a:spcAft>
        <a:defRPr sz="37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762000" algn="ctr" rtl="0" fontAlgn="base">
        <a:spcBef>
          <a:spcPct val="0"/>
        </a:spcBef>
        <a:spcAft>
          <a:spcPct val="0"/>
        </a:spcAft>
        <a:defRPr sz="37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143000" algn="ctr" rtl="0" fontAlgn="base">
        <a:spcBef>
          <a:spcPct val="0"/>
        </a:spcBef>
        <a:spcAft>
          <a:spcPct val="0"/>
        </a:spcAft>
        <a:defRPr sz="37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524000" algn="ctr" rtl="0" fontAlgn="base">
        <a:spcBef>
          <a:spcPct val="0"/>
        </a:spcBef>
        <a:spcAft>
          <a:spcPct val="0"/>
        </a:spcAft>
        <a:defRPr sz="37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2857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19125" indent="-23812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952500" indent="-1905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33500" indent="-1905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14500" indent="-1905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095500" indent="-190500" algn="l" defTabSz="7620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476500" indent="-190500" algn="l" defTabSz="7620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2857500" indent="-190500" algn="l" defTabSz="7620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238500" indent="-190500" algn="l" defTabSz="7620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76200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81000" algn="l" defTabSz="76200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62000" algn="l" defTabSz="76200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algn="l" defTabSz="76200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24000" algn="l" defTabSz="76200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905000" algn="l" defTabSz="76200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86000" algn="l" defTabSz="76200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667000" algn="l" defTabSz="76200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3048000" algn="l" defTabSz="76200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9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tags" Target="../tags/tag22.xml"/><Relationship Id="rId18" Type="http://schemas.openxmlformats.org/officeDocument/2006/relationships/tags" Target="../tags/tag27.xml"/><Relationship Id="rId26" Type="http://schemas.openxmlformats.org/officeDocument/2006/relationships/tags" Target="../tags/tag35.xml"/><Relationship Id="rId39" Type="http://schemas.openxmlformats.org/officeDocument/2006/relationships/image" Target="../media/image14.jpeg"/><Relationship Id="rId21" Type="http://schemas.openxmlformats.org/officeDocument/2006/relationships/tags" Target="../tags/tag30.xml"/><Relationship Id="rId34" Type="http://schemas.openxmlformats.org/officeDocument/2006/relationships/image" Target="../media/image9.jpeg"/><Relationship Id="rId7" Type="http://schemas.openxmlformats.org/officeDocument/2006/relationships/tags" Target="../tags/tag16.xml"/><Relationship Id="rId2" Type="http://schemas.openxmlformats.org/officeDocument/2006/relationships/tags" Target="../tags/tag11.xml"/><Relationship Id="rId16" Type="http://schemas.openxmlformats.org/officeDocument/2006/relationships/tags" Target="../tags/tag25.xml"/><Relationship Id="rId20" Type="http://schemas.openxmlformats.org/officeDocument/2006/relationships/tags" Target="../tags/tag29.xml"/><Relationship Id="rId29" Type="http://schemas.openxmlformats.org/officeDocument/2006/relationships/notesSlide" Target="../notesSlides/notesSlide2.xml"/><Relationship Id="rId41" Type="http://schemas.openxmlformats.org/officeDocument/2006/relationships/image" Target="../media/image16.png"/><Relationship Id="rId1" Type="http://schemas.openxmlformats.org/officeDocument/2006/relationships/tags" Target="../tags/tag10.xml"/><Relationship Id="rId6" Type="http://schemas.openxmlformats.org/officeDocument/2006/relationships/tags" Target="../tags/tag15.xml"/><Relationship Id="rId11" Type="http://schemas.openxmlformats.org/officeDocument/2006/relationships/tags" Target="../tags/tag20.xml"/><Relationship Id="rId24" Type="http://schemas.openxmlformats.org/officeDocument/2006/relationships/tags" Target="../tags/tag33.xml"/><Relationship Id="rId32" Type="http://schemas.openxmlformats.org/officeDocument/2006/relationships/image" Target="../media/image7.jpeg"/><Relationship Id="rId37" Type="http://schemas.openxmlformats.org/officeDocument/2006/relationships/image" Target="../media/image12.png"/><Relationship Id="rId40" Type="http://schemas.openxmlformats.org/officeDocument/2006/relationships/image" Target="../media/image15.jpeg"/><Relationship Id="rId5" Type="http://schemas.openxmlformats.org/officeDocument/2006/relationships/tags" Target="../tags/tag14.xml"/><Relationship Id="rId15" Type="http://schemas.openxmlformats.org/officeDocument/2006/relationships/tags" Target="../tags/tag24.xml"/><Relationship Id="rId23" Type="http://schemas.openxmlformats.org/officeDocument/2006/relationships/tags" Target="../tags/tag32.xml"/><Relationship Id="rId28" Type="http://schemas.openxmlformats.org/officeDocument/2006/relationships/slideLayout" Target="../slideLayouts/slideLayout12.xml"/><Relationship Id="rId36" Type="http://schemas.openxmlformats.org/officeDocument/2006/relationships/image" Target="../media/image11.png"/><Relationship Id="rId10" Type="http://schemas.openxmlformats.org/officeDocument/2006/relationships/tags" Target="../tags/tag19.xml"/><Relationship Id="rId19" Type="http://schemas.openxmlformats.org/officeDocument/2006/relationships/tags" Target="../tags/tag28.xml"/><Relationship Id="rId31" Type="http://schemas.openxmlformats.org/officeDocument/2006/relationships/image" Target="../media/image6.jpeg"/><Relationship Id="rId4" Type="http://schemas.openxmlformats.org/officeDocument/2006/relationships/tags" Target="../tags/tag13.xml"/><Relationship Id="rId9" Type="http://schemas.openxmlformats.org/officeDocument/2006/relationships/tags" Target="../tags/tag18.xml"/><Relationship Id="rId14" Type="http://schemas.openxmlformats.org/officeDocument/2006/relationships/tags" Target="../tags/tag23.xml"/><Relationship Id="rId22" Type="http://schemas.openxmlformats.org/officeDocument/2006/relationships/tags" Target="../tags/tag31.xml"/><Relationship Id="rId27" Type="http://schemas.openxmlformats.org/officeDocument/2006/relationships/tags" Target="../tags/tag36.xml"/><Relationship Id="rId30" Type="http://schemas.openxmlformats.org/officeDocument/2006/relationships/image" Target="../media/image5.jpeg"/><Relationship Id="rId35" Type="http://schemas.openxmlformats.org/officeDocument/2006/relationships/image" Target="../media/image10.jpeg"/><Relationship Id="rId8" Type="http://schemas.openxmlformats.org/officeDocument/2006/relationships/tags" Target="../tags/tag17.xml"/><Relationship Id="rId3" Type="http://schemas.openxmlformats.org/officeDocument/2006/relationships/tags" Target="../tags/tag12.xml"/><Relationship Id="rId12" Type="http://schemas.openxmlformats.org/officeDocument/2006/relationships/tags" Target="../tags/tag21.xml"/><Relationship Id="rId17" Type="http://schemas.openxmlformats.org/officeDocument/2006/relationships/tags" Target="../tags/tag26.xml"/><Relationship Id="rId25" Type="http://schemas.openxmlformats.org/officeDocument/2006/relationships/tags" Target="../tags/tag34.xml"/><Relationship Id="rId33" Type="http://schemas.openxmlformats.org/officeDocument/2006/relationships/image" Target="../media/image8.jpeg"/><Relationship Id="rId38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tiff"/><Relationship Id="rId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18" Type="http://schemas.openxmlformats.org/officeDocument/2006/relationships/image" Target="../media/image51.png"/><Relationship Id="rId3" Type="http://schemas.openxmlformats.org/officeDocument/2006/relationships/image" Target="../media/image36.jpe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17" Type="http://schemas.openxmlformats.org/officeDocument/2006/relationships/image" Target="../media/image50.png"/><Relationship Id="rId2" Type="http://schemas.openxmlformats.org/officeDocument/2006/relationships/image" Target="../media/image35.png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jpeg"/><Relationship Id="rId4" Type="http://schemas.openxmlformats.org/officeDocument/2006/relationships/image" Target="../media/image37.jpe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ser.csns.ihep.ac.cn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pn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7.xml"/><Relationship Id="rId6" Type="http://schemas.openxmlformats.org/officeDocument/2006/relationships/image" Target="../media/image54.jpe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Relationship Id="rId14" Type="http://schemas.openxmlformats.org/officeDocument/2006/relationships/image" Target="../media/image6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png"/><Relationship Id="rId18" Type="http://schemas.openxmlformats.org/officeDocument/2006/relationships/image" Target="../media/image79.tiff"/><Relationship Id="rId3" Type="http://schemas.openxmlformats.org/officeDocument/2006/relationships/image" Target="../media/image64.png"/><Relationship Id="rId21" Type="http://schemas.openxmlformats.org/officeDocument/2006/relationships/image" Target="../media/image82.png"/><Relationship Id="rId7" Type="http://schemas.openxmlformats.org/officeDocument/2006/relationships/image" Target="../media/image68.jpeg"/><Relationship Id="rId12" Type="http://schemas.openxmlformats.org/officeDocument/2006/relationships/image" Target="../media/image73.png"/><Relationship Id="rId17" Type="http://schemas.openxmlformats.org/officeDocument/2006/relationships/image" Target="../media/image78.tiff"/><Relationship Id="rId25" Type="http://schemas.openxmlformats.org/officeDocument/2006/relationships/image" Target="../media/image85.png"/><Relationship Id="rId2" Type="http://schemas.openxmlformats.org/officeDocument/2006/relationships/image" Target="../media/image63.jpeg"/><Relationship Id="rId16" Type="http://schemas.openxmlformats.org/officeDocument/2006/relationships/image" Target="../media/image77.png"/><Relationship Id="rId20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jpeg"/><Relationship Id="rId11" Type="http://schemas.openxmlformats.org/officeDocument/2006/relationships/image" Target="../media/image72.jpeg"/><Relationship Id="rId24" Type="http://schemas.openxmlformats.org/officeDocument/2006/relationships/image" Target="../media/image84.png"/><Relationship Id="rId5" Type="http://schemas.openxmlformats.org/officeDocument/2006/relationships/image" Target="../media/image66.png"/><Relationship Id="rId15" Type="http://schemas.openxmlformats.org/officeDocument/2006/relationships/image" Target="../media/image76.jpeg"/><Relationship Id="rId23" Type="http://schemas.microsoft.com/office/2007/relationships/hdphoto" Target="../media/hdphoto1.wdp"/><Relationship Id="rId10" Type="http://schemas.openxmlformats.org/officeDocument/2006/relationships/image" Target="../media/image71.png"/><Relationship Id="rId19" Type="http://schemas.openxmlformats.org/officeDocument/2006/relationships/image" Target="../media/image80.png"/><Relationship Id="rId4" Type="http://schemas.openxmlformats.org/officeDocument/2006/relationships/image" Target="../media/image65.png"/><Relationship Id="rId9" Type="http://schemas.openxmlformats.org/officeDocument/2006/relationships/image" Target="../media/image70.jpeg"/><Relationship Id="rId14" Type="http://schemas.openxmlformats.org/officeDocument/2006/relationships/image" Target="../media/image75.png"/><Relationship Id="rId22" Type="http://schemas.openxmlformats.org/officeDocument/2006/relationships/image" Target="../media/image8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tags" Target="../tags/tag45.xml"/><Relationship Id="rId13" Type="http://schemas.openxmlformats.org/officeDocument/2006/relationships/tags" Target="../tags/tag50.xml"/><Relationship Id="rId18" Type="http://schemas.openxmlformats.org/officeDocument/2006/relationships/image" Target="../media/image91.png"/><Relationship Id="rId3" Type="http://schemas.openxmlformats.org/officeDocument/2006/relationships/tags" Target="../tags/tag40.xml"/><Relationship Id="rId7" Type="http://schemas.openxmlformats.org/officeDocument/2006/relationships/tags" Target="../tags/tag44.xml"/><Relationship Id="rId12" Type="http://schemas.openxmlformats.org/officeDocument/2006/relationships/tags" Target="../tags/tag49.xml"/><Relationship Id="rId17" Type="http://schemas.openxmlformats.org/officeDocument/2006/relationships/notesSlide" Target="../notesSlides/notesSlide11.xml"/><Relationship Id="rId2" Type="http://schemas.openxmlformats.org/officeDocument/2006/relationships/tags" Target="../tags/tag39.xml"/><Relationship Id="rId16" Type="http://schemas.openxmlformats.org/officeDocument/2006/relationships/slideLayout" Target="../slideLayouts/slideLayout2.xml"/><Relationship Id="rId20" Type="http://schemas.openxmlformats.org/officeDocument/2006/relationships/image" Target="../media/image93.png"/><Relationship Id="rId1" Type="http://schemas.openxmlformats.org/officeDocument/2006/relationships/tags" Target="../tags/tag38.xml"/><Relationship Id="rId6" Type="http://schemas.openxmlformats.org/officeDocument/2006/relationships/tags" Target="../tags/tag43.xml"/><Relationship Id="rId11" Type="http://schemas.openxmlformats.org/officeDocument/2006/relationships/tags" Target="../tags/tag48.xml"/><Relationship Id="rId5" Type="http://schemas.openxmlformats.org/officeDocument/2006/relationships/tags" Target="../tags/tag42.xml"/><Relationship Id="rId15" Type="http://schemas.openxmlformats.org/officeDocument/2006/relationships/tags" Target="../tags/tag52.xml"/><Relationship Id="rId10" Type="http://schemas.openxmlformats.org/officeDocument/2006/relationships/tags" Target="../tags/tag47.xml"/><Relationship Id="rId19" Type="http://schemas.openxmlformats.org/officeDocument/2006/relationships/image" Target="../media/image92.jpeg"/><Relationship Id="rId4" Type="http://schemas.openxmlformats.org/officeDocument/2006/relationships/tags" Target="../tags/tag41.xml"/><Relationship Id="rId9" Type="http://schemas.openxmlformats.org/officeDocument/2006/relationships/tags" Target="../tags/tag46.xml"/><Relationship Id="rId14" Type="http://schemas.openxmlformats.org/officeDocument/2006/relationships/tags" Target="../tags/tag5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image" Target="../media/image95.png"/><Relationship Id="rId7" Type="http://schemas.openxmlformats.org/officeDocument/2006/relationships/image" Target="../media/image99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5.jpeg"/><Relationship Id="rId4" Type="http://schemas.openxmlformats.org/officeDocument/2006/relationships/image" Target="../media/image104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jpeg"/><Relationship Id="rId3" Type="http://schemas.openxmlformats.org/officeDocument/2006/relationships/image" Target="../media/image106.jpeg"/><Relationship Id="rId7" Type="http://schemas.openxmlformats.org/officeDocument/2006/relationships/image" Target="../media/image1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9.jpeg"/><Relationship Id="rId5" Type="http://schemas.openxmlformats.org/officeDocument/2006/relationships/image" Target="../media/image108.jpeg"/><Relationship Id="rId4" Type="http://schemas.openxmlformats.org/officeDocument/2006/relationships/image" Target="../media/image107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tags" Target="../tags/tag60.xml"/><Relationship Id="rId13" Type="http://schemas.openxmlformats.org/officeDocument/2006/relationships/tags" Target="../tags/tag65.xml"/><Relationship Id="rId18" Type="http://schemas.openxmlformats.org/officeDocument/2006/relationships/tags" Target="../tags/tag70.xml"/><Relationship Id="rId3" Type="http://schemas.openxmlformats.org/officeDocument/2006/relationships/tags" Target="../tags/tag55.xml"/><Relationship Id="rId21" Type="http://schemas.openxmlformats.org/officeDocument/2006/relationships/notesSlide" Target="../notesSlides/notesSlide15.xml"/><Relationship Id="rId7" Type="http://schemas.openxmlformats.org/officeDocument/2006/relationships/tags" Target="../tags/tag59.xml"/><Relationship Id="rId12" Type="http://schemas.openxmlformats.org/officeDocument/2006/relationships/tags" Target="../tags/tag64.xml"/><Relationship Id="rId17" Type="http://schemas.openxmlformats.org/officeDocument/2006/relationships/tags" Target="../tags/tag69.xml"/><Relationship Id="rId2" Type="http://schemas.openxmlformats.org/officeDocument/2006/relationships/tags" Target="../tags/tag54.xml"/><Relationship Id="rId16" Type="http://schemas.openxmlformats.org/officeDocument/2006/relationships/tags" Target="../tags/tag68.xml"/><Relationship Id="rId20" Type="http://schemas.openxmlformats.org/officeDocument/2006/relationships/slideLayout" Target="../slideLayouts/slideLayout17.xml"/><Relationship Id="rId1" Type="http://schemas.openxmlformats.org/officeDocument/2006/relationships/tags" Target="../tags/tag53.xml"/><Relationship Id="rId6" Type="http://schemas.openxmlformats.org/officeDocument/2006/relationships/tags" Target="../tags/tag58.xml"/><Relationship Id="rId11" Type="http://schemas.openxmlformats.org/officeDocument/2006/relationships/tags" Target="../tags/tag63.xml"/><Relationship Id="rId5" Type="http://schemas.openxmlformats.org/officeDocument/2006/relationships/tags" Target="../tags/tag57.xml"/><Relationship Id="rId15" Type="http://schemas.openxmlformats.org/officeDocument/2006/relationships/tags" Target="../tags/tag67.xml"/><Relationship Id="rId23" Type="http://schemas.openxmlformats.org/officeDocument/2006/relationships/image" Target="../media/image113.png"/><Relationship Id="rId10" Type="http://schemas.openxmlformats.org/officeDocument/2006/relationships/tags" Target="../tags/tag62.xml"/><Relationship Id="rId19" Type="http://schemas.openxmlformats.org/officeDocument/2006/relationships/tags" Target="../tags/tag71.xml"/><Relationship Id="rId4" Type="http://schemas.openxmlformats.org/officeDocument/2006/relationships/tags" Target="../tags/tag56.xml"/><Relationship Id="rId9" Type="http://schemas.openxmlformats.org/officeDocument/2006/relationships/tags" Target="../tags/tag61.xml"/><Relationship Id="rId14" Type="http://schemas.openxmlformats.org/officeDocument/2006/relationships/tags" Target="../tags/tag66.xml"/><Relationship Id="rId22" Type="http://schemas.openxmlformats.org/officeDocument/2006/relationships/image" Target="../media/image11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8.png"/><Relationship Id="rId4" Type="http://schemas.openxmlformats.org/officeDocument/2006/relationships/image" Target="../media/image11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jpeg"/><Relationship Id="rId13" Type="http://schemas.openxmlformats.org/officeDocument/2006/relationships/image" Target="../media/image127.png"/><Relationship Id="rId18" Type="http://schemas.openxmlformats.org/officeDocument/2006/relationships/image" Target="../media/image132.svg"/><Relationship Id="rId3" Type="http://schemas.openxmlformats.org/officeDocument/2006/relationships/notesSlide" Target="../notesSlides/notesSlide16.xml"/><Relationship Id="rId21" Type="http://schemas.openxmlformats.org/officeDocument/2006/relationships/image" Target="../media/image135.png"/><Relationship Id="rId7" Type="http://schemas.openxmlformats.org/officeDocument/2006/relationships/image" Target="../media/image123.png"/><Relationship Id="rId12" Type="http://schemas.openxmlformats.org/officeDocument/2006/relationships/image" Target="../media/image126.png"/><Relationship Id="rId17" Type="http://schemas.openxmlformats.org/officeDocument/2006/relationships/image" Target="../media/image131.png"/><Relationship Id="rId25" Type="http://schemas.openxmlformats.org/officeDocument/2006/relationships/image" Target="../media/image139.png"/><Relationship Id="rId2" Type="http://schemas.openxmlformats.org/officeDocument/2006/relationships/slideLayout" Target="../slideLayouts/slideLayout15.xml"/><Relationship Id="rId16" Type="http://schemas.openxmlformats.org/officeDocument/2006/relationships/image" Target="../media/image130.png"/><Relationship Id="rId20" Type="http://schemas.openxmlformats.org/officeDocument/2006/relationships/image" Target="../media/image134.png"/><Relationship Id="rId1" Type="http://schemas.openxmlformats.org/officeDocument/2006/relationships/vmlDrawing" Target="../drawings/vmlDrawing1.vml"/><Relationship Id="rId6" Type="http://schemas.openxmlformats.org/officeDocument/2006/relationships/image" Target="../media/image122.png"/><Relationship Id="rId11" Type="http://schemas.openxmlformats.org/officeDocument/2006/relationships/image" Target="../media/image125.png"/><Relationship Id="rId24" Type="http://schemas.openxmlformats.org/officeDocument/2006/relationships/image" Target="../media/image138.png"/><Relationship Id="rId5" Type="http://schemas.openxmlformats.org/officeDocument/2006/relationships/image" Target="../media/image121.png"/><Relationship Id="rId15" Type="http://schemas.openxmlformats.org/officeDocument/2006/relationships/image" Target="../media/image129.emf"/><Relationship Id="rId23" Type="http://schemas.openxmlformats.org/officeDocument/2006/relationships/image" Target="../media/image137.png"/><Relationship Id="rId10" Type="http://schemas.openxmlformats.org/officeDocument/2006/relationships/image" Target="../media/image119.emf"/><Relationship Id="rId19" Type="http://schemas.openxmlformats.org/officeDocument/2006/relationships/image" Target="../media/image133.png"/><Relationship Id="rId4" Type="http://schemas.openxmlformats.org/officeDocument/2006/relationships/image" Target="../media/image120.jpeg"/><Relationship Id="rId9" Type="http://schemas.openxmlformats.org/officeDocument/2006/relationships/oleObject" Target="../embeddings/oleObject1.bin"/><Relationship Id="rId14" Type="http://schemas.openxmlformats.org/officeDocument/2006/relationships/image" Target="../media/image128.png"/><Relationship Id="rId22" Type="http://schemas.openxmlformats.org/officeDocument/2006/relationships/image" Target="../media/image136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6.jpeg"/><Relationship Id="rId3" Type="http://schemas.openxmlformats.org/officeDocument/2006/relationships/image" Target="../media/image141.jpeg"/><Relationship Id="rId7" Type="http://schemas.openxmlformats.org/officeDocument/2006/relationships/image" Target="../media/image145.png"/><Relationship Id="rId12" Type="http://schemas.openxmlformats.org/officeDocument/2006/relationships/image" Target="../media/image150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44.jpeg"/><Relationship Id="rId11" Type="http://schemas.openxmlformats.org/officeDocument/2006/relationships/image" Target="../media/image149.png"/><Relationship Id="rId5" Type="http://schemas.openxmlformats.org/officeDocument/2006/relationships/image" Target="../media/image143.jpeg"/><Relationship Id="rId10" Type="http://schemas.openxmlformats.org/officeDocument/2006/relationships/image" Target="../media/image148.jpeg"/><Relationship Id="rId4" Type="http://schemas.openxmlformats.org/officeDocument/2006/relationships/image" Target="../media/image142.jpeg"/><Relationship Id="rId9" Type="http://schemas.openxmlformats.org/officeDocument/2006/relationships/image" Target="../media/image147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tags" Target="../tags/tag79.xml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155.jpeg"/><Relationship Id="rId3" Type="http://schemas.openxmlformats.org/officeDocument/2006/relationships/tags" Target="../tags/tag74.xml"/><Relationship Id="rId21" Type="http://schemas.openxmlformats.org/officeDocument/2006/relationships/image" Target="../media/image158.png"/><Relationship Id="rId7" Type="http://schemas.openxmlformats.org/officeDocument/2006/relationships/tags" Target="../tags/tag78.xml"/><Relationship Id="rId12" Type="http://schemas.openxmlformats.org/officeDocument/2006/relationships/tags" Target="../tags/tag83.xml"/><Relationship Id="rId17" Type="http://schemas.openxmlformats.org/officeDocument/2006/relationships/image" Target="../media/image154.png"/><Relationship Id="rId2" Type="http://schemas.openxmlformats.org/officeDocument/2006/relationships/tags" Target="../tags/tag73.xml"/><Relationship Id="rId16" Type="http://schemas.openxmlformats.org/officeDocument/2006/relationships/image" Target="../media/image153.png"/><Relationship Id="rId20" Type="http://schemas.openxmlformats.org/officeDocument/2006/relationships/image" Target="../media/image157.png"/><Relationship Id="rId1" Type="http://schemas.openxmlformats.org/officeDocument/2006/relationships/tags" Target="../tags/tag72.xml"/><Relationship Id="rId6" Type="http://schemas.openxmlformats.org/officeDocument/2006/relationships/tags" Target="../tags/tag77.xml"/><Relationship Id="rId11" Type="http://schemas.openxmlformats.org/officeDocument/2006/relationships/tags" Target="../tags/tag82.xml"/><Relationship Id="rId5" Type="http://schemas.openxmlformats.org/officeDocument/2006/relationships/tags" Target="../tags/tag76.xml"/><Relationship Id="rId15" Type="http://schemas.openxmlformats.org/officeDocument/2006/relationships/image" Target="../media/image152.png"/><Relationship Id="rId23" Type="http://schemas.openxmlformats.org/officeDocument/2006/relationships/image" Target="../media/image160.png"/><Relationship Id="rId10" Type="http://schemas.openxmlformats.org/officeDocument/2006/relationships/tags" Target="../tags/tag81.xml"/><Relationship Id="rId19" Type="http://schemas.openxmlformats.org/officeDocument/2006/relationships/image" Target="../media/image156.jpeg"/><Relationship Id="rId4" Type="http://schemas.openxmlformats.org/officeDocument/2006/relationships/tags" Target="../tags/tag75.xml"/><Relationship Id="rId9" Type="http://schemas.openxmlformats.org/officeDocument/2006/relationships/tags" Target="../tags/tag80.xml"/><Relationship Id="rId14" Type="http://schemas.openxmlformats.org/officeDocument/2006/relationships/image" Target="../media/image151.png"/><Relationship Id="rId22" Type="http://schemas.openxmlformats.org/officeDocument/2006/relationships/image" Target="../media/image15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tags" Target="../tags/tag91.xml"/><Relationship Id="rId13" Type="http://schemas.openxmlformats.org/officeDocument/2006/relationships/tags" Target="../tags/tag96.xml"/><Relationship Id="rId18" Type="http://schemas.openxmlformats.org/officeDocument/2006/relationships/tags" Target="../tags/tag101.xml"/><Relationship Id="rId26" Type="http://schemas.openxmlformats.org/officeDocument/2006/relationships/image" Target="../media/image167.png"/><Relationship Id="rId3" Type="http://schemas.openxmlformats.org/officeDocument/2006/relationships/tags" Target="../tags/tag86.xml"/><Relationship Id="rId21" Type="http://schemas.openxmlformats.org/officeDocument/2006/relationships/image" Target="../media/image162.png"/><Relationship Id="rId7" Type="http://schemas.openxmlformats.org/officeDocument/2006/relationships/tags" Target="../tags/tag90.xml"/><Relationship Id="rId12" Type="http://schemas.openxmlformats.org/officeDocument/2006/relationships/tags" Target="../tags/tag95.xml"/><Relationship Id="rId17" Type="http://schemas.openxmlformats.org/officeDocument/2006/relationships/tags" Target="../tags/tag100.xml"/><Relationship Id="rId25" Type="http://schemas.openxmlformats.org/officeDocument/2006/relationships/image" Target="../media/image166.jpeg"/><Relationship Id="rId2" Type="http://schemas.openxmlformats.org/officeDocument/2006/relationships/tags" Target="../tags/tag85.xml"/><Relationship Id="rId16" Type="http://schemas.openxmlformats.org/officeDocument/2006/relationships/tags" Target="../tags/tag99.xml"/><Relationship Id="rId20" Type="http://schemas.openxmlformats.org/officeDocument/2006/relationships/image" Target="../media/image161.png"/><Relationship Id="rId1" Type="http://schemas.openxmlformats.org/officeDocument/2006/relationships/tags" Target="../tags/tag84.xml"/><Relationship Id="rId6" Type="http://schemas.openxmlformats.org/officeDocument/2006/relationships/tags" Target="../tags/tag89.xml"/><Relationship Id="rId11" Type="http://schemas.openxmlformats.org/officeDocument/2006/relationships/tags" Target="../tags/tag94.xml"/><Relationship Id="rId24" Type="http://schemas.openxmlformats.org/officeDocument/2006/relationships/image" Target="../media/image165.png"/><Relationship Id="rId5" Type="http://schemas.openxmlformats.org/officeDocument/2006/relationships/tags" Target="../tags/tag88.xml"/><Relationship Id="rId15" Type="http://schemas.openxmlformats.org/officeDocument/2006/relationships/tags" Target="../tags/tag98.xml"/><Relationship Id="rId23" Type="http://schemas.openxmlformats.org/officeDocument/2006/relationships/image" Target="../media/image164.png"/><Relationship Id="rId28" Type="http://schemas.openxmlformats.org/officeDocument/2006/relationships/image" Target="../media/image169.png"/><Relationship Id="rId10" Type="http://schemas.openxmlformats.org/officeDocument/2006/relationships/tags" Target="../tags/tag93.xml"/><Relationship Id="rId19" Type="http://schemas.openxmlformats.org/officeDocument/2006/relationships/slideLayout" Target="../slideLayouts/slideLayout2.xml"/><Relationship Id="rId4" Type="http://schemas.openxmlformats.org/officeDocument/2006/relationships/tags" Target="../tags/tag87.xml"/><Relationship Id="rId9" Type="http://schemas.openxmlformats.org/officeDocument/2006/relationships/tags" Target="../tags/tag92.xml"/><Relationship Id="rId14" Type="http://schemas.openxmlformats.org/officeDocument/2006/relationships/tags" Target="../tags/tag97.xml"/><Relationship Id="rId22" Type="http://schemas.openxmlformats.org/officeDocument/2006/relationships/image" Target="../media/image163.png"/><Relationship Id="rId27" Type="http://schemas.openxmlformats.org/officeDocument/2006/relationships/image" Target="../media/image16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tags" Target="../tags/tag109.xml"/><Relationship Id="rId13" Type="http://schemas.openxmlformats.org/officeDocument/2006/relationships/tags" Target="../tags/tag114.xml"/><Relationship Id="rId18" Type="http://schemas.openxmlformats.org/officeDocument/2006/relationships/slideLayout" Target="../slideLayouts/slideLayout2.xml"/><Relationship Id="rId3" Type="http://schemas.openxmlformats.org/officeDocument/2006/relationships/tags" Target="../tags/tag104.xml"/><Relationship Id="rId7" Type="http://schemas.openxmlformats.org/officeDocument/2006/relationships/tags" Target="../tags/tag108.xml"/><Relationship Id="rId12" Type="http://schemas.openxmlformats.org/officeDocument/2006/relationships/tags" Target="../tags/tag113.xml"/><Relationship Id="rId17" Type="http://schemas.openxmlformats.org/officeDocument/2006/relationships/tags" Target="../tags/tag118.xml"/><Relationship Id="rId2" Type="http://schemas.openxmlformats.org/officeDocument/2006/relationships/tags" Target="../tags/tag103.xml"/><Relationship Id="rId16" Type="http://schemas.openxmlformats.org/officeDocument/2006/relationships/tags" Target="../tags/tag117.xml"/><Relationship Id="rId1" Type="http://schemas.openxmlformats.org/officeDocument/2006/relationships/tags" Target="../tags/tag102.xml"/><Relationship Id="rId6" Type="http://schemas.openxmlformats.org/officeDocument/2006/relationships/tags" Target="../tags/tag107.xml"/><Relationship Id="rId11" Type="http://schemas.openxmlformats.org/officeDocument/2006/relationships/tags" Target="../tags/tag112.xml"/><Relationship Id="rId5" Type="http://schemas.openxmlformats.org/officeDocument/2006/relationships/tags" Target="../tags/tag106.xml"/><Relationship Id="rId15" Type="http://schemas.openxmlformats.org/officeDocument/2006/relationships/tags" Target="../tags/tag116.xml"/><Relationship Id="rId10" Type="http://schemas.openxmlformats.org/officeDocument/2006/relationships/tags" Target="../tags/tag111.xml"/><Relationship Id="rId4" Type="http://schemas.openxmlformats.org/officeDocument/2006/relationships/tags" Target="../tags/tag105.xml"/><Relationship Id="rId9" Type="http://schemas.openxmlformats.org/officeDocument/2006/relationships/tags" Target="../tags/tag110.xml"/><Relationship Id="rId14" Type="http://schemas.openxmlformats.org/officeDocument/2006/relationships/tags" Target="../tags/tag1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文本框 23"/>
          <p:cNvSpPr txBox="1"/>
          <p:nvPr/>
        </p:nvSpPr>
        <p:spPr>
          <a:xfrm>
            <a:off x="516230" y="2200183"/>
            <a:ext cx="8111539" cy="2831542"/>
          </a:xfrm>
          <a:prstGeom prst="rect">
            <a:avLst/>
          </a:prstGeom>
          <a:noFill/>
        </p:spPr>
        <p:txBody>
          <a:bodyPr wrap="square" lIns="91439" tIns="45719" rIns="91439" bIns="45719">
            <a:spAutoFit/>
          </a:bodyPr>
          <a:lstStyle/>
          <a:p>
            <a:pPr algn="ctr"/>
            <a:r>
              <a:rPr lang="en-US" altLang="zh-CN" sz="2400" dirty="0" err="1"/>
              <a:t>Tianjiao</a:t>
            </a:r>
            <a:r>
              <a:rPr lang="en-US" altLang="zh-CN" sz="2400" dirty="0"/>
              <a:t> Liang</a:t>
            </a:r>
            <a:r>
              <a:rPr lang="zh-CN" altLang="en-US" sz="2400" dirty="0"/>
              <a:t> </a:t>
            </a:r>
            <a:endParaRPr lang="en-US" altLang="zh-CN" sz="2400" dirty="0"/>
          </a:p>
          <a:p>
            <a:pPr algn="ctr"/>
            <a:endParaRPr lang="en-US" altLang="zh-CN" sz="2000" dirty="0"/>
          </a:p>
          <a:p>
            <a:r>
              <a:rPr lang="en-US" altLang="zh-CN" dirty="0"/>
              <a:t> </a:t>
            </a:r>
            <a:endParaRPr lang="zh-CN" altLang="zh-CN" dirty="0"/>
          </a:p>
          <a:p>
            <a:pPr algn="ctr"/>
            <a:r>
              <a:rPr lang="en-US" altLang="zh-CN" sz="1600" i="1" dirty="0"/>
              <a:t>Institute of High Energy Physics, Chinese Academy of Science, Beijing, 100049, China</a:t>
            </a:r>
            <a:endParaRPr lang="zh-CN" altLang="zh-CN" sz="1600" dirty="0"/>
          </a:p>
          <a:p>
            <a:pPr algn="ctr"/>
            <a:r>
              <a:rPr lang="en-US" altLang="zh-CN" sz="1600" i="1" dirty="0"/>
              <a:t>Spallation Neutron Source Science Center, Dongguan, 523803, China</a:t>
            </a:r>
          </a:p>
          <a:p>
            <a:pPr algn="ctr"/>
            <a:endParaRPr lang="en-US" altLang="zh-CN" sz="1600" b="1" i="1" dirty="0"/>
          </a:p>
          <a:p>
            <a:pPr algn="ctr"/>
            <a:endParaRPr lang="en-US" altLang="zh-CN" sz="1600" b="1" i="1" dirty="0"/>
          </a:p>
          <a:p>
            <a:pPr algn="ctr"/>
            <a:endParaRPr lang="en-US" altLang="zh-CN" sz="1600" b="1" i="1" dirty="0"/>
          </a:p>
          <a:p>
            <a:pPr algn="ctr"/>
            <a:r>
              <a:rPr lang="en-US" altLang="zh-CN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ICANS XXV meeting</a:t>
            </a:r>
            <a:r>
              <a:rPr lang="en-US" altLang="zh-CN" sz="1800" b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,</a:t>
            </a:r>
            <a:r>
              <a:rPr lang="zh-CN" altLang="en-US" sz="1800" b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 </a:t>
            </a:r>
            <a:r>
              <a:rPr lang="en-US" altLang="zh-CN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Malmö, Sweden, Apr.</a:t>
            </a:r>
            <a:r>
              <a:rPr lang="zh-CN" alt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US" altLang="zh-CN" sz="1800" b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,</a:t>
            </a:r>
            <a:r>
              <a:rPr lang="zh-CN" altLang="en-US" sz="1800" b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 </a:t>
            </a:r>
            <a:r>
              <a:rPr lang="en-US" altLang="zh-CN" sz="1800" b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2026</a:t>
            </a:r>
          </a:p>
          <a:p>
            <a:pPr algn="ctr"/>
            <a:endParaRPr lang="en-US" altLang="zh-CN" b="1" dirty="0"/>
          </a:p>
        </p:txBody>
      </p:sp>
      <p:sp>
        <p:nvSpPr>
          <p:cNvPr id="32" name="标题 1"/>
          <p:cNvSpPr>
            <a:spLocks noGrp="1"/>
          </p:cNvSpPr>
          <p:nvPr>
            <p:ph type="ctrTitle"/>
          </p:nvPr>
        </p:nvSpPr>
        <p:spPr>
          <a:xfrm>
            <a:off x="-45955" y="709617"/>
            <a:ext cx="9202283" cy="1490566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pPr eaLnBrk="1" hangingPunct="1">
              <a:lnSpc>
                <a:spcPct val="120000"/>
              </a:lnSpc>
              <a:spcBef>
                <a:spcPts val="2500"/>
              </a:spcBef>
              <a:defRPr/>
            </a:pPr>
            <a:r>
              <a:rPr lang="en" altLang="zh-CN" sz="2800" b="1" dirty="0">
                <a:solidFill>
                  <a:srgbClr val="0033CC"/>
                </a:solidFill>
              </a:rPr>
              <a:t>CSNS</a:t>
            </a:r>
            <a:r>
              <a:rPr lang="en-US" altLang="zh-CN" sz="2800" b="1" dirty="0">
                <a:solidFill>
                  <a:srgbClr val="0033CC"/>
                </a:solidFill>
              </a:rPr>
              <a:t> Facility Status and Future</a:t>
            </a:r>
            <a:endParaRPr lang="zh-CN" altLang="en-US" sz="2800" b="1" dirty="0">
              <a:solidFill>
                <a:srgbClr val="0033CC"/>
              </a:solidFill>
            </a:endParaRPr>
          </a:p>
        </p:txBody>
      </p:sp>
      <p:pic>
        <p:nvPicPr>
          <p:cNvPr id="36" name="Picture 1" descr="C:\Users\thinkpad\Desktop\赵晶石\微信图片_20191009143433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71621"/>
            <a:ext cx="789948" cy="715960"/>
          </a:xfrm>
          <a:prstGeom prst="rect">
            <a:avLst/>
          </a:prstGeom>
          <a:noFill/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37" name="图片 36" descr="所logoPN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15524" y="317467"/>
            <a:ext cx="1098218" cy="656141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</p:spTree>
    <p:custDataLst>
      <p:tags r:id="rId1"/>
    </p:custDataLst>
  </p:cSld>
  <p:clrMapOvr>
    <a:masterClrMapping/>
  </p:clrMapOvr>
  <p:transition spd="slow" advClick="0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直接连接符 31"/>
          <p:cNvCxnSpPr/>
          <p:nvPr>
            <p:custDataLst>
              <p:tags r:id="rId1"/>
            </p:custDataLst>
          </p:nvPr>
        </p:nvCxnSpPr>
        <p:spPr>
          <a:xfrm>
            <a:off x="5631181" y="2790825"/>
            <a:ext cx="370999" cy="0"/>
          </a:xfrm>
          <a:prstGeom prst="line">
            <a:avLst/>
          </a:prstGeom>
          <a:ln>
            <a:solidFill>
              <a:schemeClr val="bg1"/>
            </a:solidFill>
            <a:headEnd type="none" w="med" len="med"/>
            <a:tailEnd type="none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9" name="肘形连接符 28"/>
          <p:cNvCxnSpPr/>
          <p:nvPr>
            <p:custDataLst>
              <p:tags r:id="rId2"/>
            </p:custDataLst>
          </p:nvPr>
        </p:nvCxnSpPr>
        <p:spPr>
          <a:xfrm flipV="1">
            <a:off x="2784157" y="1057751"/>
            <a:ext cx="736283" cy="20955"/>
          </a:xfrm>
          <a:prstGeom prst="bentConnector3">
            <a:avLst>
              <a:gd name="adj1" fmla="val 95472"/>
            </a:avLst>
          </a:prstGeom>
          <a:solidFill>
            <a:schemeClr val="accent1"/>
          </a:solidFill>
          <a:ln w="19050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851E2F2-A8FF-4CB4-AB50-B1472E075708}" type="slidenum">
              <a:rPr lang="zh-CN" altLang="en-US"/>
              <a:t>2</a:t>
            </a:fld>
            <a:endParaRPr lang="zh-CN" altLang="en-US" sz="1350">
              <a:solidFill>
                <a:schemeClr val="tx1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0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t="2699"/>
          <a:stretch>
            <a:fillRect/>
          </a:stretch>
        </p:blipFill>
        <p:spPr>
          <a:xfrm>
            <a:off x="638652" y="14288"/>
            <a:ext cx="6842284" cy="5026819"/>
          </a:xfrm>
          <a:prstGeom prst="rect">
            <a:avLst/>
          </a:prstGeom>
        </p:spPr>
      </p:pic>
      <p:sp>
        <p:nvSpPr>
          <p:cNvPr id="5" name="标题 4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-108714" y="30481"/>
            <a:ext cx="7886700" cy="504825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zh-CN" sz="3002" b="1" dirty="0">
                <a:latin typeface="Arial" panose="02080604020202020204" pitchFamily="34" charset="0"/>
                <a:ea typeface="微软雅黑" panose="020B0503020204020204" pitchFamily="34" charset="-122"/>
                <a:cs typeface="Arial" panose="02080604020202020204" pitchFamily="34" charset="0"/>
              </a:rPr>
              <a:t>Large Science Facilities</a:t>
            </a:r>
            <a:r>
              <a:rPr lang="zh-CN" altLang="en-US" sz="3002" b="1" dirty="0">
                <a:latin typeface="Arial" panose="02080604020202020204" pitchFamily="34" charset="0"/>
                <a:ea typeface="微软雅黑" panose="020B0503020204020204" pitchFamily="34" charset="-122"/>
                <a:cs typeface="Arial" panose="02080604020202020204" pitchFamily="34" charset="0"/>
              </a:rPr>
              <a:t> </a:t>
            </a:r>
            <a:r>
              <a:rPr lang="en-US" altLang="zh-CN" sz="3002" b="1" dirty="0">
                <a:latin typeface="Arial" panose="02080604020202020204" pitchFamily="34" charset="0"/>
                <a:ea typeface="微软雅黑" panose="020B0503020204020204" pitchFamily="34" charset="-122"/>
                <a:cs typeface="Arial" panose="02080604020202020204" pitchFamily="34" charset="0"/>
              </a:rPr>
              <a:t>at IHEP</a:t>
            </a:r>
          </a:p>
        </p:txBody>
      </p:sp>
      <p:cxnSp>
        <p:nvCxnSpPr>
          <p:cNvPr id="7" name="直接箭头连接符 6"/>
          <p:cNvCxnSpPr/>
          <p:nvPr/>
        </p:nvCxnSpPr>
        <p:spPr>
          <a:xfrm>
            <a:off x="5385436" y="1840707"/>
            <a:ext cx="1788319" cy="7620"/>
          </a:xfrm>
          <a:prstGeom prst="straightConnector1">
            <a:avLst/>
          </a:prstGeom>
          <a:ln>
            <a:solidFill>
              <a:schemeClr val="tx2">
                <a:lumMod val="20000"/>
                <a:lumOff val="80000"/>
              </a:schemeClr>
            </a:solidFill>
            <a:headEnd type="none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6457950" y="1659731"/>
            <a:ext cx="2289810" cy="376238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68580" tIns="34290" rIns="68580" bIns="34290" numCol="1" anchor="ctr" anchorCtr="0" compatLnSpc="1"/>
          <a:lstStyle/>
          <a:p>
            <a:pPr defTabSz="685800" eaLnBrk="1" hangingPunct="1"/>
            <a:r>
              <a:rPr lang="en-US" altLang="zh-CN" sz="900">
                <a:solidFill>
                  <a:schemeClr val="bg1"/>
                </a:solidFill>
              </a:rPr>
              <a:t>Huairou Campus</a:t>
            </a:r>
            <a:endParaRPr lang="zh-CN" altLang="en-US" sz="900">
              <a:solidFill>
                <a:schemeClr val="bg1"/>
              </a:solidFill>
            </a:endParaRPr>
          </a:p>
          <a:p>
            <a:pPr defTabSz="685800" eaLnBrk="1" hangingPunct="1"/>
            <a:r>
              <a:rPr lang="zh-CN" altLang="en-US" sz="900">
                <a:solidFill>
                  <a:schemeClr val="bg1"/>
                </a:solidFill>
              </a:rPr>
              <a:t>High Energy Photon Source (HEPS)</a:t>
            </a:r>
            <a:endParaRPr lang="en-US" altLang="zh-CN" sz="900">
              <a:solidFill>
                <a:schemeClr val="bg1"/>
              </a:solidFill>
            </a:endParaRPr>
          </a:p>
        </p:txBody>
      </p:sp>
      <p:cxnSp>
        <p:nvCxnSpPr>
          <p:cNvPr id="9" name="直接箭头连接符 8"/>
          <p:cNvCxnSpPr/>
          <p:nvPr>
            <p:custDataLst>
              <p:tags r:id="rId5"/>
            </p:custDataLst>
          </p:nvPr>
        </p:nvCxnSpPr>
        <p:spPr>
          <a:xfrm>
            <a:off x="4775360" y="2336483"/>
            <a:ext cx="2202656" cy="7620"/>
          </a:xfrm>
          <a:prstGeom prst="straightConnector1">
            <a:avLst/>
          </a:prstGeom>
          <a:ln>
            <a:solidFill>
              <a:schemeClr val="tx2">
                <a:lumMod val="20000"/>
                <a:lumOff val="80000"/>
              </a:schemeClr>
            </a:solidFill>
            <a:headEnd type="none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6457950" y="2178844"/>
            <a:ext cx="2290287" cy="369332"/>
          </a:xfrm>
          <a:prstGeom prst="rect">
            <a:avLst/>
          </a:prstGeom>
          <a:solidFill>
            <a:srgbClr val="C00000"/>
          </a:solidFill>
          <a:ln w="9525">
            <a:noFill/>
          </a:ln>
        </p:spPr>
        <p:txBody>
          <a:bodyPr wrap="square">
            <a:spAutoFit/>
          </a:bodyPr>
          <a:lstStyle/>
          <a:p>
            <a:r>
              <a:rPr lang="en-US" sz="900">
                <a:solidFill>
                  <a:schemeClr val="bg1"/>
                </a:solidFill>
                <a:cs typeface="Arial" panose="02080604020202020204" pitchFamily="34" charset="0"/>
              </a:rPr>
              <a:t>IHEP</a:t>
            </a:r>
            <a:r>
              <a:rPr lang="zh-CN" altLang="en-US" sz="900">
                <a:solidFill>
                  <a:schemeClr val="bg1"/>
                </a:solidFill>
                <a:cs typeface="Arial" panose="02080604020202020204" pitchFamily="34" charset="0"/>
              </a:rPr>
              <a:t>，</a:t>
            </a:r>
            <a:r>
              <a:rPr lang="en-US" altLang="zh-CN" sz="900">
                <a:solidFill>
                  <a:schemeClr val="bg1"/>
                </a:solidFill>
                <a:cs typeface="Arial" panose="02080604020202020204" pitchFamily="34" charset="0"/>
              </a:rPr>
              <a:t>Beijing Campus</a:t>
            </a:r>
            <a:endParaRPr lang="en-US" sz="900">
              <a:solidFill>
                <a:schemeClr val="bg1"/>
              </a:solidFill>
              <a:cs typeface="Arial" panose="02080604020202020204" pitchFamily="34" charset="0"/>
            </a:endParaRPr>
          </a:p>
          <a:p>
            <a:r>
              <a:rPr lang="en-US" sz="900">
                <a:solidFill>
                  <a:schemeClr val="bg1"/>
                </a:solidFill>
                <a:cs typeface="Arial" panose="02080604020202020204" pitchFamily="34" charset="0"/>
              </a:rPr>
              <a:t>Beijing Electron-Positron Collider (BEPC)</a:t>
            </a:r>
            <a:endParaRPr lang="en-US" altLang="en-US" sz="900">
              <a:solidFill>
                <a:schemeClr val="bg1"/>
              </a:solidFill>
              <a:cs typeface="Arial" panose="02080604020202020204" pitchFamily="34" charset="0"/>
            </a:endParaRPr>
          </a:p>
        </p:txBody>
      </p:sp>
      <p:pic>
        <p:nvPicPr>
          <p:cNvPr id="10" name="图片 9" descr="BEPCII鸟瞰图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4216242" y="2058830"/>
            <a:ext cx="689610" cy="518160"/>
          </a:xfrm>
          <a:prstGeom prst="rect">
            <a:avLst/>
          </a:prstGeom>
          <a:ln w="19050">
            <a:solidFill>
              <a:schemeClr val="tx2">
                <a:lumMod val="20000"/>
                <a:lumOff val="80000"/>
              </a:schemeClr>
            </a:solidFill>
          </a:ln>
        </p:spPr>
      </p:pic>
      <p:cxnSp>
        <p:nvCxnSpPr>
          <p:cNvPr id="11" name="直接箭头连接符 10"/>
          <p:cNvCxnSpPr/>
          <p:nvPr>
            <p:custDataLst>
              <p:tags r:id="rId7"/>
            </p:custDataLst>
          </p:nvPr>
        </p:nvCxnSpPr>
        <p:spPr>
          <a:xfrm flipH="1">
            <a:off x="311944" y="2749391"/>
            <a:ext cx="1024890" cy="7144"/>
          </a:xfrm>
          <a:prstGeom prst="straightConnector1">
            <a:avLst/>
          </a:prstGeom>
          <a:ln>
            <a:solidFill>
              <a:schemeClr val="tx2">
                <a:lumMod val="20000"/>
                <a:lumOff val="80000"/>
              </a:schemeClr>
            </a:solidFill>
            <a:headEnd type="none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90" name="图片 89" descr="羊八井国际宇宙线观测站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2" cstate="screen"/>
          <a:srcRect/>
          <a:stretch>
            <a:fillRect/>
          </a:stretch>
        </p:blipFill>
        <p:spPr>
          <a:xfrm>
            <a:off x="1693069" y="2718197"/>
            <a:ext cx="719614" cy="538639"/>
          </a:xfrm>
          <a:prstGeom prst="rect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  <a:effectLst/>
        </p:spPr>
      </p:pic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882016" y="3339233"/>
            <a:ext cx="1258252" cy="43954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t">
            <a:spAutoFit/>
          </a:bodyPr>
          <a:lstStyle/>
          <a:p>
            <a:r>
              <a:rPr sz="752" dirty="0"/>
              <a:t>YBJ International Cosmic Ray Observatory (</a:t>
            </a:r>
            <a:r>
              <a:rPr sz="752" dirty="0">
                <a:sym typeface="+mn-ea"/>
              </a:rPr>
              <a:t>retirement</a:t>
            </a:r>
            <a:r>
              <a:rPr sz="752" dirty="0"/>
              <a:t>)</a:t>
            </a:r>
          </a:p>
        </p:txBody>
      </p:sp>
      <p:cxnSp>
        <p:nvCxnSpPr>
          <p:cNvPr id="15" name="肘形连接符 14"/>
          <p:cNvCxnSpPr/>
          <p:nvPr/>
        </p:nvCxnSpPr>
        <p:spPr>
          <a:xfrm flipV="1">
            <a:off x="2681763" y="3265647"/>
            <a:ext cx="690563" cy="682943"/>
          </a:xfrm>
          <a:prstGeom prst="bentConnector3">
            <a:avLst>
              <a:gd name="adj1" fmla="val 50069"/>
            </a:avLst>
          </a:prstGeom>
          <a:solidFill>
            <a:schemeClr val="accent1"/>
          </a:solidFill>
          <a:ln w="19050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91" name="图片 90" descr="高海拔宇宙线观测站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33" cstate="screen"/>
          <a:srcRect/>
          <a:stretch>
            <a:fillRect/>
          </a:stretch>
        </p:blipFill>
        <p:spPr>
          <a:xfrm>
            <a:off x="3153252" y="2917984"/>
            <a:ext cx="718185" cy="551974"/>
          </a:xfrm>
          <a:prstGeom prst="rect">
            <a:avLst/>
          </a:prstGeom>
          <a:ln w="12700">
            <a:solidFill>
              <a:schemeClr val="tx2">
                <a:lumMod val="20000"/>
                <a:lumOff val="80000"/>
              </a:schemeClr>
            </a:solidFill>
          </a:ln>
          <a:effectLst/>
        </p:spPr>
      </p:pic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0" y="3856673"/>
            <a:ext cx="2763679" cy="308610"/>
          </a:xfrm>
          <a:prstGeom prst="rect">
            <a:avLst/>
          </a:prstGeom>
          <a:solidFill>
            <a:srgbClr val="3B5686"/>
          </a:solidFill>
          <a:ln w="9525">
            <a:noFill/>
          </a:ln>
        </p:spPr>
        <p:txBody>
          <a:bodyPr wrap="square" anchor="ctr" anchorCtr="0">
            <a:noAutofit/>
          </a:bodyPr>
          <a:lstStyle/>
          <a:p>
            <a:r>
              <a:rPr lang="en-US" sz="900">
                <a:solidFill>
                  <a:schemeClr val="bg1"/>
                </a:solidFill>
                <a:latin typeface="Times New Roman" panose="02020603050405020304" pitchFamily="18" charset="0"/>
              </a:rPr>
              <a:t>Large High-Altitude Air Shower Observatory (LHAASO)</a:t>
            </a:r>
            <a:endParaRPr lang="en-US" altLang="en-US" sz="9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cxnSp>
        <p:nvCxnSpPr>
          <p:cNvPr id="16" name="肘形连接符 15"/>
          <p:cNvCxnSpPr/>
          <p:nvPr>
            <p:custDataLst>
              <p:tags r:id="rId12"/>
            </p:custDataLst>
          </p:nvPr>
        </p:nvCxnSpPr>
        <p:spPr>
          <a:xfrm flipV="1">
            <a:off x="1467803" y="3173731"/>
            <a:ext cx="698659" cy="484347"/>
          </a:xfrm>
          <a:prstGeom prst="bentConnector3">
            <a:avLst>
              <a:gd name="adj1" fmla="val 50034"/>
            </a:avLst>
          </a:prstGeom>
          <a:solidFill>
            <a:schemeClr val="accent1"/>
          </a:solidFill>
          <a:ln w="19050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89" name="图片 88" descr="阿里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34" cstate="screen"/>
          <a:srcRect/>
          <a:stretch>
            <a:fillRect/>
          </a:stretch>
        </p:blipFill>
        <p:spPr>
          <a:xfrm>
            <a:off x="998689" y="2091657"/>
            <a:ext cx="720090" cy="539591"/>
          </a:xfrm>
          <a:prstGeom prst="rect">
            <a:avLst/>
          </a:prstGeom>
          <a:ln w="12700">
            <a:solidFill>
              <a:schemeClr val="tx2">
                <a:lumMod val="20000"/>
                <a:lumOff val="80000"/>
              </a:schemeClr>
            </a:solidFill>
          </a:ln>
          <a:effectLst/>
        </p:spPr>
      </p:pic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-234313" y="2614548"/>
            <a:ext cx="2305049" cy="322898"/>
          </a:xfrm>
          <a:prstGeom prst="rect">
            <a:avLst/>
          </a:prstGeom>
          <a:solidFill>
            <a:srgbClr val="3B5686"/>
          </a:solidFill>
          <a:ln w="9525">
            <a:noFill/>
          </a:ln>
        </p:spPr>
        <p:txBody>
          <a:bodyPr wrap="square" anchor="ctr" anchorCtr="0">
            <a:no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</a:rPr>
              <a:t> Ali CMB Polarization Telescope (AliCPT-1)</a:t>
            </a:r>
            <a:endParaRPr lang="en-US" altLang="en-US" sz="90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cxnSp>
        <p:nvCxnSpPr>
          <p:cNvPr id="21" name="肘形连接符 20"/>
          <p:cNvCxnSpPr/>
          <p:nvPr>
            <p:custDataLst>
              <p:tags r:id="rId15"/>
            </p:custDataLst>
          </p:nvPr>
        </p:nvCxnSpPr>
        <p:spPr>
          <a:xfrm rot="10800000">
            <a:off x="4856798" y="4087178"/>
            <a:ext cx="906304" cy="602456"/>
          </a:xfrm>
          <a:prstGeom prst="bentConnector3">
            <a:avLst>
              <a:gd name="adj1" fmla="val 90909"/>
            </a:avLst>
          </a:prstGeom>
          <a:solidFill>
            <a:schemeClr val="accent1"/>
          </a:solidFill>
          <a:ln w="19050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" name="直接箭头连接符 21"/>
          <p:cNvCxnSpPr/>
          <p:nvPr>
            <p:custDataLst>
              <p:tags r:id="rId16"/>
            </p:custDataLst>
          </p:nvPr>
        </p:nvCxnSpPr>
        <p:spPr>
          <a:xfrm>
            <a:off x="5443538" y="4079558"/>
            <a:ext cx="487204" cy="0"/>
          </a:xfrm>
          <a:prstGeom prst="straightConnector1">
            <a:avLst/>
          </a:prstGeom>
          <a:ln>
            <a:solidFill>
              <a:schemeClr val="tx2">
                <a:lumMod val="20000"/>
                <a:lumOff val="80000"/>
              </a:schemeClr>
            </a:solidFill>
            <a:headEnd type="none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>
            <p:custDataLst>
              <p:tags r:id="rId17"/>
            </p:custDataLst>
          </p:nvPr>
        </p:nvSpPr>
        <p:spPr>
          <a:xfrm>
            <a:off x="5752148" y="3844291"/>
            <a:ext cx="2654141" cy="320992"/>
          </a:xfrm>
          <a:prstGeom prst="rect">
            <a:avLst/>
          </a:prstGeom>
          <a:solidFill>
            <a:srgbClr val="3B5686"/>
          </a:solidFill>
          <a:ln w="9525">
            <a:noFill/>
          </a:ln>
        </p:spPr>
        <p:txBody>
          <a:bodyPr wrap="square" anchor="ctr" anchorCtr="0">
            <a:noAutofit/>
          </a:bodyPr>
          <a:lstStyle/>
          <a:p>
            <a:r>
              <a:rPr lang="en-US" sz="900">
                <a:solidFill>
                  <a:schemeClr val="bg1"/>
                </a:solidFill>
                <a:latin typeface="Times New Roman" panose="02020603050405020304" pitchFamily="18" charset="0"/>
              </a:rPr>
              <a:t>Jiangmen Underground Neutrino Observatory (JUNO)</a:t>
            </a:r>
            <a:endParaRPr lang="en-US" altLang="en-US" sz="9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cxnSp>
        <p:nvCxnSpPr>
          <p:cNvPr id="23" name="肘形连接符 22"/>
          <p:cNvCxnSpPr/>
          <p:nvPr>
            <p:custDataLst>
              <p:tags r:id="rId18"/>
            </p:custDataLst>
          </p:nvPr>
        </p:nvCxnSpPr>
        <p:spPr>
          <a:xfrm flipV="1">
            <a:off x="3480911" y="4562476"/>
            <a:ext cx="778669" cy="7620"/>
          </a:xfrm>
          <a:prstGeom prst="bentConnector3">
            <a:avLst>
              <a:gd name="adj1" fmla="val 50031"/>
            </a:avLst>
          </a:prstGeom>
          <a:solidFill>
            <a:schemeClr val="accent1"/>
          </a:solidFill>
          <a:ln w="19050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" name="文本框 16"/>
          <p:cNvSpPr txBox="1"/>
          <p:nvPr>
            <p:custDataLst>
              <p:tags r:id="rId19"/>
            </p:custDataLst>
          </p:nvPr>
        </p:nvSpPr>
        <p:spPr>
          <a:xfrm>
            <a:off x="2166462" y="4438650"/>
            <a:ext cx="1971199" cy="27908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 anchorCtr="0">
            <a:noAutofit/>
          </a:bodyPr>
          <a:lstStyle/>
          <a:p>
            <a:r>
              <a:rPr lang="zh-CN" altLang="en-US" sz="752"/>
              <a:t>Daya Bay Neutrino Experiment</a:t>
            </a:r>
            <a:r>
              <a:rPr lang="en-US" altLang="zh-CN" sz="752"/>
              <a:t>(Daya Bay)</a:t>
            </a:r>
          </a:p>
          <a:p>
            <a:r>
              <a:rPr sz="752">
                <a:sym typeface="+mn-ea"/>
              </a:rPr>
              <a:t> (retirement)</a:t>
            </a:r>
            <a:endParaRPr lang="en-US" altLang="zh-CN" sz="752"/>
          </a:p>
        </p:txBody>
      </p:sp>
      <p:pic>
        <p:nvPicPr>
          <p:cNvPr id="72" name="图片 71" descr="大亚湾中微子实验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35" cstate="screen"/>
          <a:srcRect/>
          <a:stretch>
            <a:fillRect/>
          </a:stretch>
        </p:blipFill>
        <p:spPr>
          <a:xfrm>
            <a:off x="4208622" y="4281965"/>
            <a:ext cx="694373" cy="519589"/>
          </a:xfrm>
          <a:prstGeom prst="rect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  <a:effectLst/>
        </p:spPr>
      </p:pic>
      <p:sp>
        <p:nvSpPr>
          <p:cNvPr id="27" name="文本框 26"/>
          <p:cNvSpPr txBox="1"/>
          <p:nvPr/>
        </p:nvSpPr>
        <p:spPr>
          <a:xfrm>
            <a:off x="417671" y="910115"/>
            <a:ext cx="2530317" cy="352902"/>
          </a:xfrm>
          <a:prstGeom prst="rect">
            <a:avLst/>
          </a:prstGeom>
          <a:solidFill>
            <a:srgbClr val="3B5686"/>
          </a:solidFill>
          <a:ln w="9525">
            <a:noFill/>
          </a:ln>
        </p:spPr>
        <p:txBody>
          <a:bodyPr anchor="ctr" anchorCtr="0">
            <a:noAutofit/>
          </a:bodyPr>
          <a:lstStyle/>
          <a:p>
            <a:r>
              <a:rPr lang="en-US" sz="900">
                <a:solidFill>
                  <a:schemeClr val="bg1"/>
                </a:solidFill>
                <a:latin typeface="Times New Roman" panose="02020603050405020304" pitchFamily="18" charset="0"/>
              </a:rPr>
              <a:t>Insight Hard X-ray Modulation Telescope (HXMT)</a:t>
            </a:r>
            <a:endParaRPr lang="en-US" altLang="en-US" sz="9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25" name="图片 24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36" cstate="screen"/>
          <a:stretch>
            <a:fillRect/>
          </a:stretch>
        </p:blipFill>
        <p:spPr>
          <a:xfrm>
            <a:off x="3048001" y="738663"/>
            <a:ext cx="928688" cy="696278"/>
          </a:xfrm>
          <a:prstGeom prst="rect">
            <a:avLst/>
          </a:prstGeom>
        </p:spPr>
      </p:pic>
      <p:cxnSp>
        <p:nvCxnSpPr>
          <p:cNvPr id="30" name="直接连接符 29"/>
          <p:cNvCxnSpPr>
            <a:endCxn id="28" idx="1"/>
          </p:cNvCxnSpPr>
          <p:nvPr/>
        </p:nvCxnSpPr>
        <p:spPr>
          <a:xfrm>
            <a:off x="4381025" y="808673"/>
            <a:ext cx="2143601" cy="52363"/>
          </a:xfrm>
          <a:prstGeom prst="line">
            <a:avLst/>
          </a:prstGeom>
          <a:ln>
            <a:solidFill>
              <a:schemeClr val="bg1"/>
            </a:solidFill>
            <a:headEnd type="none" w="med" len="med"/>
            <a:tailEnd type="none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8" name="文本框 27"/>
          <p:cNvSpPr txBox="1"/>
          <p:nvPr/>
        </p:nvSpPr>
        <p:spPr>
          <a:xfrm>
            <a:off x="6524626" y="653415"/>
            <a:ext cx="2537936" cy="415242"/>
          </a:xfrm>
          <a:prstGeom prst="rect">
            <a:avLst/>
          </a:prstGeom>
          <a:solidFill>
            <a:srgbClr val="3B5686"/>
          </a:solidFill>
          <a:ln w="9525">
            <a:noFill/>
          </a:ln>
        </p:spPr>
        <p:txBody>
          <a:bodyPr wrap="square">
            <a:spAutoFit/>
          </a:bodyPr>
          <a:lstStyle/>
          <a:p>
            <a:r>
              <a:rPr lang="en-US" sz="1049">
                <a:solidFill>
                  <a:schemeClr val="bg1"/>
                </a:solidFill>
                <a:latin typeface="Times New Roman" panose="02020603050405020304" pitchFamily="18" charset="0"/>
              </a:rPr>
              <a:t>Gravitational wave Electromagnetic Counterpart All-sky Monitor (GECAM)</a:t>
            </a:r>
            <a:endParaRPr lang="en-US" altLang="en-US" sz="1049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40" name="图片 39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5114926" y="2457450"/>
            <a:ext cx="744855" cy="521494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31" name="文本框 30"/>
          <p:cNvSpPr txBox="1"/>
          <p:nvPr>
            <p:custDataLst>
              <p:tags r:id="rId23"/>
            </p:custDataLst>
          </p:nvPr>
        </p:nvSpPr>
        <p:spPr>
          <a:xfrm>
            <a:off x="5930741" y="2644140"/>
            <a:ext cx="916305" cy="337185"/>
          </a:xfrm>
          <a:prstGeom prst="rect">
            <a:avLst/>
          </a:prstGeom>
          <a:solidFill>
            <a:srgbClr val="C00000"/>
          </a:solidFill>
          <a:ln w="9525">
            <a:noFill/>
          </a:ln>
        </p:spPr>
        <p:txBody>
          <a:bodyPr wrap="square" anchor="ctr" anchorCtr="0">
            <a:noAutofit/>
          </a:bodyPr>
          <a:lstStyle/>
          <a:p>
            <a:pPr fontAlgn="ctr"/>
            <a:r>
              <a:rPr lang="en-US" sz="900">
                <a:solidFill>
                  <a:schemeClr val="bg1"/>
                </a:solidFill>
                <a:cs typeface="Arial" panose="02080604020202020204" pitchFamily="34" charset="0"/>
              </a:rPr>
              <a:t>Jinan Branch</a:t>
            </a:r>
            <a:endParaRPr lang="en-US" altLang="en-US" sz="900">
              <a:solidFill>
                <a:schemeClr val="bg1"/>
              </a:solidFill>
              <a:cs typeface="Arial" panose="02080604020202020204" pitchFamily="34" charset="0"/>
            </a:endParaRPr>
          </a:p>
        </p:txBody>
      </p:sp>
      <p:sp>
        <p:nvSpPr>
          <p:cNvPr id="19" name="文本框 18"/>
          <p:cNvSpPr txBox="1"/>
          <p:nvPr>
            <p:custDataLst>
              <p:tags r:id="rId24"/>
            </p:custDataLst>
          </p:nvPr>
        </p:nvSpPr>
        <p:spPr>
          <a:xfrm>
            <a:off x="5385435" y="4502468"/>
            <a:ext cx="2260759" cy="347187"/>
          </a:xfrm>
          <a:prstGeom prst="rect">
            <a:avLst/>
          </a:prstGeom>
          <a:solidFill>
            <a:srgbClr val="C00000"/>
          </a:solidFill>
          <a:ln w="9525">
            <a:noFill/>
          </a:ln>
        </p:spPr>
        <p:txBody>
          <a:bodyPr wrap="square" anchor="ctr" anchorCtr="0">
            <a:noAutofit/>
          </a:bodyPr>
          <a:lstStyle/>
          <a:p>
            <a:pPr fontAlgn="ctr"/>
            <a:r>
              <a:rPr lang="en-US" sz="900">
                <a:solidFill>
                  <a:schemeClr val="bg1"/>
                </a:solidFill>
                <a:cs typeface="Arial" panose="02080604020202020204" pitchFamily="34" charset="0"/>
              </a:rPr>
              <a:t>Dongguan Branch</a:t>
            </a:r>
          </a:p>
          <a:p>
            <a:pPr fontAlgn="ctr"/>
            <a:r>
              <a:rPr lang="en-US" altLang="en-US" sz="900">
                <a:solidFill>
                  <a:schemeClr val="bg1"/>
                </a:solidFill>
                <a:cs typeface="Arial" panose="02080604020202020204" pitchFamily="34" charset="0"/>
              </a:rPr>
              <a:t>China Spallation Neutron Source (CSNS)</a:t>
            </a:r>
          </a:p>
        </p:txBody>
      </p:sp>
      <p:pic>
        <p:nvPicPr>
          <p:cNvPr id="26" name="图片 25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38" cstate="screen"/>
          <a:stretch>
            <a:fillRect/>
          </a:stretch>
        </p:blipFill>
        <p:spPr>
          <a:xfrm>
            <a:off x="3480911" y="371952"/>
            <a:ext cx="1484472" cy="89106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69" t="13993" r="8959" b="13813"/>
          <a:stretch>
            <a:fillRect/>
          </a:stretch>
        </p:blipFill>
        <p:spPr>
          <a:xfrm>
            <a:off x="4637723" y="1324928"/>
            <a:ext cx="805815" cy="565309"/>
          </a:xfrm>
          <a:prstGeom prst="rect">
            <a:avLst/>
          </a:prstGeom>
          <a:ln w="12700" cmpd="sng">
            <a:solidFill>
              <a:schemeClr val="bg1"/>
            </a:solidFill>
            <a:prstDash val="solid"/>
          </a:ln>
        </p:spPr>
      </p:pic>
      <p:pic>
        <p:nvPicPr>
          <p:cNvPr id="34" name="图片 33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383" y="3661411"/>
            <a:ext cx="786289" cy="571024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35" name="Picture 1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41"/>
          <a:stretch>
            <a:fillRect/>
          </a:stretch>
        </p:blipFill>
        <p:spPr>
          <a:xfrm>
            <a:off x="4208146" y="3662839"/>
            <a:ext cx="694373" cy="554831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1000" fill="hold"/>
                                        <p:tgtEl>
                                          <p:spTgt spid="33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"/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3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7" name="标题 1">
            <a:extLst>
              <a:ext uri="{FF2B5EF4-FFF2-40B4-BE49-F238E27FC236}">
                <a16:creationId xmlns:a16="http://schemas.microsoft.com/office/drawing/2014/main" id="{D24EC5B9-B5F7-874A-8767-C5BE56B7D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625" y="69044"/>
            <a:ext cx="7882594" cy="494732"/>
          </a:xfrm>
        </p:spPr>
        <p:txBody>
          <a:bodyPr/>
          <a:lstStyle/>
          <a:p>
            <a:pPr>
              <a:defRPr/>
            </a:pPr>
            <a:r>
              <a:rPr lang="en-US" altLang="zh-CN" sz="3200" dirty="0">
                <a:solidFill>
                  <a:srgbClr val="0432FF"/>
                </a:solidFill>
                <a:ea typeface="宋体" panose="02010600030101010101" pitchFamily="2" charset="-122"/>
                <a:cs typeface="+mn-cs"/>
              </a:rPr>
              <a:t>The Campus of CSNS</a:t>
            </a:r>
            <a:endParaRPr lang="zh-CN" altLang="en-US" sz="3200" dirty="0">
              <a:solidFill>
                <a:srgbClr val="0432FF"/>
              </a:solidFill>
              <a:ea typeface="宋体" panose="02010600030101010101" pitchFamily="2" charset="-122"/>
              <a:cs typeface="+mn-cs"/>
            </a:endParaRP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EDBCD63A-807C-B641-9BF5-F129DD728398}"/>
              </a:ext>
            </a:extLst>
          </p:cNvPr>
          <p:cNvSpPr/>
          <p:nvPr/>
        </p:nvSpPr>
        <p:spPr>
          <a:xfrm>
            <a:off x="236223" y="4625377"/>
            <a:ext cx="841397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altLang="zh-CN" sz="1600" dirty="0">
                <a:solidFill>
                  <a:srgbClr val="0819F6"/>
                </a:solidFill>
              </a:rPr>
              <a:t>Staff: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</a:rPr>
              <a:t>~370</a:t>
            </a:r>
            <a:r>
              <a:rPr kumimoji="1" lang="zh-CN" altLang="en-US" sz="1600" dirty="0">
                <a:solidFill>
                  <a:srgbClr val="0819F6"/>
                </a:solidFill>
              </a:rPr>
              <a:t>，</a:t>
            </a:r>
            <a:r>
              <a:rPr kumimoji="1" lang="en-US" altLang="zh-CN" sz="1600" dirty="0">
                <a:solidFill>
                  <a:srgbClr val="0819F6"/>
                </a:solidFill>
              </a:rPr>
              <a:t>Contract person: ~100,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</a:rPr>
              <a:t>Post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</a:rPr>
              <a:t>Doc.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</a:rPr>
              <a:t>~100</a:t>
            </a:r>
            <a:r>
              <a:rPr kumimoji="1" lang="zh-CN" altLang="en-US" sz="1600" dirty="0">
                <a:solidFill>
                  <a:srgbClr val="0819F6"/>
                </a:solidFill>
              </a:rPr>
              <a:t>，</a:t>
            </a:r>
            <a:r>
              <a:rPr kumimoji="1" lang="en-US" altLang="zh-CN" sz="1600" dirty="0">
                <a:solidFill>
                  <a:srgbClr val="0819F6"/>
                </a:solidFill>
              </a:rPr>
              <a:t> PhD,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</a:rPr>
              <a:t>master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</a:rPr>
              <a:t>&amp;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</a:rPr>
              <a:t>guest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</a:rPr>
              <a:t>student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</a:rPr>
              <a:t>~300</a:t>
            </a:r>
            <a:r>
              <a:rPr kumimoji="1" lang="zh-CN" altLang="en-US" sz="1600" dirty="0">
                <a:solidFill>
                  <a:srgbClr val="0819F6"/>
                </a:solidFill>
              </a:rPr>
              <a:t> </a:t>
            </a:r>
            <a:endParaRPr kumimoji="1" lang="en-US" altLang="zh-CN" sz="1600" dirty="0">
              <a:solidFill>
                <a:srgbClr val="0819F6"/>
              </a:solidFill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73970851-EA31-E64D-8361-E2DD0D131A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75795"/>
            <a:ext cx="9036496" cy="383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607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"/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4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E5593122-1347-4F43-A33D-C00CA4DAF8AF}"/>
              </a:ext>
            </a:extLst>
          </p:cNvPr>
          <p:cNvSpPr txBox="1">
            <a:spLocks noChangeArrowheads="1"/>
          </p:cNvSpPr>
          <p:nvPr/>
        </p:nvSpPr>
        <p:spPr>
          <a:xfrm>
            <a:off x="395536" y="123478"/>
            <a:ext cx="9144000" cy="457200"/>
          </a:xfrm>
          <a:prstGeom prst="rect">
            <a:avLst/>
          </a:prstGeom>
        </p:spPr>
        <p:txBody>
          <a:bodyPr tIns="0" bIns="0"/>
          <a:lstStyle/>
          <a:p>
            <a:pPr eaLnBrk="0" hangingPunct="0">
              <a:defRPr/>
            </a:pPr>
            <a:r>
              <a:rPr lang="en-US" altLang="zh-CN" sz="3200" b="1" dirty="0">
                <a:solidFill>
                  <a:srgbClr val="0432FF"/>
                </a:solidFill>
              </a:rPr>
              <a:t>CSNS Project</a:t>
            </a:r>
            <a:r>
              <a:rPr lang="zh-CN" altLang="en-US" sz="3200" b="1" dirty="0">
                <a:solidFill>
                  <a:srgbClr val="0432FF"/>
                </a:solidFill>
              </a:rPr>
              <a:t> （</a:t>
            </a:r>
            <a:r>
              <a:rPr lang="en-US" altLang="zh-CN" sz="3200" b="1" dirty="0">
                <a:solidFill>
                  <a:srgbClr val="0432FF"/>
                </a:solidFill>
              </a:rPr>
              <a:t>2011-2018</a:t>
            </a:r>
            <a:r>
              <a:rPr lang="zh-CN" altLang="en-US" sz="3200" b="1" dirty="0">
                <a:solidFill>
                  <a:srgbClr val="0432FF"/>
                </a:solidFill>
              </a:rPr>
              <a:t>）</a:t>
            </a:r>
            <a:endParaRPr lang="en-US" altLang="zh-CN" sz="3200" b="1" dirty="0">
              <a:solidFill>
                <a:srgbClr val="0432FF"/>
              </a:solidFill>
            </a:endParaRPr>
          </a:p>
        </p:txBody>
      </p:sp>
      <p:grpSp>
        <p:nvGrpSpPr>
          <p:cNvPr id="25" name="组合 24">
            <a:extLst>
              <a:ext uri="{FF2B5EF4-FFF2-40B4-BE49-F238E27FC236}">
                <a16:creationId xmlns:a16="http://schemas.microsoft.com/office/drawing/2014/main" id="{7CD750DC-7941-A347-A7EF-19F393260DC0}"/>
              </a:ext>
            </a:extLst>
          </p:cNvPr>
          <p:cNvGrpSpPr/>
          <p:nvPr/>
        </p:nvGrpSpPr>
        <p:grpSpPr>
          <a:xfrm>
            <a:off x="971600" y="1399084"/>
            <a:ext cx="7092788" cy="3744416"/>
            <a:chOff x="459930" y="2060848"/>
            <a:chExt cx="8050088" cy="4437550"/>
          </a:xfrm>
        </p:grpSpPr>
        <p:pic>
          <p:nvPicPr>
            <p:cNvPr id="18" name="图片 3">
              <a:extLst>
                <a:ext uri="{FF2B5EF4-FFF2-40B4-BE49-F238E27FC236}">
                  <a16:creationId xmlns:a16="http://schemas.microsoft.com/office/drawing/2014/main" id="{20F84BF9-93A7-BF40-BA0D-D84D2BA85B8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930" y="2060848"/>
              <a:ext cx="8050088" cy="443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文本框 7">
              <a:extLst>
                <a:ext uri="{FF2B5EF4-FFF2-40B4-BE49-F238E27FC236}">
                  <a16:creationId xmlns:a16="http://schemas.microsoft.com/office/drawing/2014/main" id="{A21D5497-BE43-D74F-9C7D-1EECBA96BDBF}"/>
                </a:ext>
              </a:extLst>
            </p:cNvPr>
            <p:cNvSpPr txBox="1"/>
            <p:nvPr/>
          </p:nvSpPr>
          <p:spPr>
            <a:xfrm>
              <a:off x="671725" y="2687956"/>
              <a:ext cx="22573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2400" dirty="0">
                  <a:solidFill>
                    <a:srgbClr val="071F65"/>
                  </a:solidFill>
                </a:rPr>
                <a:t>80MeV H</a:t>
              </a:r>
              <a:r>
                <a:rPr kumimoji="1" lang="en-US" altLang="zh-CN" sz="2400" baseline="30000" dirty="0">
                  <a:solidFill>
                    <a:srgbClr val="071F65"/>
                  </a:solidFill>
                </a:rPr>
                <a:t>-</a:t>
              </a:r>
              <a:r>
                <a:rPr kumimoji="1" lang="en-US" altLang="zh-CN" sz="2400" dirty="0">
                  <a:solidFill>
                    <a:srgbClr val="071F65"/>
                  </a:solidFill>
                </a:rPr>
                <a:t> </a:t>
              </a:r>
              <a:r>
                <a:rPr kumimoji="1" lang="en-US" altLang="zh-CN" sz="2400" dirty="0" err="1">
                  <a:solidFill>
                    <a:srgbClr val="071F65"/>
                  </a:solidFill>
                </a:rPr>
                <a:t>linac</a:t>
              </a:r>
              <a:endParaRPr kumimoji="1" lang="zh-CN" altLang="en-US" sz="2400" dirty="0">
                <a:solidFill>
                  <a:srgbClr val="071F65"/>
                </a:solidFill>
              </a:endParaRPr>
            </a:p>
          </p:txBody>
        </p:sp>
        <p:sp>
          <p:nvSpPr>
            <p:cNvPr id="20" name="文本框 8">
              <a:extLst>
                <a:ext uri="{FF2B5EF4-FFF2-40B4-BE49-F238E27FC236}">
                  <a16:creationId xmlns:a16="http://schemas.microsoft.com/office/drawing/2014/main" id="{170C63D6-E012-E948-AC21-1C5236C1713B}"/>
                </a:ext>
              </a:extLst>
            </p:cNvPr>
            <p:cNvSpPr txBox="1"/>
            <p:nvPr/>
          </p:nvSpPr>
          <p:spPr>
            <a:xfrm>
              <a:off x="6653697" y="3403698"/>
              <a:ext cx="1344055" cy="1568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zh-CN" sz="2000" dirty="0">
                  <a:solidFill>
                    <a:srgbClr val="071F65"/>
                  </a:solidFill>
                </a:rPr>
                <a:t>1.6GeV 25Hz</a:t>
              </a:r>
            </a:p>
            <a:p>
              <a:r>
                <a:rPr kumimoji="1" lang="en-US" altLang="zh-CN" sz="2000" dirty="0">
                  <a:solidFill>
                    <a:srgbClr val="071F65"/>
                  </a:solidFill>
                </a:rPr>
                <a:t>100kW</a:t>
              </a:r>
              <a:r>
                <a:rPr kumimoji="1" lang="zh-CN" altLang="en-US" sz="2000" dirty="0">
                  <a:solidFill>
                    <a:srgbClr val="071F65"/>
                  </a:solidFill>
                </a:rPr>
                <a:t> </a:t>
              </a:r>
              <a:r>
                <a:rPr kumimoji="1" lang="en-US" altLang="zh-CN" sz="2000" dirty="0">
                  <a:solidFill>
                    <a:srgbClr val="071F65"/>
                  </a:solidFill>
                </a:rPr>
                <a:t>RCS</a:t>
              </a:r>
            </a:p>
          </p:txBody>
        </p:sp>
        <p:sp>
          <p:nvSpPr>
            <p:cNvPr id="21" name="文本框 7">
              <a:extLst>
                <a:ext uri="{FF2B5EF4-FFF2-40B4-BE49-F238E27FC236}">
                  <a16:creationId xmlns:a16="http://schemas.microsoft.com/office/drawing/2014/main" id="{DD82125A-0846-0E4B-A2FF-9297C4A5F867}"/>
                </a:ext>
              </a:extLst>
            </p:cNvPr>
            <p:cNvSpPr txBox="1"/>
            <p:nvPr/>
          </p:nvSpPr>
          <p:spPr>
            <a:xfrm>
              <a:off x="1473992" y="5202953"/>
              <a:ext cx="203247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2400" dirty="0">
                  <a:solidFill>
                    <a:srgbClr val="071F65"/>
                  </a:solidFill>
                </a:rPr>
                <a:t>Target</a:t>
              </a:r>
              <a:r>
                <a:rPr kumimoji="1" lang="zh-CN" altLang="en-US" sz="2400" dirty="0">
                  <a:solidFill>
                    <a:srgbClr val="071F65"/>
                  </a:solidFill>
                </a:rPr>
                <a:t> </a:t>
              </a:r>
              <a:r>
                <a:rPr kumimoji="1" lang="en-US" altLang="zh-CN" sz="2400" dirty="0">
                  <a:solidFill>
                    <a:srgbClr val="071F65"/>
                  </a:solidFill>
                </a:rPr>
                <a:t>station</a:t>
              </a:r>
              <a:endParaRPr kumimoji="1" lang="zh-CN" altLang="en-US" sz="2400" dirty="0">
                <a:solidFill>
                  <a:srgbClr val="071F65"/>
                </a:solidFill>
              </a:endParaRPr>
            </a:p>
          </p:txBody>
        </p:sp>
        <p:sp>
          <p:nvSpPr>
            <p:cNvPr id="22" name="文本框 7">
              <a:extLst>
                <a:ext uri="{FF2B5EF4-FFF2-40B4-BE49-F238E27FC236}">
                  <a16:creationId xmlns:a16="http://schemas.microsoft.com/office/drawing/2014/main" id="{0AA3C538-2C60-384D-906E-C3A9712849E7}"/>
                </a:ext>
              </a:extLst>
            </p:cNvPr>
            <p:cNvSpPr txBox="1"/>
            <p:nvPr/>
          </p:nvSpPr>
          <p:spPr>
            <a:xfrm>
              <a:off x="3174489" y="4279623"/>
              <a:ext cx="6639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2400" dirty="0">
                  <a:solidFill>
                    <a:srgbClr val="071F65"/>
                  </a:solidFill>
                </a:rPr>
                <a:t>MR</a:t>
              </a:r>
              <a:endParaRPr kumimoji="1" lang="zh-CN" altLang="en-US" sz="2400" dirty="0">
                <a:solidFill>
                  <a:srgbClr val="071F65"/>
                </a:solidFill>
              </a:endParaRPr>
            </a:p>
          </p:txBody>
        </p:sp>
        <p:sp>
          <p:nvSpPr>
            <p:cNvPr id="23" name="文本框 7">
              <a:extLst>
                <a:ext uri="{FF2B5EF4-FFF2-40B4-BE49-F238E27FC236}">
                  <a16:creationId xmlns:a16="http://schemas.microsoft.com/office/drawing/2014/main" id="{041D1F85-5483-0D48-9CA3-92383EFED493}"/>
                </a:ext>
              </a:extLst>
            </p:cNvPr>
            <p:cNvSpPr txBox="1"/>
            <p:nvPr/>
          </p:nvSpPr>
          <p:spPr>
            <a:xfrm>
              <a:off x="3717323" y="4741288"/>
              <a:ext cx="10230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2400" dirty="0">
                  <a:solidFill>
                    <a:srgbClr val="071F65"/>
                  </a:solidFill>
                </a:rPr>
                <a:t>SANS</a:t>
              </a:r>
              <a:endParaRPr kumimoji="1" lang="zh-CN" altLang="en-US" sz="2400" dirty="0">
                <a:solidFill>
                  <a:srgbClr val="071F65"/>
                </a:solidFill>
              </a:endParaRPr>
            </a:p>
          </p:txBody>
        </p:sp>
        <p:sp>
          <p:nvSpPr>
            <p:cNvPr id="24" name="文本框 7">
              <a:extLst>
                <a:ext uri="{FF2B5EF4-FFF2-40B4-BE49-F238E27FC236}">
                  <a16:creationId xmlns:a16="http://schemas.microsoft.com/office/drawing/2014/main" id="{964B8CE4-E26A-244B-A2F6-089F6643D0A4}"/>
                </a:ext>
              </a:extLst>
            </p:cNvPr>
            <p:cNvSpPr txBox="1"/>
            <p:nvPr/>
          </p:nvSpPr>
          <p:spPr>
            <a:xfrm>
              <a:off x="4212010" y="5954244"/>
              <a:ext cx="10567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2400" dirty="0">
                  <a:solidFill>
                    <a:srgbClr val="071F65"/>
                  </a:solidFill>
                </a:rPr>
                <a:t>GPPD</a:t>
              </a:r>
              <a:endParaRPr kumimoji="1" lang="zh-CN" altLang="en-US" sz="2400" dirty="0">
                <a:solidFill>
                  <a:srgbClr val="071F65"/>
                </a:solidFill>
              </a:endParaRPr>
            </a:p>
          </p:txBody>
        </p:sp>
      </p:grpSp>
      <p:sp>
        <p:nvSpPr>
          <p:cNvPr id="16" name="Text Box 6">
            <a:extLst>
              <a:ext uri="{FF2B5EF4-FFF2-40B4-BE49-F238E27FC236}">
                <a16:creationId xmlns:a16="http://schemas.microsoft.com/office/drawing/2014/main" id="{559F3726-9780-EE41-97C7-F1BACA7343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39861"/>
            <a:ext cx="9252520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63538" indent="-363538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indent="0" algn="l" eaLnBrk="1" hangingPunct="1"/>
            <a:r>
              <a:rPr lang="en-US" altLang="zh-CN" sz="1900" dirty="0"/>
              <a:t>The phase-I CSNS facility consists of a</a:t>
            </a:r>
            <a:r>
              <a:rPr lang="zh-CN" altLang="en-US" sz="1900" dirty="0"/>
              <a:t> </a:t>
            </a:r>
            <a:r>
              <a:rPr lang="en-US" altLang="zh-CN" sz="1900" dirty="0"/>
              <a:t>80MeV</a:t>
            </a:r>
            <a:r>
              <a:rPr lang="zh-CN" altLang="en-US" sz="1900" dirty="0"/>
              <a:t> </a:t>
            </a:r>
            <a:r>
              <a:rPr lang="en-US" altLang="zh-CN" sz="1900" dirty="0"/>
              <a:t>H</a:t>
            </a:r>
            <a:r>
              <a:rPr lang="en-US" altLang="zh-CN" sz="1900" baseline="30000" dirty="0"/>
              <a:t>-</a:t>
            </a:r>
            <a:r>
              <a:rPr lang="zh-CN" altLang="en-US" sz="1900" dirty="0"/>
              <a:t> </a:t>
            </a:r>
            <a:r>
              <a:rPr lang="en-US" altLang="zh-CN" sz="1900" dirty="0" err="1"/>
              <a:t>Linac</a:t>
            </a:r>
            <a:r>
              <a:rPr lang="en-US" altLang="zh-CN" sz="1900" dirty="0"/>
              <a:t>, a 1.6-GeV 100kW,</a:t>
            </a:r>
            <a:r>
              <a:rPr lang="zh-CN" altLang="en-US" sz="1900" dirty="0"/>
              <a:t> </a:t>
            </a:r>
            <a:r>
              <a:rPr lang="en-US" altLang="zh-CN" sz="1900" dirty="0"/>
              <a:t>25Hz</a:t>
            </a:r>
            <a:r>
              <a:rPr lang="zh-CN" altLang="en-US" sz="1900" dirty="0"/>
              <a:t> </a:t>
            </a:r>
            <a:r>
              <a:rPr lang="en-US" altLang="zh-CN" sz="1900" dirty="0"/>
              <a:t>RCS, a target station, and 3 day-one instruments.</a:t>
            </a:r>
            <a:r>
              <a:rPr lang="zh-CN" altLang="en-US" sz="1900" dirty="0"/>
              <a:t> </a:t>
            </a:r>
            <a:r>
              <a:rPr lang="en-US" altLang="zh-CN" sz="1900" dirty="0"/>
              <a:t>With</a:t>
            </a:r>
            <a:r>
              <a:rPr lang="zh-CN" altLang="en-US" sz="1900" dirty="0"/>
              <a:t> </a:t>
            </a:r>
            <a:r>
              <a:rPr lang="en-US" altLang="zh-CN" sz="1900" dirty="0"/>
              <a:t>budget</a:t>
            </a:r>
            <a:r>
              <a:rPr lang="zh-CN" altLang="en-US" sz="1900" dirty="0"/>
              <a:t>  </a:t>
            </a:r>
            <a:r>
              <a:rPr lang="en-US" altLang="zh-CN" sz="1900" dirty="0"/>
              <a:t>1.8+0.5</a:t>
            </a:r>
            <a:r>
              <a:rPr lang="zh-CN" altLang="en-US" sz="1900" dirty="0"/>
              <a:t> </a:t>
            </a:r>
            <a:r>
              <a:rPr lang="en-US" altLang="zh-CN" sz="1900" dirty="0"/>
              <a:t>BCNY</a:t>
            </a:r>
          </a:p>
          <a:p>
            <a:pPr marL="0" indent="0" algn="l" eaLnBrk="1" hangingPunct="1"/>
            <a:endParaRPr lang="en-US" altLang="zh-CN" sz="2000" b="1" dirty="0"/>
          </a:p>
          <a:p>
            <a:pPr algn="l" eaLnBrk="1" hangingPunct="1"/>
            <a:endParaRPr lang="en-US" altLang="zh-CN" sz="2000" b="1" dirty="0"/>
          </a:p>
        </p:txBody>
      </p:sp>
      <p:sp>
        <p:nvSpPr>
          <p:cNvPr id="14" name="文本框 7">
            <a:extLst>
              <a:ext uri="{FF2B5EF4-FFF2-40B4-BE49-F238E27FC236}">
                <a16:creationId xmlns:a16="http://schemas.microsoft.com/office/drawing/2014/main" id="{9D9FDC66-671D-184A-98F8-0E4B0E32A835}"/>
              </a:ext>
            </a:extLst>
          </p:cNvPr>
          <p:cNvSpPr txBox="1"/>
          <p:nvPr/>
        </p:nvSpPr>
        <p:spPr>
          <a:xfrm>
            <a:off x="4895878" y="3524392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2400" dirty="0">
                <a:solidFill>
                  <a:srgbClr val="071F65"/>
                </a:solidFill>
              </a:rPr>
              <a:t>Back-n</a:t>
            </a:r>
            <a:endParaRPr kumimoji="1" lang="zh-CN" altLang="en-US" sz="2400" dirty="0">
              <a:solidFill>
                <a:srgbClr val="071F6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641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5395799F-D077-4DB2-BE23-D83034532F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25" y="639625"/>
            <a:ext cx="8388424" cy="3744416"/>
          </a:xfrm>
          <a:prstGeom prst="rect">
            <a:avLst/>
          </a:prstGeom>
        </p:spPr>
      </p:pic>
      <p:sp>
        <p:nvSpPr>
          <p:cNvPr id="13" name="矩形"/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5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E5593122-1347-4F43-A33D-C00CA4DAF8AF}"/>
              </a:ext>
            </a:extLst>
          </p:cNvPr>
          <p:cNvSpPr txBox="1">
            <a:spLocks noChangeArrowheads="1"/>
          </p:cNvSpPr>
          <p:nvPr/>
        </p:nvSpPr>
        <p:spPr>
          <a:xfrm>
            <a:off x="395536" y="123478"/>
            <a:ext cx="9144000" cy="457200"/>
          </a:xfrm>
          <a:prstGeom prst="rect">
            <a:avLst/>
          </a:prstGeom>
        </p:spPr>
        <p:txBody>
          <a:bodyPr tIns="0" bIns="0"/>
          <a:lstStyle/>
          <a:p>
            <a:pPr>
              <a:defRPr/>
            </a:pPr>
            <a:r>
              <a:rPr lang="en-US" altLang="zh-CN" sz="3200" b="1" dirty="0">
                <a:solidFill>
                  <a:srgbClr val="0432FF"/>
                </a:solidFill>
              </a:rPr>
              <a:t>CSNS Beam</a:t>
            </a:r>
            <a:r>
              <a:rPr lang="zh-CN" altLang="en-US" sz="3200" b="1" dirty="0">
                <a:solidFill>
                  <a:srgbClr val="0432FF"/>
                </a:solidFill>
              </a:rPr>
              <a:t> </a:t>
            </a:r>
            <a:r>
              <a:rPr lang="en-US" altLang="zh-CN" sz="3200" b="1" dirty="0">
                <a:solidFill>
                  <a:srgbClr val="0432FF"/>
                </a:solidFill>
              </a:rPr>
              <a:t>History</a:t>
            </a:r>
            <a:endParaRPr lang="zh-CN" altLang="en-US" sz="3200" b="1" dirty="0">
              <a:solidFill>
                <a:srgbClr val="0432FF"/>
              </a:solidFill>
            </a:endParaRPr>
          </a:p>
          <a:p>
            <a:pPr eaLnBrk="0" hangingPunct="0">
              <a:defRPr/>
            </a:pPr>
            <a:endParaRPr lang="en-US" altLang="zh-CN" sz="3200" b="1" dirty="0">
              <a:solidFill>
                <a:srgbClr val="0432FF"/>
              </a:solidFill>
            </a:endParaRPr>
          </a:p>
        </p:txBody>
      </p:sp>
      <p:sp>
        <p:nvSpPr>
          <p:cNvPr id="29" name="文本框 4">
            <a:extLst>
              <a:ext uri="{FF2B5EF4-FFF2-40B4-BE49-F238E27FC236}">
                <a16:creationId xmlns:a16="http://schemas.microsoft.com/office/drawing/2014/main" id="{376A934D-82AC-384A-BA3F-542A0FF07DE9}"/>
              </a:ext>
            </a:extLst>
          </p:cNvPr>
          <p:cNvSpPr txBox="1"/>
          <p:nvPr/>
        </p:nvSpPr>
        <p:spPr>
          <a:xfrm>
            <a:off x="1279978" y="2184505"/>
            <a:ext cx="19607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400" dirty="0">
                <a:solidFill>
                  <a:srgbClr val="FF0000"/>
                </a:solidFill>
              </a:rPr>
              <a:t>Beam</a:t>
            </a:r>
            <a:r>
              <a:rPr kumimoji="1" lang="zh-CN" altLang="en-US" sz="1400" dirty="0">
                <a:solidFill>
                  <a:srgbClr val="FF0000"/>
                </a:solidFill>
              </a:rPr>
              <a:t> </a:t>
            </a:r>
            <a:r>
              <a:rPr kumimoji="1" lang="en-US" altLang="zh-CN" sz="1400" dirty="0">
                <a:solidFill>
                  <a:srgbClr val="FF0000"/>
                </a:solidFill>
              </a:rPr>
              <a:t>power</a:t>
            </a:r>
            <a:r>
              <a:rPr kumimoji="1" lang="zh-CN" altLang="en-US" sz="1400" dirty="0">
                <a:solidFill>
                  <a:srgbClr val="FF0000"/>
                </a:solidFill>
              </a:rPr>
              <a:t> </a:t>
            </a:r>
            <a:r>
              <a:rPr kumimoji="1" lang="en-US" altLang="zh-CN" sz="1400" dirty="0">
                <a:solidFill>
                  <a:srgbClr val="FF0000"/>
                </a:solidFill>
              </a:rPr>
              <a:t>100kW</a:t>
            </a:r>
          </a:p>
        </p:txBody>
      </p:sp>
      <p:cxnSp>
        <p:nvCxnSpPr>
          <p:cNvPr id="35" name="直线箭头连接符 34">
            <a:extLst>
              <a:ext uri="{FF2B5EF4-FFF2-40B4-BE49-F238E27FC236}">
                <a16:creationId xmlns:a16="http://schemas.microsoft.com/office/drawing/2014/main" id="{B270668B-B3B3-F94D-9DAC-D07730F227A9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4427984" y="3599314"/>
            <a:ext cx="662642" cy="22238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36" name="文本框 4">
            <a:extLst>
              <a:ext uri="{FF2B5EF4-FFF2-40B4-BE49-F238E27FC236}">
                <a16:creationId xmlns:a16="http://schemas.microsoft.com/office/drawing/2014/main" id="{E9DA8085-0AB5-B84E-94E2-610DFD279E6A}"/>
              </a:ext>
            </a:extLst>
          </p:cNvPr>
          <p:cNvSpPr txBox="1"/>
          <p:nvPr/>
        </p:nvSpPr>
        <p:spPr>
          <a:xfrm>
            <a:off x="4283968" y="4448786"/>
            <a:ext cx="1428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rgbClr val="FF0000"/>
                </a:solidFill>
              </a:rPr>
              <a:t>5262</a:t>
            </a:r>
            <a:r>
              <a:rPr kumimoji="1" lang="en-US" altLang="zh-CN" sz="2000" dirty="0">
                <a:solidFill>
                  <a:srgbClr val="0000FF"/>
                </a:solidFill>
              </a:rPr>
              <a:t>h</a:t>
            </a:r>
          </a:p>
        </p:txBody>
      </p:sp>
      <p:cxnSp>
        <p:nvCxnSpPr>
          <p:cNvPr id="37" name="直线箭头连接符 36">
            <a:extLst>
              <a:ext uri="{FF2B5EF4-FFF2-40B4-BE49-F238E27FC236}">
                <a16:creationId xmlns:a16="http://schemas.microsoft.com/office/drawing/2014/main" id="{C75F2A88-CF90-934D-A3A8-50602596FF18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3601423" y="3601991"/>
            <a:ext cx="624306" cy="10264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38" name="文本框 4">
            <a:extLst>
              <a:ext uri="{FF2B5EF4-FFF2-40B4-BE49-F238E27FC236}">
                <a16:creationId xmlns:a16="http://schemas.microsoft.com/office/drawing/2014/main" id="{E23ED304-8A44-9D4B-9C0D-79AA536701E8}"/>
              </a:ext>
            </a:extLst>
          </p:cNvPr>
          <p:cNvSpPr txBox="1"/>
          <p:nvPr/>
        </p:nvSpPr>
        <p:spPr>
          <a:xfrm>
            <a:off x="3431534" y="4443958"/>
            <a:ext cx="1428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rgbClr val="FF0000"/>
                </a:solidFill>
              </a:rPr>
              <a:t>4884</a:t>
            </a:r>
            <a:r>
              <a:rPr kumimoji="1" lang="en-US" altLang="zh-CN" sz="2000" dirty="0">
                <a:solidFill>
                  <a:srgbClr val="0000FF"/>
                </a:solidFill>
              </a:rPr>
              <a:t>h</a:t>
            </a:r>
          </a:p>
        </p:txBody>
      </p:sp>
      <p:cxnSp>
        <p:nvCxnSpPr>
          <p:cNvPr id="39" name="直线箭头连接符 38">
            <a:extLst>
              <a:ext uri="{FF2B5EF4-FFF2-40B4-BE49-F238E27FC236}">
                <a16:creationId xmlns:a16="http://schemas.microsoft.com/office/drawing/2014/main" id="{6FB19A64-943A-A142-A96E-676CA208DD9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699792" y="3599314"/>
            <a:ext cx="709823" cy="0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40" name="文本框 4">
            <a:extLst>
              <a:ext uri="{FF2B5EF4-FFF2-40B4-BE49-F238E27FC236}">
                <a16:creationId xmlns:a16="http://schemas.microsoft.com/office/drawing/2014/main" id="{3A38D2AE-1214-0A4C-AA27-744460B9C2EC}"/>
              </a:ext>
            </a:extLst>
          </p:cNvPr>
          <p:cNvSpPr txBox="1"/>
          <p:nvPr/>
        </p:nvSpPr>
        <p:spPr>
          <a:xfrm>
            <a:off x="2519772" y="4448786"/>
            <a:ext cx="1428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rgbClr val="FF0000"/>
                </a:solidFill>
              </a:rPr>
              <a:t>4687</a:t>
            </a:r>
            <a:r>
              <a:rPr kumimoji="1" lang="en-US" altLang="zh-CN" sz="2000" dirty="0">
                <a:solidFill>
                  <a:srgbClr val="0000FF"/>
                </a:solidFill>
              </a:rPr>
              <a:t>h</a:t>
            </a:r>
          </a:p>
        </p:txBody>
      </p:sp>
      <p:cxnSp>
        <p:nvCxnSpPr>
          <p:cNvPr id="41" name="直线箭头连接符 40">
            <a:extLst>
              <a:ext uri="{FF2B5EF4-FFF2-40B4-BE49-F238E27FC236}">
                <a16:creationId xmlns:a16="http://schemas.microsoft.com/office/drawing/2014/main" id="{0E71B93B-4CA5-F746-A9CE-728471ABF2B4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1756685" y="3598582"/>
            <a:ext cx="717946" cy="8541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42" name="文本框 4">
            <a:extLst>
              <a:ext uri="{FF2B5EF4-FFF2-40B4-BE49-F238E27FC236}">
                <a16:creationId xmlns:a16="http://schemas.microsoft.com/office/drawing/2014/main" id="{9C29C68F-1D96-A14A-844B-33D88236CCBC}"/>
              </a:ext>
            </a:extLst>
          </p:cNvPr>
          <p:cNvSpPr txBox="1"/>
          <p:nvPr/>
        </p:nvSpPr>
        <p:spPr>
          <a:xfrm>
            <a:off x="1619672" y="4448786"/>
            <a:ext cx="1428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rgbClr val="FF0000"/>
                </a:solidFill>
              </a:rPr>
              <a:t>4054</a:t>
            </a:r>
            <a:r>
              <a:rPr kumimoji="1" lang="en-US" altLang="zh-CN" sz="2000" dirty="0">
                <a:solidFill>
                  <a:srgbClr val="0000FF"/>
                </a:solidFill>
              </a:rPr>
              <a:t>h</a:t>
            </a:r>
          </a:p>
        </p:txBody>
      </p:sp>
      <p:sp>
        <p:nvSpPr>
          <p:cNvPr id="43" name="文本框 4">
            <a:extLst>
              <a:ext uri="{FF2B5EF4-FFF2-40B4-BE49-F238E27FC236}">
                <a16:creationId xmlns:a16="http://schemas.microsoft.com/office/drawing/2014/main" id="{436171B3-8339-F840-BB2E-191F89FC0FDB}"/>
              </a:ext>
            </a:extLst>
          </p:cNvPr>
          <p:cNvSpPr txBox="1"/>
          <p:nvPr/>
        </p:nvSpPr>
        <p:spPr>
          <a:xfrm>
            <a:off x="6427694" y="823813"/>
            <a:ext cx="19607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400" dirty="0">
                <a:solidFill>
                  <a:srgbClr val="FF0000"/>
                </a:solidFill>
              </a:rPr>
              <a:t>Beam</a:t>
            </a:r>
            <a:r>
              <a:rPr kumimoji="1" lang="zh-CN" altLang="en-US" sz="1400" dirty="0">
                <a:solidFill>
                  <a:srgbClr val="FF0000"/>
                </a:solidFill>
              </a:rPr>
              <a:t> </a:t>
            </a:r>
            <a:r>
              <a:rPr kumimoji="1" lang="en-US" altLang="zh-CN" sz="1400" dirty="0">
                <a:solidFill>
                  <a:srgbClr val="FF0000"/>
                </a:solidFill>
              </a:rPr>
              <a:t>power</a:t>
            </a:r>
            <a:r>
              <a:rPr kumimoji="1" lang="zh-CN" altLang="en-US" sz="1400" dirty="0">
                <a:solidFill>
                  <a:srgbClr val="FF0000"/>
                </a:solidFill>
              </a:rPr>
              <a:t> </a:t>
            </a:r>
            <a:r>
              <a:rPr kumimoji="1" lang="en-US" altLang="zh-CN" sz="1400" dirty="0">
                <a:solidFill>
                  <a:srgbClr val="FF0000"/>
                </a:solidFill>
              </a:rPr>
              <a:t>180kW</a:t>
            </a:r>
          </a:p>
        </p:txBody>
      </p:sp>
      <p:cxnSp>
        <p:nvCxnSpPr>
          <p:cNvPr id="44" name="直线箭头连接符 43">
            <a:extLst>
              <a:ext uri="{FF2B5EF4-FFF2-40B4-BE49-F238E27FC236}">
                <a16:creationId xmlns:a16="http://schemas.microsoft.com/office/drawing/2014/main" id="{5B5BE269-9D5D-5B41-B8D8-A30A3E3ABB43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5246304" y="3604470"/>
            <a:ext cx="688563" cy="5964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45" name="文本框 4">
            <a:extLst>
              <a:ext uri="{FF2B5EF4-FFF2-40B4-BE49-F238E27FC236}">
                <a16:creationId xmlns:a16="http://schemas.microsoft.com/office/drawing/2014/main" id="{757AFABA-E4C2-1D44-89CE-426CFB75E0B8}"/>
              </a:ext>
            </a:extLst>
          </p:cNvPr>
          <p:cNvSpPr txBox="1"/>
          <p:nvPr/>
        </p:nvSpPr>
        <p:spPr>
          <a:xfrm>
            <a:off x="5100767" y="4448786"/>
            <a:ext cx="1428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rgbClr val="FF0000"/>
                </a:solidFill>
              </a:rPr>
              <a:t>4995</a:t>
            </a:r>
            <a:r>
              <a:rPr kumimoji="1" lang="en-US" altLang="zh-CN" sz="2000" dirty="0">
                <a:solidFill>
                  <a:srgbClr val="0000FF"/>
                </a:solidFill>
              </a:rPr>
              <a:t>h</a:t>
            </a:r>
          </a:p>
        </p:txBody>
      </p:sp>
      <p:sp>
        <p:nvSpPr>
          <p:cNvPr id="25" name="文本框 4">
            <a:extLst>
              <a:ext uri="{FF2B5EF4-FFF2-40B4-BE49-F238E27FC236}">
                <a16:creationId xmlns:a16="http://schemas.microsoft.com/office/drawing/2014/main" id="{45BFAACF-8186-1542-B6A5-7984256BBDF3}"/>
              </a:ext>
            </a:extLst>
          </p:cNvPr>
          <p:cNvSpPr txBox="1"/>
          <p:nvPr/>
        </p:nvSpPr>
        <p:spPr>
          <a:xfrm>
            <a:off x="6722243" y="4448786"/>
            <a:ext cx="1428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rgbClr val="FF0000"/>
                </a:solidFill>
              </a:rPr>
              <a:t> 4300</a:t>
            </a:r>
            <a:r>
              <a:rPr kumimoji="1" lang="en-US" altLang="zh-CN" sz="2000" dirty="0">
                <a:solidFill>
                  <a:srgbClr val="0000FF"/>
                </a:solidFill>
              </a:rPr>
              <a:t>h</a:t>
            </a:r>
          </a:p>
        </p:txBody>
      </p:sp>
      <p:cxnSp>
        <p:nvCxnSpPr>
          <p:cNvPr id="26" name="直线箭头连接符 25">
            <a:extLst>
              <a:ext uri="{FF2B5EF4-FFF2-40B4-BE49-F238E27FC236}">
                <a16:creationId xmlns:a16="http://schemas.microsoft.com/office/drawing/2014/main" id="{46381C7D-2204-BB4D-B320-06AB2DD4F603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033733" y="3612255"/>
            <a:ext cx="774889" cy="1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27" name="文本框 4">
            <a:extLst>
              <a:ext uri="{FF2B5EF4-FFF2-40B4-BE49-F238E27FC236}">
                <a16:creationId xmlns:a16="http://schemas.microsoft.com/office/drawing/2014/main" id="{67E2641F-E0C6-1D49-A9C3-B318E8FB519C}"/>
              </a:ext>
            </a:extLst>
          </p:cNvPr>
          <p:cNvSpPr txBox="1"/>
          <p:nvPr/>
        </p:nvSpPr>
        <p:spPr>
          <a:xfrm>
            <a:off x="5994719" y="4448786"/>
            <a:ext cx="1428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rgbClr val="FF0000"/>
                </a:solidFill>
              </a:rPr>
              <a:t>5433</a:t>
            </a:r>
            <a:r>
              <a:rPr kumimoji="1" lang="en-US" altLang="zh-CN" sz="2000" dirty="0">
                <a:solidFill>
                  <a:srgbClr val="0000FF"/>
                </a:solidFill>
              </a:rPr>
              <a:t>h</a:t>
            </a:r>
          </a:p>
        </p:txBody>
      </p:sp>
      <p:cxnSp>
        <p:nvCxnSpPr>
          <p:cNvPr id="32" name="直线箭头连接符 25">
            <a:extLst>
              <a:ext uri="{FF2B5EF4-FFF2-40B4-BE49-F238E27FC236}">
                <a16:creationId xmlns:a16="http://schemas.microsoft.com/office/drawing/2014/main" id="{26547CA1-5FCF-47BC-BE78-5DDAA974AB01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948264" y="3621552"/>
            <a:ext cx="576064" cy="2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33" name="直线箭头连接符 25">
            <a:extLst>
              <a:ext uri="{FF2B5EF4-FFF2-40B4-BE49-F238E27FC236}">
                <a16:creationId xmlns:a16="http://schemas.microsoft.com/office/drawing/2014/main" id="{767EBA3A-FF8A-4AA1-8FD0-9407F93A6234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7773293" y="3639724"/>
            <a:ext cx="471115" cy="1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46" name="文本框 4">
            <a:extLst>
              <a:ext uri="{FF2B5EF4-FFF2-40B4-BE49-F238E27FC236}">
                <a16:creationId xmlns:a16="http://schemas.microsoft.com/office/drawing/2014/main" id="{B1D678DA-03C7-4063-B883-669E66E2E062}"/>
              </a:ext>
            </a:extLst>
          </p:cNvPr>
          <p:cNvSpPr txBox="1"/>
          <p:nvPr/>
        </p:nvSpPr>
        <p:spPr>
          <a:xfrm>
            <a:off x="7651589" y="4443958"/>
            <a:ext cx="21258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rgbClr val="FF0000"/>
                </a:solidFill>
              </a:rPr>
              <a:t>3268</a:t>
            </a:r>
            <a:r>
              <a:rPr kumimoji="1" lang="en-US" altLang="zh-CN" sz="2000" dirty="0">
                <a:solidFill>
                  <a:srgbClr val="0000FF"/>
                </a:solidFill>
              </a:rPr>
              <a:t>h </a:t>
            </a:r>
          </a:p>
        </p:txBody>
      </p:sp>
      <p:sp>
        <p:nvSpPr>
          <p:cNvPr id="47" name="文本框 4">
            <a:extLst>
              <a:ext uri="{FF2B5EF4-FFF2-40B4-BE49-F238E27FC236}">
                <a16:creationId xmlns:a16="http://schemas.microsoft.com/office/drawing/2014/main" id="{F64B030D-A7AC-4B44-9386-A554FFD87B5D}"/>
              </a:ext>
            </a:extLst>
          </p:cNvPr>
          <p:cNvSpPr txBox="1"/>
          <p:nvPr/>
        </p:nvSpPr>
        <p:spPr>
          <a:xfrm>
            <a:off x="395536" y="4776267"/>
            <a:ext cx="94265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rgbClr val="0819F6"/>
                </a:solidFill>
              </a:rPr>
              <a:t>Availability 91.8%   93.6%   94.5%  97.2%  96.2%  97.4%  95.7%</a:t>
            </a:r>
          </a:p>
        </p:txBody>
      </p:sp>
      <p:sp>
        <p:nvSpPr>
          <p:cNvPr id="48" name="文本框 47">
            <a:extLst>
              <a:ext uri="{FF2B5EF4-FFF2-40B4-BE49-F238E27FC236}">
                <a16:creationId xmlns:a16="http://schemas.microsoft.com/office/drawing/2014/main" id="{F1544EF8-FC71-4E38-A173-267CDFCFF87D}"/>
              </a:ext>
            </a:extLst>
          </p:cNvPr>
          <p:cNvSpPr txBox="1"/>
          <p:nvPr/>
        </p:nvSpPr>
        <p:spPr bwMode="auto">
          <a:xfrm>
            <a:off x="63826" y="4439872"/>
            <a:ext cx="4911892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r>
              <a:rPr kumimoji="1" lang="en-US" altLang="zh-CN" sz="1800" dirty="0">
                <a:solidFill>
                  <a:srgbClr val="0819F6"/>
                </a:solidFill>
              </a:rPr>
              <a:t>Neutron Time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252025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B3E004AA-8C27-4F7B-8334-8A1FA4587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2E5DDF-294A-47C7-9938-98EB7AF5D866}" type="slidenum">
              <a:rPr lang="en-US" altLang="zh-CN" smtClean="0"/>
              <a:pPr>
                <a:defRPr/>
              </a:pPr>
              <a:t>6</a:t>
            </a:fld>
            <a:endParaRPr lang="en-US" altLang="zh-CN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1629C1E7-4C47-4C97-BB85-82C2B7A6C466}"/>
              </a:ext>
            </a:extLst>
          </p:cNvPr>
          <p:cNvSpPr txBox="1">
            <a:spLocks/>
          </p:cNvSpPr>
          <p:nvPr/>
        </p:nvSpPr>
        <p:spPr bwMode="auto">
          <a:xfrm>
            <a:off x="497173" y="103929"/>
            <a:ext cx="6881826" cy="43195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381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762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143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524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defTabSz="914378"/>
            <a:r>
              <a:rPr lang="en-US" altLang="zh-CN" sz="3200" dirty="0">
                <a:solidFill>
                  <a:srgbClr val="0432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CSNS target and moderator</a:t>
            </a:r>
            <a:endParaRPr lang="zh-CN" altLang="en-US" sz="3200" dirty="0">
              <a:solidFill>
                <a:srgbClr val="0432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13E3AA72-32F2-412E-BF6F-CE43546D32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620" y="2208823"/>
            <a:ext cx="1812386" cy="2830749"/>
          </a:xfrm>
          <a:prstGeom prst="rect">
            <a:avLst/>
          </a:prstGeom>
          <a:ln>
            <a:solidFill>
              <a:srgbClr val="FFC000"/>
            </a:solidFill>
          </a:ln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D763CBC6-ABD8-4E1B-9008-38A04C453D15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12000"/>
          </a:blip>
          <a:stretch>
            <a:fillRect/>
          </a:stretch>
        </p:blipFill>
        <p:spPr>
          <a:xfrm>
            <a:off x="5770933" y="682522"/>
            <a:ext cx="2801567" cy="3521621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612782F7-B1A8-4CDE-82B4-F4D1287EA0C8}"/>
              </a:ext>
            </a:extLst>
          </p:cNvPr>
          <p:cNvSpPr txBox="1"/>
          <p:nvPr/>
        </p:nvSpPr>
        <p:spPr bwMode="auto">
          <a:xfrm>
            <a:off x="179512" y="750232"/>
            <a:ext cx="5353254" cy="14245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marL="214313" indent="-214313" algn="just">
              <a:lnSpc>
                <a:spcPct val="110000"/>
              </a:lnSpc>
              <a:buFont typeface="Wingdings" panose="05000000000000000000" pitchFamily="2" charset="2"/>
              <a:buChar char="p"/>
              <a:defRPr/>
            </a:pPr>
            <a:r>
              <a:rPr lang="en-US" altLang="zh-CN" sz="1600" b="1" dirty="0">
                <a:latin typeface="Arial Narrow" panose="020B0606020202030204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The solid target has been replaced 5 times. In September 2025, CSNS first irradiation functional target (T7 target) have been installed and put into operation. More than 470 prefabricated samples were placed in the target for irradiation.</a:t>
            </a:r>
          </a:p>
          <a:p>
            <a:pPr marL="214313" indent="-214313" algn="just">
              <a:lnSpc>
                <a:spcPct val="110000"/>
              </a:lnSpc>
              <a:buFont typeface="Wingdings" panose="05000000000000000000" pitchFamily="2" charset="2"/>
              <a:buChar char="p"/>
              <a:defRPr/>
            </a:pPr>
            <a:r>
              <a:rPr lang="en-US" altLang="zh-CN" sz="1600" b="1" dirty="0">
                <a:latin typeface="Arial Narrow" panose="020B0606020202030204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The design of the 500 kW target plug has been completed.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322E0D29-DFCF-4C7D-AE30-97264E5C9FED}"/>
              </a:ext>
            </a:extLst>
          </p:cNvPr>
          <p:cNvSpPr txBox="1"/>
          <p:nvPr/>
        </p:nvSpPr>
        <p:spPr bwMode="auto">
          <a:xfrm>
            <a:off x="4483914" y="4229543"/>
            <a:ext cx="4554976" cy="8330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marL="214313" indent="-214313" algn="just">
              <a:lnSpc>
                <a:spcPct val="110000"/>
              </a:lnSpc>
              <a:spcAft>
                <a:spcPts val="450"/>
              </a:spcAft>
              <a:buFont typeface="Wingdings" panose="05000000000000000000" pitchFamily="2" charset="2"/>
              <a:buChar char="p"/>
              <a:defRPr/>
            </a:pPr>
            <a:r>
              <a:rPr lang="en-US" altLang="zh-CN" sz="1500" b="1" dirty="0">
                <a:latin typeface="Arial Narrow" panose="020B0606020202030204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 CSNS first moderator and reflector operated steadily for more than 8 years. A moderator reflector for 500 kW operation is currently being manufactured.</a:t>
            </a: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014424FF-1223-40AF-AE0C-386D5F06450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23205" y="2836672"/>
            <a:ext cx="2824082" cy="1568384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18" name="文本框 22">
            <a:extLst>
              <a:ext uri="{FF2B5EF4-FFF2-40B4-BE49-F238E27FC236}">
                <a16:creationId xmlns:a16="http://schemas.microsoft.com/office/drawing/2014/main" id="{DBDCFA28-A625-483D-921D-CC557FE61219}"/>
              </a:ext>
            </a:extLst>
          </p:cNvPr>
          <p:cNvSpPr txBox="1"/>
          <p:nvPr/>
        </p:nvSpPr>
        <p:spPr bwMode="auto">
          <a:xfrm>
            <a:off x="1616618" y="4767266"/>
            <a:ext cx="1405642" cy="3231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marL="257175" indent="-257175" algn="ctr">
              <a:spcBef>
                <a:spcPts val="450"/>
              </a:spcBef>
              <a:buClr>
                <a:schemeClr val="tx1"/>
              </a:buClr>
            </a:pPr>
            <a:r>
              <a:rPr lang="en-US" altLang="zh-CN" sz="1500" dirty="0">
                <a:highlight>
                  <a:srgbClr val="C0C0C0"/>
                </a:highligh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CSNS T7 target</a:t>
            </a:r>
            <a:endParaRPr lang="zh-CN" altLang="en-US" sz="1500" dirty="0">
              <a:highlight>
                <a:srgbClr val="C0C0C0"/>
              </a:highligh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22">
            <a:extLst>
              <a:ext uri="{FF2B5EF4-FFF2-40B4-BE49-F238E27FC236}">
                <a16:creationId xmlns:a16="http://schemas.microsoft.com/office/drawing/2014/main" id="{CBCFAE4B-C00B-4015-A40B-D2F3D7CAE6B8}"/>
              </a:ext>
            </a:extLst>
          </p:cNvPr>
          <p:cNvSpPr txBox="1"/>
          <p:nvPr/>
        </p:nvSpPr>
        <p:spPr bwMode="auto">
          <a:xfrm>
            <a:off x="5976178" y="3904061"/>
            <a:ext cx="2574744" cy="3231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marL="257175" indent="-257175" algn="ctr">
              <a:spcBef>
                <a:spcPts val="450"/>
              </a:spcBef>
              <a:buClr>
                <a:schemeClr val="tx1"/>
              </a:buClr>
            </a:pPr>
            <a:r>
              <a:rPr lang="en-US" altLang="zh-CN" sz="1500" dirty="0">
                <a:highlight>
                  <a:srgbClr val="C0C0C0"/>
                </a:highligh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CSNS moderator and reflector </a:t>
            </a:r>
            <a:endParaRPr lang="zh-CN" altLang="en-US" sz="1500" dirty="0">
              <a:highlight>
                <a:srgbClr val="C0C0C0"/>
              </a:highligh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52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B9029E45-DBB3-4137-92BB-34B6F062EE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543" y="3356041"/>
            <a:ext cx="1884357" cy="1285923"/>
          </a:xfrm>
          <a:prstGeom prst="rect">
            <a:avLst/>
          </a:prstGeom>
        </p:spPr>
      </p:pic>
      <p:sp>
        <p:nvSpPr>
          <p:cNvPr id="13" name="文本占位符 4">
            <a:extLst>
              <a:ext uri="{FF2B5EF4-FFF2-40B4-BE49-F238E27FC236}">
                <a16:creationId xmlns:a16="http://schemas.microsoft.com/office/drawing/2014/main" id="{5E55AB59-E3B7-489C-9AB5-F542F3D02203}"/>
              </a:ext>
            </a:extLst>
          </p:cNvPr>
          <p:cNvSpPr txBox="1">
            <a:spLocks/>
          </p:cNvSpPr>
          <p:nvPr/>
        </p:nvSpPr>
        <p:spPr>
          <a:xfrm>
            <a:off x="30163" y="764031"/>
            <a:ext cx="4948238" cy="1278367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lang="zh-CN" altLang="en-US" sz="2400" b="1" u="none" strike="noStrike" kern="0" cap="none" spc="0" normalizeH="0" baseline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defRPr>
            </a:lvl1pPr>
            <a:lvl2pPr marL="7747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tabLst>
                <a:tab pos="1609090" algn="l"/>
              </a:tabLst>
              <a:defRPr lang="zh-CN" altLang="en-US" sz="2000" u="none" strike="noStrike" kern="0" cap="none" spc="0" normalizeH="0" baseline="0" dirty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Char char="p"/>
            </a:pPr>
            <a:r>
              <a:rPr lang="en-US" altLang="zh-CN" sz="1650" kern="1200" dirty="0">
                <a:solidFill>
                  <a:srgbClr val="0819F6"/>
                </a:solidFill>
                <a:latin typeface="Century Gothic" panose="020B0502020202020204" pitchFamily="34" charset="0"/>
                <a:ea typeface="宋体" panose="02010600030101010101" pitchFamily="2" charset="-122"/>
              </a:rPr>
              <a:t>Target replacement &amp; emergency repairs for DN 50 pipeline leaks.</a:t>
            </a:r>
          </a:p>
          <a:p>
            <a:pPr fontAlgn="base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Char char="p"/>
            </a:pPr>
            <a:endParaRPr lang="en-US" altLang="zh-CN" sz="1650" kern="1200" dirty="0">
              <a:solidFill>
                <a:srgbClr val="0819F6"/>
              </a:solidFill>
              <a:latin typeface="Century Gothic" panose="020B0502020202020204" pitchFamily="34" charset="0"/>
              <a:ea typeface="宋体" panose="02010600030101010101" pitchFamily="2" charset="-122"/>
            </a:endParaRPr>
          </a:p>
          <a:p>
            <a:pPr fontAlgn="base">
              <a:spcAft>
                <a:spcPts val="0"/>
              </a:spcAft>
            </a:pPr>
            <a:r>
              <a:rPr lang="en-US" altLang="zh-CN" sz="1350" dirty="0">
                <a:latin typeface="Century Gothic" panose="020B0502020202020204" pitchFamily="34" charset="0"/>
              </a:rPr>
              <a:t>​ Shutdown due to target cooling loop leak in Jun 2025​ 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4744162E-EE55-42F5-9F4C-667B61EB5D64}"/>
              </a:ext>
            </a:extLst>
          </p:cNvPr>
          <p:cNvSpPr/>
          <p:nvPr/>
        </p:nvSpPr>
        <p:spPr>
          <a:xfrm>
            <a:off x="5077374" y="759726"/>
            <a:ext cx="4054181" cy="21929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57175">
              <a:buFont typeface="Wingdings" panose="05000000000000000000" pitchFamily="2" charset="2"/>
              <a:buChar char="p"/>
            </a:pPr>
            <a:r>
              <a:rPr lang="en-US" altLang="zh-CN" sz="1650" b="1" dirty="0">
                <a:solidFill>
                  <a:srgbClr val="0819F6"/>
                </a:solidFill>
                <a:latin typeface="Century Gothic" panose="020B0502020202020204" pitchFamily="34" charset="0"/>
                <a:cs typeface="Times New Roman" panose="02020603050405020304" pitchFamily="18" charset="0"/>
              </a:rPr>
              <a:t>Accumulator cold box repair </a:t>
            </a:r>
          </a:p>
          <a:p>
            <a:pPr marL="285750" indent="-285750">
              <a:buFont typeface="Wingdings" panose="05000000000000000000" pitchFamily="2" charset="2"/>
              <a:buChar char="l"/>
            </a:pPr>
            <a:endParaRPr lang="en-US" altLang="zh-CN" sz="1650" b="1" dirty="0">
              <a:solidFill>
                <a:srgbClr val="C00000"/>
              </a:solidFill>
              <a:latin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zh-CN" sz="1350" b="1" kern="0" dirty="0">
                <a:latin typeface="Century Gothic" panose="020B0502020202020204" pitchFamily="34" charset="0"/>
                <a:ea typeface="微软雅黑" panose="020B0503020204020204" charset="-122"/>
                <a:cs typeface="Times New Roman" panose="02020603050405020304" pitchFamily="18" charset="0"/>
              </a:rPr>
              <a:t>The hydrogen pump stopped  and pipes broken caused by power outage during the cryogenic system cooling down process in Feb 2026</a:t>
            </a:r>
          </a:p>
          <a:p>
            <a:pPr marL="285750" indent="-285750">
              <a:buFont typeface="Wingdings" panose="05000000000000000000" pitchFamily="2" charset="2"/>
              <a:buChar char="l"/>
            </a:pPr>
            <a:endParaRPr lang="en-US" altLang="zh-CN" sz="1350" b="1" kern="0" dirty="0">
              <a:latin typeface="Century Gothic" panose="020B0502020202020204" pitchFamily="34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r>
              <a:rPr lang="en-US" altLang="zh-CN" b="1" dirty="0">
                <a:latin typeface="Century Gothic" panose="020B0502020202020204" pitchFamily="34" charset="0"/>
                <a:cs typeface="Times New Roman" panose="02020603050405020304" pitchFamily="18" charset="0"/>
              </a:rPr>
              <a:t>Emergency recovery in </a:t>
            </a:r>
            <a:r>
              <a:rPr lang="en-US" altLang="zh-CN" b="1" dirty="0">
                <a:solidFill>
                  <a:srgbClr val="0819F6"/>
                </a:solidFill>
                <a:latin typeface="Century Gothic" panose="020B0502020202020204" pitchFamily="34" charset="0"/>
                <a:cs typeface="Times New Roman" panose="02020603050405020304" pitchFamily="18" charset="0"/>
              </a:rPr>
              <a:t>7 days</a:t>
            </a:r>
          </a:p>
          <a:p>
            <a:pPr indent="-214313">
              <a:buFont typeface="Wingdings" panose="05000000000000000000" pitchFamily="2" charset="2"/>
              <a:buChar char="ü"/>
            </a:pP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51A67BF4-513C-4119-B7C7-6BFD2D4EB2B0}"/>
              </a:ext>
            </a:extLst>
          </p:cNvPr>
          <p:cNvSpPr/>
          <p:nvPr/>
        </p:nvSpPr>
        <p:spPr>
          <a:xfrm>
            <a:off x="-378971" y="2104359"/>
            <a:ext cx="38571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>
              <a:spcAft>
                <a:spcPts val="0"/>
              </a:spcAft>
            </a:pPr>
            <a:r>
              <a:rPr lang="en-US" altLang="zh-CN" b="1" dirty="0">
                <a:latin typeface="Century Gothic" panose="020B0502020202020204" pitchFamily="34" charset="0"/>
                <a:cs typeface="Times New Roman" panose="02020603050405020304" pitchFamily="18" charset="0"/>
              </a:rPr>
              <a:t>Emergency repair in </a:t>
            </a:r>
            <a:r>
              <a:rPr lang="en-US" altLang="zh-CN" b="1" dirty="0">
                <a:solidFill>
                  <a:srgbClr val="0819F6"/>
                </a:solidFill>
                <a:latin typeface="Century Gothic" panose="020B0502020202020204" pitchFamily="34" charset="0"/>
                <a:cs typeface="Times New Roman" panose="02020603050405020304" pitchFamily="18" charset="0"/>
              </a:rPr>
              <a:t>26 days</a:t>
            </a:r>
          </a:p>
        </p:txBody>
      </p:sp>
      <p:sp>
        <p:nvSpPr>
          <p:cNvPr id="21" name="对话气泡: 圆角矩形 20">
            <a:extLst>
              <a:ext uri="{FF2B5EF4-FFF2-40B4-BE49-F238E27FC236}">
                <a16:creationId xmlns:a16="http://schemas.microsoft.com/office/drawing/2014/main" id="{9329E388-AA56-4930-92F8-0EC67F4E3024}"/>
              </a:ext>
            </a:extLst>
          </p:cNvPr>
          <p:cNvSpPr/>
          <p:nvPr/>
        </p:nvSpPr>
        <p:spPr>
          <a:xfrm>
            <a:off x="3772873" y="2728178"/>
            <a:ext cx="1205528" cy="2047865"/>
          </a:xfrm>
          <a:prstGeom prst="wedgeRoundRectCallout">
            <a:avLst>
              <a:gd name="adj1" fmla="val -100946"/>
              <a:gd name="adj2" fmla="val 15037"/>
              <a:gd name="adj3" fmla="val 16667"/>
            </a:avLst>
          </a:prstGeom>
          <a:noFill/>
          <a:ln w="1905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39B3C9C5-5E32-4E79-AF16-90A3EA4B11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04" y="3088465"/>
            <a:ext cx="1498958" cy="1568730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AE8474E5-9D4B-4E0F-BE71-6825C74C9A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2873" y="2817006"/>
            <a:ext cx="1116503" cy="1959037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E991AE98-F340-4D1D-9144-5993634076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90794" y="3459469"/>
            <a:ext cx="1790747" cy="1415180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E502A2ED-652A-4A54-BB85-133491E64B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4088" y="3435846"/>
            <a:ext cx="1552387" cy="1448894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67CEE98B-C172-4717-8877-207D143F59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72945" y="2586147"/>
            <a:ext cx="2427604" cy="891186"/>
          </a:xfrm>
          <a:prstGeom prst="rect">
            <a:avLst/>
          </a:prstGeom>
        </p:spPr>
      </p:pic>
      <p:sp>
        <p:nvSpPr>
          <p:cNvPr id="25" name="Title 2">
            <a:extLst>
              <a:ext uri="{FF2B5EF4-FFF2-40B4-BE49-F238E27FC236}">
                <a16:creationId xmlns:a16="http://schemas.microsoft.com/office/drawing/2014/main" id="{F2BFE34D-9672-4601-9390-13229ADE6889}"/>
              </a:ext>
            </a:extLst>
          </p:cNvPr>
          <p:cNvSpPr txBox="1">
            <a:spLocks/>
          </p:cNvSpPr>
          <p:nvPr/>
        </p:nvSpPr>
        <p:spPr bwMode="auto">
          <a:xfrm>
            <a:off x="497173" y="103929"/>
            <a:ext cx="6881826" cy="43195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381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762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143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524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defTabSz="914378"/>
            <a:r>
              <a:rPr lang="en-US" altLang="zh-CN" sz="3200" dirty="0">
                <a:solidFill>
                  <a:srgbClr val="0432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Operation of Target Station</a:t>
            </a:r>
            <a:endParaRPr lang="zh-CN" altLang="en-US" sz="3200" dirty="0">
              <a:solidFill>
                <a:srgbClr val="0432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7385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"/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8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4" name="Text Box 6">
            <a:extLst>
              <a:ext uri="{FF2B5EF4-FFF2-40B4-BE49-F238E27FC236}">
                <a16:creationId xmlns:a16="http://schemas.microsoft.com/office/drawing/2014/main" id="{C3E17430-AA59-4A4E-BB53-13FA18EB92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81" y="5496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zh-CN" sz="28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Cooperation</a:t>
            </a:r>
            <a:r>
              <a:rPr lang="zh-CN" altLang="en-US" sz="28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 </a:t>
            </a:r>
            <a:r>
              <a:rPr lang="en-US" altLang="zh-CN" sz="28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Instruments</a:t>
            </a:r>
            <a:r>
              <a:rPr lang="zh-CN" altLang="en-US" sz="28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 </a:t>
            </a:r>
            <a:r>
              <a:rPr lang="en-US" altLang="zh-CN" sz="28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Project</a:t>
            </a:r>
            <a:r>
              <a:rPr lang="zh-CN" altLang="en-US" sz="28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 </a:t>
            </a:r>
            <a:r>
              <a:rPr lang="en-US" altLang="zh-CN" sz="28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(2018-2025)</a:t>
            </a: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A104CC59-0A46-8B4A-8B4B-CB3E26740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6" y="688261"/>
            <a:ext cx="5208323" cy="4043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矩形 8">
            <a:extLst>
              <a:ext uri="{FF2B5EF4-FFF2-40B4-BE49-F238E27FC236}">
                <a16:creationId xmlns:a16="http://schemas.microsoft.com/office/drawing/2014/main" id="{CDA0767A-4E7F-F440-800C-EEAFDE3827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-5841" y="1634135"/>
            <a:ext cx="7298774" cy="307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55600" indent="-355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en-US" altLang="zh-CN" sz="1350" b="1" dirty="0">
                <a:solidFill>
                  <a:srgbClr val="0819F6"/>
                </a:solidFill>
              </a:rPr>
              <a:t>BL05: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High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energy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inelastic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spectrometer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(2020)</a:t>
            </a: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endParaRPr lang="en-US" altLang="zh-CN" sz="1601" b="1" dirty="0">
              <a:solidFill>
                <a:srgbClr val="0432FF"/>
              </a:solidFill>
            </a:endParaRP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zh-CN" altLang="en-US" sz="1200" b="1" dirty="0">
                <a:solidFill>
                  <a:srgbClr val="0432FF"/>
                </a:solidFill>
              </a:rPr>
              <a:t> </a:t>
            </a:r>
            <a:endParaRPr lang="en-US" altLang="zh-CN" sz="1200" b="1" dirty="0">
              <a:solidFill>
                <a:srgbClr val="0432FF"/>
              </a:solidFill>
            </a:endParaRP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endParaRPr lang="en-US" altLang="zh-CN" sz="1601" b="1" dirty="0">
              <a:solidFill>
                <a:srgbClr val="0432FF"/>
              </a:solidFill>
            </a:endParaRP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endParaRPr lang="en-US" altLang="zh-CN" sz="1601" b="1" dirty="0">
              <a:solidFill>
                <a:srgbClr val="0432FF"/>
              </a:solidFill>
            </a:endParaRP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en-US" altLang="zh-CN" sz="1350" b="1" dirty="0">
                <a:solidFill>
                  <a:srgbClr val="0819F6"/>
                </a:solidFill>
              </a:rPr>
              <a:t>BL08: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Engineering Material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Diffractometer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(2020) </a:t>
            </a: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endParaRPr lang="en-US" altLang="zh-CN" dirty="0">
              <a:solidFill>
                <a:srgbClr val="0432FF"/>
              </a:solidFill>
            </a:endParaRP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endParaRPr lang="en-US" altLang="zh-CN" dirty="0">
              <a:solidFill>
                <a:srgbClr val="0432FF"/>
              </a:solidFill>
            </a:endParaRP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en-US" altLang="zh-CN" sz="1350" b="1" dirty="0">
                <a:solidFill>
                  <a:srgbClr val="0819F6"/>
                </a:solidFill>
              </a:rPr>
              <a:t>BL09: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High resolution Diffractometer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(2021)</a:t>
            </a:r>
          </a:p>
          <a:p>
            <a:pPr marL="320040" indent="-320040" defTabSz="822960">
              <a:spcAft>
                <a:spcPts val="600"/>
              </a:spcAft>
              <a:buClr>
                <a:srgbClr val="000000"/>
              </a:buClr>
              <a:buFont typeface="Wingdings" pitchFamily="2" charset="2"/>
              <a:buChar char="l"/>
              <a:defRPr/>
            </a:pPr>
            <a:endParaRPr lang="en-US" altLang="zh-CN" sz="2000" b="1" dirty="0">
              <a:solidFill>
                <a:srgbClr val="005CE7"/>
              </a:solidFill>
            </a:endParaRPr>
          </a:p>
        </p:txBody>
      </p:sp>
      <p:sp>
        <p:nvSpPr>
          <p:cNvPr id="16" name="矩形 8">
            <a:extLst>
              <a:ext uri="{FF2B5EF4-FFF2-40B4-BE49-F238E27FC236}">
                <a16:creationId xmlns:a16="http://schemas.microsoft.com/office/drawing/2014/main" id="{AB7AF764-197B-C348-8B6D-97414D2063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6440" y="1378229"/>
            <a:ext cx="4352986" cy="2292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55600" indent="-355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zh-CN" altLang="en-US" sz="1350" b="1" dirty="0">
                <a:solidFill>
                  <a:srgbClr val="C00000"/>
                </a:solidFill>
              </a:rPr>
              <a:t>     </a:t>
            </a:r>
            <a:r>
              <a:rPr lang="en-US" altLang="zh-CN" sz="1350" b="1" dirty="0">
                <a:solidFill>
                  <a:srgbClr val="0819F6"/>
                </a:solidFill>
              </a:rPr>
              <a:t>BL16: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Multiple Physics Instrument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(2018)</a:t>
            </a: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zh-CN" altLang="en-US" sz="1350" b="1" dirty="0"/>
              <a:t>     </a:t>
            </a:r>
            <a:r>
              <a:rPr lang="en-US" altLang="zh-CN" sz="1350" b="1" dirty="0">
                <a:solidFill>
                  <a:srgbClr val="0819F6"/>
                </a:solidFill>
              </a:rPr>
              <a:t>BL15: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High Pressure Diffractometer (2021)</a:t>
            </a: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en-US" altLang="zh-CN" sz="1350" b="1" dirty="0">
                <a:solidFill>
                  <a:srgbClr val="0819F6"/>
                </a:solidFill>
              </a:rPr>
              <a:t>BL14: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Very small angle neutron scattering(2020)</a:t>
            </a: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zh-CN" altLang="en-US" sz="1350" b="1" dirty="0">
                <a:solidFill>
                  <a:srgbClr val="0819F6"/>
                </a:solidFill>
              </a:rPr>
              <a:t>  </a:t>
            </a:r>
            <a:endParaRPr lang="en-US" altLang="zh-CN" sz="1350" b="1" dirty="0">
              <a:solidFill>
                <a:srgbClr val="0819F6"/>
              </a:solidFill>
            </a:endParaRP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en-US" altLang="zh-CN" sz="1350" b="1" dirty="0">
                <a:solidFill>
                  <a:srgbClr val="0819F6"/>
                </a:solidFill>
              </a:rPr>
              <a:t>BL13: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Energy resolved neutron imaging(2020)</a:t>
            </a:r>
            <a:endParaRPr lang="zh-CN" altLang="en-US" sz="1350" b="1" dirty="0">
              <a:solidFill>
                <a:srgbClr val="0819F6"/>
              </a:solidFill>
            </a:endParaRP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endParaRPr lang="en-US" altLang="zh-CN" sz="1350" b="1" dirty="0">
              <a:solidFill>
                <a:srgbClr val="0432FF"/>
              </a:solidFill>
            </a:endParaRPr>
          </a:p>
          <a:p>
            <a:pPr marL="0" indent="0" defTabSz="822960">
              <a:spcAft>
                <a:spcPts val="600"/>
              </a:spcAft>
              <a:buClr>
                <a:srgbClr val="000000"/>
              </a:buClr>
              <a:defRPr/>
            </a:pPr>
            <a:r>
              <a:rPr lang="en-US" altLang="zh-CN" sz="1350" b="1" dirty="0">
                <a:solidFill>
                  <a:srgbClr val="0819F6"/>
                </a:solidFill>
              </a:rPr>
              <a:t>BL11:</a:t>
            </a:r>
            <a:r>
              <a:rPr lang="zh-CN" altLang="en-US" sz="1350" b="1" dirty="0">
                <a:solidFill>
                  <a:srgbClr val="0819F6"/>
                </a:solidFill>
              </a:rPr>
              <a:t> </a:t>
            </a:r>
            <a:r>
              <a:rPr lang="en-US" altLang="zh-CN" sz="1350" b="1" dirty="0">
                <a:solidFill>
                  <a:srgbClr val="0819F6"/>
                </a:solidFill>
              </a:rPr>
              <a:t>Atmosphere Neutron Irradiation(2019)</a:t>
            </a:r>
          </a:p>
          <a:p>
            <a:pPr marL="320040" indent="-320040" defTabSz="822960">
              <a:spcAft>
                <a:spcPts val="600"/>
              </a:spcAft>
              <a:buClr>
                <a:srgbClr val="000000"/>
              </a:buClr>
              <a:buFont typeface="Wingdings" pitchFamily="2" charset="2"/>
              <a:buChar char="l"/>
              <a:defRPr/>
            </a:pPr>
            <a:endParaRPr lang="en-US" altLang="zh-CN" sz="1350" b="1" dirty="0">
              <a:solidFill>
                <a:srgbClr val="005CE7"/>
              </a:solidFill>
            </a:endParaRPr>
          </a:p>
        </p:txBody>
      </p:sp>
      <p:sp>
        <p:nvSpPr>
          <p:cNvPr id="17" name="Rectangle 3">
            <a:extLst>
              <a:ext uri="{FF2B5EF4-FFF2-40B4-BE49-F238E27FC236}">
                <a16:creationId xmlns:a16="http://schemas.microsoft.com/office/drawing/2014/main" id="{EC7A483E-2B7F-684C-A1F5-6744CFA6FC65}"/>
              </a:ext>
            </a:extLst>
          </p:cNvPr>
          <p:cNvSpPr txBox="1">
            <a:spLocks noChangeArrowheads="1"/>
          </p:cNvSpPr>
          <p:nvPr/>
        </p:nvSpPr>
        <p:spPr>
          <a:xfrm>
            <a:off x="3857360" y="3707418"/>
            <a:ext cx="5864346" cy="91558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8610" indent="-308610" defTabSz="822960">
              <a:spcBef>
                <a:spcPts val="600"/>
              </a:spcBef>
              <a:defRPr/>
            </a:pPr>
            <a:r>
              <a:rPr lang="en-US" altLang="zh-CN" sz="1601" b="1" dirty="0">
                <a:solidFill>
                  <a:srgbClr val="0819F6"/>
                </a:solidFill>
              </a:rPr>
              <a:t>BL05, 08, 13,</a:t>
            </a:r>
            <a:r>
              <a:rPr lang="zh-CN" altLang="en-US" sz="1601" b="1" dirty="0">
                <a:solidFill>
                  <a:srgbClr val="0819F6"/>
                </a:solidFill>
              </a:rPr>
              <a:t> </a:t>
            </a:r>
            <a:r>
              <a:rPr lang="en-US" altLang="zh-CN" sz="1601" b="1" dirty="0">
                <a:solidFill>
                  <a:srgbClr val="0819F6"/>
                </a:solidFill>
              </a:rPr>
              <a:t>14</a:t>
            </a:r>
            <a:r>
              <a:rPr lang="zh-CN" altLang="en-US" sz="1601" b="1" dirty="0">
                <a:solidFill>
                  <a:srgbClr val="0819F6"/>
                </a:solidFill>
              </a:rPr>
              <a:t> </a:t>
            </a:r>
            <a:r>
              <a:rPr lang="en-US" altLang="zh-CN" sz="1601" b="1" dirty="0">
                <a:solidFill>
                  <a:srgbClr val="0819F6"/>
                </a:solidFill>
              </a:rPr>
              <a:t>&amp;</a:t>
            </a:r>
            <a:r>
              <a:rPr lang="zh-CN" altLang="en-US" sz="1601" b="1" dirty="0">
                <a:solidFill>
                  <a:srgbClr val="0819F6"/>
                </a:solidFill>
              </a:rPr>
              <a:t> </a:t>
            </a:r>
            <a:r>
              <a:rPr lang="en-US" altLang="zh-CN" sz="1601" b="1" dirty="0">
                <a:solidFill>
                  <a:srgbClr val="0819F6"/>
                </a:solidFill>
              </a:rPr>
              <a:t>16</a:t>
            </a:r>
            <a:r>
              <a:rPr lang="zh-CN" altLang="en-US" sz="1601" b="1" dirty="0">
                <a:solidFill>
                  <a:srgbClr val="0819F6"/>
                </a:solidFill>
              </a:rPr>
              <a:t> </a:t>
            </a:r>
            <a:r>
              <a:rPr lang="en-US" altLang="zh-CN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open to user</a:t>
            </a:r>
          </a:p>
          <a:p>
            <a:pPr marL="308610" indent="-308610" defTabSz="822960">
              <a:spcBef>
                <a:spcPts val="600"/>
              </a:spcBef>
              <a:defRPr/>
            </a:pPr>
            <a:r>
              <a:rPr lang="en-US" altLang="zh-CN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BL09,</a:t>
            </a:r>
            <a:r>
              <a:rPr lang="zh-CN" altLang="en-US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11</a:t>
            </a:r>
            <a:r>
              <a:rPr lang="zh-CN" altLang="en-US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&amp;</a:t>
            </a:r>
            <a:r>
              <a:rPr lang="zh-CN" altLang="en-US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15</a:t>
            </a:r>
            <a:r>
              <a:rPr lang="zh-CN" altLang="en-US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under trial</a:t>
            </a:r>
            <a:r>
              <a:rPr lang="zh-CN" altLang="en-US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srgbClr val="0819F6"/>
                </a:solidFill>
                <a:latin typeface="Calibri"/>
                <a:ea typeface="宋体" panose="02010600030101010101" pitchFamily="2" charset="-122"/>
              </a:rPr>
              <a:t>operation</a:t>
            </a:r>
          </a:p>
          <a:p>
            <a:pPr marL="308610" indent="-308610" defTabSz="822960">
              <a:spcBef>
                <a:spcPts val="600"/>
              </a:spcBef>
              <a:defRPr/>
            </a:pPr>
            <a:r>
              <a:rPr lang="en-US" altLang="zh-CN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Total</a:t>
            </a:r>
            <a:r>
              <a:rPr lang="zh-CN" altLang="en-US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budget</a:t>
            </a:r>
            <a:r>
              <a:rPr lang="zh-CN" altLang="en-US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  </a:t>
            </a:r>
            <a:r>
              <a:rPr lang="en-US" altLang="zh-CN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~1B</a:t>
            </a:r>
            <a:r>
              <a:rPr lang="zh-CN" altLang="en-US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CNY</a:t>
            </a:r>
            <a:r>
              <a:rPr lang="zh-CN" altLang="en-US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from</a:t>
            </a:r>
            <a:r>
              <a:rPr lang="zh-CN" altLang="en-US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local</a:t>
            </a:r>
            <a:r>
              <a:rPr lang="zh-CN" altLang="en-US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government</a:t>
            </a:r>
            <a:r>
              <a:rPr lang="zh-CN" altLang="en-US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and</a:t>
            </a:r>
            <a:r>
              <a:rPr lang="zh-CN" altLang="en-US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 </a:t>
            </a:r>
            <a:r>
              <a:rPr lang="en-US" altLang="zh-CN" sz="1601" b="1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partner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0C47AE08-92DC-D847-938E-5C649FB9D57F}"/>
              </a:ext>
            </a:extLst>
          </p:cNvPr>
          <p:cNvSpPr/>
          <p:nvPr/>
        </p:nvSpPr>
        <p:spPr>
          <a:xfrm>
            <a:off x="7061" y="4292167"/>
            <a:ext cx="378472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Aft>
                <a:spcPts val="600"/>
              </a:spcAft>
            </a:pPr>
            <a:r>
              <a:rPr lang="en-US" altLang="zh-CN" sz="1200" dirty="0"/>
              <a:t>with</a:t>
            </a:r>
            <a:r>
              <a:rPr lang="zh-CN" altLang="en-US" sz="1200" dirty="0"/>
              <a:t> </a:t>
            </a:r>
            <a:r>
              <a:rPr lang="en-US" altLang="zh-CN" sz="1200" dirty="0" err="1"/>
              <a:t>Shenzheng</a:t>
            </a:r>
            <a:r>
              <a:rPr lang="zh-CN" altLang="en-US" sz="1200" dirty="0"/>
              <a:t> </a:t>
            </a:r>
            <a:r>
              <a:rPr lang="en-US" altLang="zh-CN" sz="1200" dirty="0"/>
              <a:t>graduate</a:t>
            </a:r>
            <a:r>
              <a:rPr lang="zh-CN" altLang="en-US" sz="1200" dirty="0"/>
              <a:t> </a:t>
            </a:r>
            <a:r>
              <a:rPr lang="en-US" altLang="zh-CN" sz="1200" dirty="0"/>
              <a:t>school</a:t>
            </a:r>
            <a:r>
              <a:rPr lang="zh-CN" altLang="en-US" sz="1200" dirty="0"/>
              <a:t> </a:t>
            </a:r>
            <a:r>
              <a:rPr lang="en-US" altLang="zh-CN" sz="1200" dirty="0"/>
              <a:t>of</a:t>
            </a:r>
            <a:r>
              <a:rPr lang="zh-CN" altLang="en-US" sz="1200" dirty="0"/>
              <a:t> </a:t>
            </a:r>
            <a:r>
              <a:rPr lang="en-US" altLang="zh-CN" sz="1200" dirty="0"/>
              <a:t>Peking</a:t>
            </a:r>
            <a:r>
              <a:rPr lang="zh-CN" altLang="en-US" sz="1200" dirty="0"/>
              <a:t> </a:t>
            </a:r>
            <a:r>
              <a:rPr lang="en-US" altLang="zh-CN" sz="1200" dirty="0"/>
              <a:t>University</a:t>
            </a:r>
            <a:endParaRPr lang="zh-CN" altLang="en-US" sz="1200" dirty="0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93EB6CA1-C760-0A4C-84C6-1D6CC794D6A8}"/>
              </a:ext>
            </a:extLst>
          </p:cNvPr>
          <p:cNvSpPr/>
          <p:nvPr/>
        </p:nvSpPr>
        <p:spPr>
          <a:xfrm>
            <a:off x="-5841" y="1851670"/>
            <a:ext cx="288774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Aft>
                <a:spcPts val="600"/>
              </a:spcAft>
            </a:pPr>
            <a:r>
              <a:rPr lang="en-US" altLang="zh-CN" sz="1200" dirty="0"/>
              <a:t>with</a:t>
            </a:r>
            <a:r>
              <a:rPr lang="zh-CN" altLang="en-US" sz="1200" dirty="0"/>
              <a:t> </a:t>
            </a:r>
            <a:r>
              <a:rPr lang="en-US" altLang="zh-CN" sz="1200" dirty="0"/>
              <a:t>Sun</a:t>
            </a:r>
            <a:r>
              <a:rPr lang="zh-CN" altLang="en-US" sz="1200" dirty="0"/>
              <a:t> </a:t>
            </a:r>
            <a:r>
              <a:rPr lang="en-US" altLang="zh-CN" sz="1200" dirty="0" err="1"/>
              <a:t>Yat-sen</a:t>
            </a:r>
            <a:r>
              <a:rPr lang="zh-CN" altLang="en-US" sz="1200" dirty="0"/>
              <a:t> </a:t>
            </a:r>
            <a:r>
              <a:rPr lang="en-US" altLang="zh-CN" sz="1200" dirty="0"/>
              <a:t>University</a:t>
            </a:r>
            <a:endParaRPr lang="zh-CN" altLang="en-US" sz="1200" dirty="0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C55DF08D-79AE-4247-8002-6A59CA4648A9}"/>
              </a:ext>
            </a:extLst>
          </p:cNvPr>
          <p:cNvSpPr/>
          <p:nvPr/>
        </p:nvSpPr>
        <p:spPr>
          <a:xfrm>
            <a:off x="5899365" y="1821473"/>
            <a:ext cx="312227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Aft>
                <a:spcPts val="600"/>
              </a:spcAft>
            </a:pPr>
            <a:r>
              <a:rPr lang="en-US" altLang="zh-CN" sz="1000" dirty="0"/>
              <a:t>with</a:t>
            </a:r>
            <a:r>
              <a:rPr lang="zh-CN" altLang="en-US" sz="1000" dirty="0"/>
              <a:t> </a:t>
            </a:r>
            <a:r>
              <a:rPr lang="en-US" altLang="zh-CN" sz="1000" dirty="0"/>
              <a:t>Southern</a:t>
            </a:r>
            <a:r>
              <a:rPr lang="zh-CN" altLang="en-US" sz="1000" dirty="0"/>
              <a:t> </a:t>
            </a:r>
            <a:r>
              <a:rPr lang="en-US" altLang="zh-CN" sz="1000" dirty="0"/>
              <a:t>University</a:t>
            </a:r>
            <a:r>
              <a:rPr lang="zh-CN" altLang="en-US" sz="1000" dirty="0"/>
              <a:t> </a:t>
            </a:r>
            <a:r>
              <a:rPr lang="en-US" altLang="zh-CN" sz="1000" dirty="0"/>
              <a:t>of</a:t>
            </a:r>
            <a:r>
              <a:rPr lang="zh-CN" altLang="en-US" sz="1000" dirty="0"/>
              <a:t> </a:t>
            </a:r>
            <a:r>
              <a:rPr lang="en-US" altLang="zh-CN" sz="1000" dirty="0"/>
              <a:t>Science</a:t>
            </a:r>
            <a:r>
              <a:rPr lang="zh-CN" altLang="en-US" sz="1000" dirty="0"/>
              <a:t> </a:t>
            </a:r>
            <a:r>
              <a:rPr lang="en-US" altLang="zh-CN" sz="1000" dirty="0"/>
              <a:t>and</a:t>
            </a:r>
            <a:r>
              <a:rPr lang="zh-CN" altLang="en-US" sz="1000" dirty="0"/>
              <a:t> </a:t>
            </a:r>
            <a:r>
              <a:rPr lang="en-US" altLang="zh-CN" sz="1000" dirty="0"/>
              <a:t>Technology</a:t>
            </a:r>
            <a:endParaRPr lang="zh-CN" altLang="en-US" sz="1000" dirty="0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7AC8F217-EE22-7649-8760-06AA1D44D7B3}"/>
              </a:ext>
            </a:extLst>
          </p:cNvPr>
          <p:cNvSpPr/>
          <p:nvPr/>
        </p:nvSpPr>
        <p:spPr>
          <a:xfrm>
            <a:off x="6270239" y="973367"/>
            <a:ext cx="288774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Aft>
                <a:spcPts val="600"/>
              </a:spcAft>
            </a:pPr>
            <a:r>
              <a:rPr lang="en-US" altLang="zh-CN" sz="1200" dirty="0"/>
              <a:t>with</a:t>
            </a:r>
            <a:r>
              <a:rPr lang="zh-CN" altLang="en-US" sz="1200" dirty="0"/>
              <a:t> </a:t>
            </a:r>
            <a:r>
              <a:rPr lang="en-US" altLang="zh-CN" sz="1200" dirty="0" err="1"/>
              <a:t>DongGuan</a:t>
            </a:r>
            <a:r>
              <a:rPr lang="zh-CN" altLang="en-US" sz="1200" dirty="0"/>
              <a:t> </a:t>
            </a:r>
            <a:r>
              <a:rPr lang="en-US" altLang="zh-CN" sz="1200" dirty="0"/>
              <a:t>University</a:t>
            </a:r>
            <a:r>
              <a:rPr lang="zh-CN" altLang="en-US" sz="1200" dirty="0"/>
              <a:t> </a:t>
            </a:r>
            <a:r>
              <a:rPr lang="en-US" altLang="zh-CN" sz="1200" dirty="0"/>
              <a:t>of</a:t>
            </a:r>
            <a:r>
              <a:rPr lang="zh-CN" altLang="en-US" sz="1200" dirty="0"/>
              <a:t> </a:t>
            </a:r>
            <a:r>
              <a:rPr lang="en-US" altLang="zh-CN" sz="1200" dirty="0"/>
              <a:t>Technology,</a:t>
            </a:r>
            <a:r>
              <a:rPr lang="zh-CN" altLang="en-US" sz="1200" dirty="0"/>
              <a:t> </a:t>
            </a:r>
            <a:r>
              <a:rPr lang="en-US" altLang="zh-CN" sz="1200" dirty="0"/>
              <a:t>and</a:t>
            </a:r>
            <a:r>
              <a:rPr lang="zh-CN" altLang="en-US" sz="1200" dirty="0"/>
              <a:t> </a:t>
            </a:r>
            <a:r>
              <a:rPr lang="en-US" altLang="zh-CN" sz="1200" dirty="0"/>
              <a:t>City</a:t>
            </a:r>
            <a:r>
              <a:rPr lang="zh-CN" altLang="en-US" sz="1200" dirty="0"/>
              <a:t> </a:t>
            </a:r>
            <a:r>
              <a:rPr lang="en-US" altLang="zh-CN" sz="1200" dirty="0"/>
              <a:t>U</a:t>
            </a:r>
            <a:r>
              <a:rPr lang="zh-CN" altLang="en-US" sz="1200" dirty="0"/>
              <a:t> </a:t>
            </a:r>
            <a:r>
              <a:rPr lang="en-US" altLang="zh-CN" sz="1200" dirty="0"/>
              <a:t>of</a:t>
            </a:r>
            <a:r>
              <a:rPr lang="zh-CN" altLang="en-US" sz="1200" dirty="0"/>
              <a:t> </a:t>
            </a:r>
            <a:r>
              <a:rPr lang="en-US" altLang="zh-CN" sz="1200" dirty="0" err="1"/>
              <a:t>HongKong</a:t>
            </a:r>
            <a:endParaRPr lang="zh-CN" altLang="en-US" sz="1200" dirty="0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E4274BA2-8CF6-394E-9DAB-E9EBCDA59E3D}"/>
              </a:ext>
            </a:extLst>
          </p:cNvPr>
          <p:cNvSpPr/>
          <p:nvPr/>
        </p:nvSpPr>
        <p:spPr>
          <a:xfrm>
            <a:off x="-5842" y="3369495"/>
            <a:ext cx="364173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Aft>
                <a:spcPts val="600"/>
              </a:spcAft>
            </a:pPr>
            <a:r>
              <a:rPr lang="en-US" altLang="zh-CN" sz="1200" dirty="0"/>
              <a:t>With</a:t>
            </a:r>
            <a:r>
              <a:rPr lang="zh-CN" altLang="en-US" sz="1200" dirty="0"/>
              <a:t> </a:t>
            </a:r>
            <a:r>
              <a:rPr lang="en" altLang="zh-CN" sz="1200" dirty="0"/>
              <a:t>Center of Excellence for</a:t>
            </a:r>
            <a:r>
              <a:rPr lang="zh-CN" altLang="en-US" sz="1200" dirty="0"/>
              <a:t> </a:t>
            </a:r>
            <a:r>
              <a:rPr lang="en" altLang="zh-CN" sz="1200" dirty="0"/>
              <a:t>Advanced Materials</a:t>
            </a:r>
            <a:endParaRPr lang="zh-CN" altLang="en-US" sz="1200" dirty="0"/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458E5639-165C-3647-8148-3A00BFE54B0F}"/>
              </a:ext>
            </a:extLst>
          </p:cNvPr>
          <p:cNvSpPr/>
          <p:nvPr/>
        </p:nvSpPr>
        <p:spPr>
          <a:xfrm>
            <a:off x="5786207" y="2718594"/>
            <a:ext cx="288774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Aft>
                <a:spcPts val="600"/>
              </a:spcAft>
            </a:pPr>
            <a:r>
              <a:rPr lang="en-US" altLang="zh-CN" sz="1200" dirty="0"/>
              <a:t>Funded</a:t>
            </a:r>
            <a:r>
              <a:rPr lang="zh-CN" altLang="en-US" sz="1200" dirty="0"/>
              <a:t> </a:t>
            </a:r>
            <a:r>
              <a:rPr lang="en-US" altLang="zh-CN" sz="1200" dirty="0"/>
              <a:t>by</a:t>
            </a:r>
            <a:r>
              <a:rPr lang="zh-CN" altLang="en-US" sz="1200" dirty="0"/>
              <a:t> </a:t>
            </a:r>
            <a:r>
              <a:rPr lang="en-US" altLang="zh-CN" sz="1200" dirty="0"/>
              <a:t>Guangdong</a:t>
            </a:r>
            <a:r>
              <a:rPr lang="zh-CN" altLang="en-US" sz="1200" dirty="0"/>
              <a:t> </a:t>
            </a:r>
            <a:r>
              <a:rPr lang="en-US" altLang="zh-CN" sz="1200" dirty="0"/>
              <a:t>Province</a:t>
            </a:r>
            <a:endParaRPr lang="zh-CN" altLang="en-US" sz="1200" dirty="0"/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619C07D3-4240-9F43-8753-9EF61C6C1E37}"/>
              </a:ext>
            </a:extLst>
          </p:cNvPr>
          <p:cNvSpPr/>
          <p:nvPr/>
        </p:nvSpPr>
        <p:spPr>
          <a:xfrm>
            <a:off x="6132643" y="2158687"/>
            <a:ext cx="288774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Aft>
                <a:spcPts val="600"/>
              </a:spcAft>
            </a:pPr>
            <a:r>
              <a:rPr lang="en-US" altLang="zh-CN" sz="1200" dirty="0"/>
              <a:t>Funded</a:t>
            </a:r>
            <a:r>
              <a:rPr lang="zh-CN" altLang="en-US" sz="1200" dirty="0"/>
              <a:t> </a:t>
            </a:r>
            <a:r>
              <a:rPr lang="en-US" altLang="zh-CN" sz="1200" dirty="0"/>
              <a:t>by</a:t>
            </a:r>
            <a:r>
              <a:rPr lang="zh-CN" altLang="en-US" sz="1200" dirty="0"/>
              <a:t> </a:t>
            </a:r>
            <a:r>
              <a:rPr lang="en-US" altLang="zh-CN" sz="1200" dirty="0"/>
              <a:t>Guangdong</a:t>
            </a:r>
            <a:r>
              <a:rPr lang="zh-CN" altLang="en-US" sz="1200" dirty="0"/>
              <a:t> </a:t>
            </a:r>
            <a:r>
              <a:rPr lang="en-US" altLang="zh-CN" sz="1200" dirty="0"/>
              <a:t>Province</a:t>
            </a:r>
            <a:endParaRPr lang="zh-CN" altLang="en-US" sz="1200" dirty="0"/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966CCB73-BBD1-B64B-87A2-E0BE9A8C17D1}"/>
              </a:ext>
            </a:extLst>
          </p:cNvPr>
          <p:cNvSpPr/>
          <p:nvPr/>
        </p:nvSpPr>
        <p:spPr>
          <a:xfrm>
            <a:off x="5675541" y="3254318"/>
            <a:ext cx="208823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Aft>
                <a:spcPts val="600"/>
              </a:spcAft>
            </a:pPr>
            <a:r>
              <a:rPr lang="en-US" altLang="zh-CN" sz="1200" dirty="0"/>
              <a:t>With</a:t>
            </a:r>
            <a:r>
              <a:rPr lang="zh-CN" altLang="en-US" sz="1200" dirty="0"/>
              <a:t> </a:t>
            </a:r>
            <a:r>
              <a:rPr lang="en" altLang="zh-CN" sz="1200" dirty="0"/>
              <a:t>China</a:t>
            </a:r>
            <a:r>
              <a:rPr lang="zh-CN" altLang="en-US" sz="1200" dirty="0"/>
              <a:t> </a:t>
            </a:r>
            <a:r>
              <a:rPr lang="en-US" altLang="zh-CN" sz="1200" dirty="0"/>
              <a:t>CEPREI</a:t>
            </a:r>
            <a:r>
              <a:rPr lang="zh-CN" altLang="en-US" sz="1200" dirty="0"/>
              <a:t> </a:t>
            </a:r>
            <a:r>
              <a:rPr lang="en-US" altLang="zh-CN" sz="1200" dirty="0"/>
              <a:t>Lab.</a:t>
            </a:r>
            <a:endParaRPr lang="zh-CN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52201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E3AB57-C567-457C-8BE6-D219EEB732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4706" y="1031147"/>
            <a:ext cx="4831831" cy="3700843"/>
          </a:xfrm>
          <a:prstGeom prst="rect">
            <a:avLst/>
          </a:prstGeom>
        </p:spPr>
      </p:pic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6AC2DAEA-1A5F-B34A-9D1B-C79366EA4C81}"/>
              </a:ext>
            </a:extLst>
          </p:cNvPr>
          <p:cNvGraphicFramePr>
            <a:graphicFrameLocks noGrp="1"/>
          </p:cNvGraphicFramePr>
          <p:nvPr/>
        </p:nvGraphicFramePr>
        <p:xfrm>
          <a:off x="179512" y="483518"/>
          <a:ext cx="3960440" cy="445127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20628">
                  <a:extLst>
                    <a:ext uri="{9D8B030D-6E8A-4147-A177-3AD203B41FA5}">
                      <a16:colId xmlns:a16="http://schemas.microsoft.com/office/drawing/2014/main" val="2760014319"/>
                    </a:ext>
                  </a:extLst>
                </a:gridCol>
                <a:gridCol w="2839812">
                  <a:extLst>
                    <a:ext uri="{9D8B030D-6E8A-4147-A177-3AD203B41FA5}">
                      <a16:colId xmlns:a16="http://schemas.microsoft.com/office/drawing/2014/main" val="1019528278"/>
                    </a:ext>
                  </a:extLst>
                </a:gridCol>
              </a:tblGrid>
              <a:tr h="186290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US" sz="1200" u="none" strike="noStrike" dirty="0">
                          <a:effectLst/>
                        </a:rPr>
                        <a:t>Powder Diffractometer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General</a:t>
                      </a:r>
                      <a:r>
                        <a:rPr lang="zh-CN" alt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Purpose</a:t>
                      </a:r>
                      <a:r>
                        <a:rPr lang="zh-CN" alt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Powder</a:t>
                      </a:r>
                      <a:r>
                        <a:rPr lang="zh-CN" alt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Diffractometer</a:t>
                      </a:r>
                      <a:r>
                        <a:rPr lang="zh-CN" alt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(</a:t>
                      </a:r>
                      <a:r>
                        <a:rPr 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GPPD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1146171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Multi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Physics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Instrument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(MPI)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9277431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High-</a:t>
                      </a:r>
                      <a:r>
                        <a:rPr lang="en-US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resolution Powder Diffractometer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(TREND)</a:t>
                      </a:r>
                      <a:endParaRPr lang="en-US" sz="11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9038334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pressure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diffractometer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HP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8835990"/>
                  </a:ext>
                </a:extLst>
              </a:tr>
              <a:tr h="186290">
                <a:tc rowSpan="4">
                  <a:txBody>
                    <a:bodyPr/>
                    <a:lstStyle/>
                    <a:p>
                      <a:pPr marL="0" marR="0" lvl="0" indent="0" algn="ctr" defTabSz="7620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200" u="none" strike="noStrike" dirty="0">
                          <a:effectLst/>
                        </a:rPr>
                        <a:t>Large Scale</a:t>
                      </a:r>
                      <a:endParaRPr lang="en-US" altLang="zh-CN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Small Angle Neutron Scattering</a:t>
                      </a:r>
                      <a:r>
                        <a:rPr lang="zh-CN" alt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instrument</a:t>
                      </a:r>
                      <a:r>
                        <a:rPr lang="zh-CN" alt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SANS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0627876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pPr algn="ctr" fontAlgn="ctr"/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Very Small Angle Neutron Scattering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VSANS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1757721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pPr algn="ctr" fontAlgn="ctr"/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Multi-Purpose</a:t>
                      </a:r>
                      <a:r>
                        <a:rPr lang="zh-CN" alt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Reflectometer (MR)</a:t>
                      </a:r>
                      <a:r>
                        <a:rPr lang="zh-CN" altLang="en-US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1100" kern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4955413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pPr algn="ctr" fontAlgn="ctr"/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Liquid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Neutron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Reflectometer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LNR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2222478"/>
                  </a:ext>
                </a:extLst>
              </a:tr>
              <a:tr h="186290">
                <a:tc rowSpan="3">
                  <a:txBody>
                    <a:bodyPr/>
                    <a:lstStyle/>
                    <a:p>
                      <a:pPr marL="0" marR="0" lvl="0" indent="0" algn="ctr" defTabSz="7620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200" u="none" strike="noStrike" dirty="0">
                          <a:effectLst/>
                        </a:rPr>
                        <a:t>Industry Application</a:t>
                      </a:r>
                      <a:endParaRPr lang="en-US" altLang="zh-CN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Engineering Material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Diffractometer (</a:t>
                      </a:r>
                      <a:r>
                        <a:rPr 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EMD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4749832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pPr algn="ctr" fontAlgn="ctr"/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Energy Resolved Neutron Imaging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ERNI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5382948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pPr algn="ctr" fontAlgn="ctr"/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Atmosphere Neutron Irradiation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ANIS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415270"/>
                  </a:ext>
                </a:extLst>
              </a:tr>
              <a:tr h="186290"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US" sz="1200" u="none" strike="noStrike" dirty="0">
                          <a:effectLst/>
                        </a:rPr>
                        <a:t>Direct Geometry </a:t>
                      </a:r>
                      <a:r>
                        <a:rPr lang="en-US" altLang="zh-CN" sz="1200" u="none" strike="noStrike" dirty="0">
                          <a:effectLst/>
                        </a:rPr>
                        <a:t>S</a:t>
                      </a:r>
                      <a:r>
                        <a:rPr lang="en-US" sz="1200" u="none" strike="noStrike" dirty="0">
                          <a:effectLst/>
                        </a:rPr>
                        <a:t>pectrometer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energy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inelastic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spectrometer</a:t>
                      </a:r>
                      <a:r>
                        <a:rPr lang="zh-CN" alt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HD</a:t>
                      </a:r>
                      <a:r>
                        <a:rPr lang="en-US" altLang="zh-CN" sz="11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8090490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Cold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Neutron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Inelastic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Spectrometer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CNIS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9210548"/>
                  </a:ext>
                </a:extLst>
              </a:tr>
              <a:tr h="176133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Polarized Neutron Spectrometer (</a:t>
                      </a:r>
                      <a:r>
                        <a:rPr 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PAINTER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0263050"/>
                  </a:ext>
                </a:extLst>
              </a:tr>
              <a:tr h="186290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US" sz="1200" u="none" strike="noStrike" dirty="0">
                          <a:effectLst/>
                        </a:rPr>
                        <a:t>Indirect Geometry </a:t>
                      </a:r>
                      <a:r>
                        <a:rPr lang="en-US" altLang="zh-CN" sz="1200" u="none" strike="noStrike" dirty="0">
                          <a:effectLst/>
                        </a:rPr>
                        <a:t>S</a:t>
                      </a:r>
                      <a:r>
                        <a:rPr lang="en-US" sz="1200" u="none" strike="noStrike" dirty="0">
                          <a:effectLst/>
                        </a:rPr>
                        <a:t>pectrometer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Molecular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Vibration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Spectrometer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altLang="zh-CN" sz="1100" kern="0" dirty="0" err="1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US" sz="1100" kern="0" dirty="0" err="1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Movies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6541793"/>
                  </a:ext>
                </a:extLst>
              </a:tr>
              <a:tr h="196424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Neutron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Backscattering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Spectrometer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 err="1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NuBS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8301960"/>
                  </a:ext>
                </a:extLst>
              </a:tr>
              <a:tr h="186290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US" sz="1200" u="none" strike="noStrike" dirty="0">
                          <a:effectLst/>
                        </a:rPr>
                        <a:t>Single Crystal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altLang="zh-CN" sz="1100" ker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Elastic Diffuse Scattering Spectrometer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EDS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7924050"/>
                  </a:ext>
                </a:extLst>
              </a:tr>
              <a:tr h="195806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Single Crystal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Neutron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Diffractometer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SCND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5973364"/>
                  </a:ext>
                </a:extLst>
              </a:tr>
              <a:tr h="186290">
                <a:tc rowSpan="5"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Nuclear physics &amp; technique</a:t>
                      </a: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US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en" altLang="zh-CN" sz="1100" kern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ack-streaming white neutrons (Back-n)</a:t>
                      </a:r>
                      <a:endParaRPr lang="en-US" sz="1100" kern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240677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pPr algn="ctr" fontAlgn="ctr"/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4917" marR="4917" marT="491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Neutron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Technology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Develop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Station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NTDS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9206447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Neutron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Physics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&amp;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Application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Instrument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NPAI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1642093"/>
                  </a:ext>
                </a:extLst>
              </a:tr>
              <a:tr h="18629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High-energy Proton Experimental Station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HPES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altLang="zh-CN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7095359"/>
                  </a:ext>
                </a:extLst>
              </a:tr>
              <a:tr h="164215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  <a:sym typeface="+mn-ea"/>
                        </a:rPr>
                        <a:t>Muon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  <a:sym typeface="+mn-ea"/>
                        </a:rPr>
                        <a:t> 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  <a:sym typeface="+mn-ea"/>
                        </a:rPr>
                        <a:t>station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  <a:sym typeface="+mn-ea"/>
                        </a:rPr>
                        <a:t>（</a:t>
                      </a:r>
                      <a:r>
                        <a:rPr lang="en-US" altLang="zh-CN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  <a:sym typeface="+mn-ea"/>
                        </a:rPr>
                        <a:t>MELODY</a:t>
                      </a:r>
                      <a:r>
                        <a:rPr lang="zh-CN" altLang="en-US" sz="1100" kern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  <a:sym typeface="+mn-ea"/>
                        </a:rPr>
                        <a:t>）</a:t>
                      </a:r>
                      <a:endParaRPr lang="en-US" sz="1100" kern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7283519"/>
                  </a:ext>
                </a:extLst>
              </a:tr>
            </a:tbl>
          </a:graphicData>
        </a:graphic>
      </p:graphicFrame>
      <p:sp>
        <p:nvSpPr>
          <p:cNvPr id="263" name="矩形 262">
            <a:extLst>
              <a:ext uri="{FF2B5EF4-FFF2-40B4-BE49-F238E27FC236}">
                <a16:creationId xmlns:a16="http://schemas.microsoft.com/office/drawing/2014/main" id="{30362D6C-265B-0444-8D82-5474B5CAB72E}"/>
              </a:ext>
            </a:extLst>
          </p:cNvPr>
          <p:cNvSpPr/>
          <p:nvPr/>
        </p:nvSpPr>
        <p:spPr>
          <a:xfrm>
            <a:off x="467544" y="73475"/>
            <a:ext cx="27109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>
                <a:solidFill>
                  <a:srgbClr val="0432FF"/>
                </a:solidFill>
              </a:rPr>
              <a:t>CSNS</a:t>
            </a:r>
            <a:r>
              <a:rPr lang="zh-CN" altLang="en-US" b="1" dirty="0">
                <a:solidFill>
                  <a:srgbClr val="0432FF"/>
                </a:solidFill>
              </a:rPr>
              <a:t> </a:t>
            </a:r>
            <a:r>
              <a:rPr lang="en-US" altLang="zh-CN" b="1" dirty="0">
                <a:solidFill>
                  <a:srgbClr val="0432FF"/>
                </a:solidFill>
              </a:rPr>
              <a:t>Instrument</a:t>
            </a:r>
            <a:r>
              <a:rPr lang="zh-CN" altLang="en-US" b="1" dirty="0">
                <a:solidFill>
                  <a:srgbClr val="0432FF"/>
                </a:solidFill>
              </a:rPr>
              <a:t> </a:t>
            </a:r>
            <a:r>
              <a:rPr lang="en-US" altLang="zh-CN" b="1" dirty="0">
                <a:solidFill>
                  <a:srgbClr val="0432FF"/>
                </a:solidFill>
              </a:rPr>
              <a:t>Suite</a:t>
            </a:r>
          </a:p>
        </p:txBody>
      </p:sp>
      <p:sp>
        <p:nvSpPr>
          <p:cNvPr id="258" name="矩形">
            <a:extLst>
              <a:ext uri="{FF2B5EF4-FFF2-40B4-BE49-F238E27FC236}">
                <a16:creationId xmlns:a16="http://schemas.microsoft.com/office/drawing/2014/main" id="{61EB9A27-4CE7-4F4F-910E-E627FBECBB35}"/>
              </a:ext>
            </a:extLst>
          </p:cNvPr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9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8F164A61-B1F4-4286-A615-F03180DAF8D3}"/>
              </a:ext>
            </a:extLst>
          </p:cNvPr>
          <p:cNvSpPr txBox="1"/>
          <p:nvPr/>
        </p:nvSpPr>
        <p:spPr bwMode="auto">
          <a:xfrm>
            <a:off x="1814780" y="4922789"/>
            <a:ext cx="4572000" cy="249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prstClr val="black"/>
              </a:buClr>
            </a:pPr>
            <a:r>
              <a:rPr lang="en-US" altLang="zh-CN" sz="10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CSNS-I</a:t>
            </a:r>
            <a:r>
              <a:rPr lang="zh-CN" altLang="en-US" sz="10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CSNS-CI</a:t>
            </a:r>
            <a:r>
              <a:rPr lang="en-US" altLang="zh-CN" sz="10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</a:t>
            </a:r>
            <a:r>
              <a:rPr lang="en-US" altLang="zh-CN" sz="1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CSNS-II</a:t>
            </a:r>
            <a:endParaRPr lang="en-US" altLang="zh-CN" sz="10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539F2955-EF3E-4A04-BFB0-C47B8F0B1A38}"/>
              </a:ext>
            </a:extLst>
          </p:cNvPr>
          <p:cNvSpPr txBox="1"/>
          <p:nvPr/>
        </p:nvSpPr>
        <p:spPr bwMode="auto">
          <a:xfrm>
            <a:off x="4287406" y="718634"/>
            <a:ext cx="2502004" cy="249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prstClr val="black"/>
              </a:buClr>
            </a:pPr>
            <a:r>
              <a:rPr lang="zh-CN" altLang="en-US" sz="10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Couple Hydrogen Mod.</a:t>
            </a:r>
            <a:r>
              <a:rPr lang="zh-CN" altLang="en-US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BL01-04</a:t>
            </a:r>
            <a:endParaRPr lang="en-US" altLang="zh-CN" sz="10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84B1A108-6CAE-45F1-8CFE-334B785CC8B1}"/>
              </a:ext>
            </a:extLst>
          </p:cNvPr>
          <p:cNvSpPr txBox="1"/>
          <p:nvPr/>
        </p:nvSpPr>
        <p:spPr bwMode="auto">
          <a:xfrm>
            <a:off x="7804160" y="866321"/>
            <a:ext cx="2502004" cy="249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prstClr val="black"/>
              </a:buClr>
            </a:pPr>
            <a:r>
              <a:rPr lang="zh-CN" altLang="en-US" sz="10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DPHM.</a:t>
            </a:r>
            <a:r>
              <a:rPr lang="zh-CN" altLang="en-US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BL18-20</a:t>
            </a:r>
            <a:endParaRPr lang="en-US" altLang="zh-CN" sz="10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C65BA03A-FEFB-488B-BF63-3F4744650A51}"/>
              </a:ext>
            </a:extLst>
          </p:cNvPr>
          <p:cNvSpPr txBox="1"/>
          <p:nvPr/>
        </p:nvSpPr>
        <p:spPr bwMode="auto">
          <a:xfrm>
            <a:off x="6876256" y="3516995"/>
            <a:ext cx="2502004" cy="249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prstClr val="black"/>
              </a:buClr>
            </a:pPr>
            <a:r>
              <a:rPr lang="zh-CN" altLang="en-US" sz="10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Couple Hydrogen Mod.</a:t>
            </a:r>
            <a:r>
              <a:rPr lang="zh-CN" altLang="en-US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BL12-14</a:t>
            </a:r>
            <a:endParaRPr lang="en-US" altLang="zh-CN" sz="10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7FF24131-9F52-4AF0-9F52-06F12D8EEE25}"/>
              </a:ext>
            </a:extLst>
          </p:cNvPr>
          <p:cNvSpPr txBox="1"/>
          <p:nvPr/>
        </p:nvSpPr>
        <p:spPr bwMode="auto">
          <a:xfrm>
            <a:off x="4189519" y="3792988"/>
            <a:ext cx="2502004" cy="249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prstClr val="black"/>
              </a:buClr>
            </a:pPr>
            <a:r>
              <a:rPr lang="zh-CN" altLang="en-US" sz="10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DPHM.</a:t>
            </a:r>
            <a:r>
              <a:rPr lang="zh-CN" altLang="en-US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1000" b="1" dirty="0">
                <a:solidFill>
                  <a:srgbClr val="0819F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BL8-10</a:t>
            </a:r>
            <a:endParaRPr lang="en-US" altLang="zh-CN" sz="10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694E08B-8EB0-4BF8-8C1B-4D47BDDFAAD4}"/>
              </a:ext>
            </a:extLst>
          </p:cNvPr>
          <p:cNvSpPr txBox="1"/>
          <p:nvPr/>
        </p:nvSpPr>
        <p:spPr bwMode="auto">
          <a:xfrm>
            <a:off x="4287406" y="1992788"/>
            <a:ext cx="2502004" cy="249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prstClr val="black"/>
              </a:buClr>
            </a:pPr>
            <a:r>
              <a:rPr lang="zh-CN" altLang="en-US" sz="10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DWM.</a:t>
            </a:r>
            <a:r>
              <a:rPr lang="zh-CN" altLang="en-US" sz="1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1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BL05-07</a:t>
            </a:r>
            <a:endParaRPr lang="en-US" altLang="zh-CN" sz="10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2B3B0E38-3430-482A-AD33-2C6D29D417B7}"/>
              </a:ext>
            </a:extLst>
          </p:cNvPr>
          <p:cNvSpPr txBox="1"/>
          <p:nvPr/>
        </p:nvSpPr>
        <p:spPr bwMode="auto">
          <a:xfrm>
            <a:off x="8027721" y="1787490"/>
            <a:ext cx="1297471" cy="249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prstClr val="black"/>
              </a:buClr>
            </a:pPr>
            <a:r>
              <a:rPr lang="zh-CN" altLang="en-US" sz="10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DWM.</a:t>
            </a:r>
            <a:r>
              <a:rPr lang="zh-CN" altLang="en-US" sz="1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1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BL15-17</a:t>
            </a:r>
            <a:endParaRPr lang="en-US" altLang="zh-CN" sz="10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51622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图片 73">
            <a:extLst>
              <a:ext uri="{FF2B5EF4-FFF2-40B4-BE49-F238E27FC236}">
                <a16:creationId xmlns:a16="http://schemas.microsoft.com/office/drawing/2014/main" id="{E7DC5165-7F71-4511-AAC4-382C4A09AD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809" y="1573697"/>
            <a:ext cx="4060189" cy="3424308"/>
          </a:xfrm>
          <a:prstGeom prst="rect">
            <a:avLst/>
          </a:prstGeom>
        </p:spPr>
      </p:pic>
      <p:sp>
        <p:nvSpPr>
          <p:cNvPr id="17" name="矩形">
            <a:extLst>
              <a:ext uri="{FF2B5EF4-FFF2-40B4-BE49-F238E27FC236}">
                <a16:creationId xmlns:a16="http://schemas.microsoft.com/office/drawing/2014/main" id="{3847A45A-9A50-504F-B91B-311FE7861A35}"/>
              </a:ext>
            </a:extLst>
          </p:cNvPr>
          <p:cNvSpPr/>
          <p:nvPr/>
        </p:nvSpPr>
        <p:spPr>
          <a:xfrm>
            <a:off x="8835328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10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pic>
        <p:nvPicPr>
          <p:cNvPr id="73" name="图片 72">
            <a:extLst>
              <a:ext uri="{FF2B5EF4-FFF2-40B4-BE49-F238E27FC236}">
                <a16:creationId xmlns:a16="http://schemas.microsoft.com/office/drawing/2014/main" id="{7923D4FB-0190-4BC9-AE71-C163C47C347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656257"/>
            <a:ext cx="907450" cy="824986"/>
          </a:xfrm>
          <a:prstGeom prst="rect">
            <a:avLst/>
          </a:prstGeom>
        </p:spPr>
      </p:pic>
      <p:pic>
        <p:nvPicPr>
          <p:cNvPr id="75" name="图片 74">
            <a:extLst>
              <a:ext uri="{FF2B5EF4-FFF2-40B4-BE49-F238E27FC236}">
                <a16:creationId xmlns:a16="http://schemas.microsoft.com/office/drawing/2014/main" id="{08BA2590-2D5C-4C0C-B785-C389B2076CD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792849"/>
            <a:ext cx="4318191" cy="1778901"/>
          </a:xfrm>
          <a:prstGeom prst="rect">
            <a:avLst/>
          </a:prstGeom>
        </p:spPr>
      </p:pic>
      <p:sp>
        <p:nvSpPr>
          <p:cNvPr id="81" name="文本框 80">
            <a:extLst>
              <a:ext uri="{FF2B5EF4-FFF2-40B4-BE49-F238E27FC236}">
                <a16:creationId xmlns:a16="http://schemas.microsoft.com/office/drawing/2014/main" id="{E1EBC111-CA6C-45D3-B5D1-8E3A18591BD6}"/>
              </a:ext>
            </a:extLst>
          </p:cNvPr>
          <p:cNvSpPr txBox="1"/>
          <p:nvPr/>
        </p:nvSpPr>
        <p:spPr bwMode="auto">
          <a:xfrm>
            <a:off x="5000162" y="4500181"/>
            <a:ext cx="4060189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en-US" altLang="zh-CN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Adv. Mater. 2025, 2420502</a:t>
            </a:r>
            <a:endParaRPr lang="zh-CN" altLang="en-US" sz="12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62D61A7D-A66D-4E60-99EF-07A3815E51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5029" y="2859781"/>
            <a:ext cx="4380706" cy="1490869"/>
          </a:xfrm>
          <a:prstGeom prst="rect">
            <a:avLst/>
          </a:prstGeom>
        </p:spPr>
      </p:pic>
      <p:sp>
        <p:nvSpPr>
          <p:cNvPr id="18" name="Text Box 6">
            <a:extLst>
              <a:ext uri="{FF2B5EF4-FFF2-40B4-BE49-F238E27FC236}">
                <a16:creationId xmlns:a16="http://schemas.microsoft.com/office/drawing/2014/main" id="{383B259D-6777-4E01-8DAD-A215FB32A2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81" y="5496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zh-CN" sz="24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Development of experimental methods and technique</a:t>
            </a:r>
          </a:p>
        </p:txBody>
      </p:sp>
    </p:spTree>
    <p:extLst>
      <p:ext uri="{BB962C8B-B14F-4D97-AF65-F5344CB8AC3E}">
        <p14:creationId xmlns:p14="http://schemas.microsoft.com/office/powerpoint/2010/main" val="78816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7309182" y="4658914"/>
            <a:ext cx="1645920" cy="207749"/>
          </a:xfrm>
        </p:spPr>
        <p:txBody>
          <a:bodyPr/>
          <a:lstStyle/>
          <a:p>
            <a:pPr>
              <a:defRPr/>
            </a:pPr>
            <a:fld id="{F22E5DDF-294A-47C7-9938-98EB7AF5D866}" type="slidenum">
              <a:rPr lang="en-US" altLang="zh-CN" smtClean="0"/>
              <a:pPr>
                <a:defRPr/>
              </a:pPr>
              <a:t>11</a:t>
            </a:fld>
            <a:endParaRPr lang="en-US" altLang="zh-CN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EF86331-E980-4BD2-AD6D-6E29113250EB}"/>
              </a:ext>
            </a:extLst>
          </p:cNvPr>
          <p:cNvGrpSpPr/>
          <p:nvPr/>
        </p:nvGrpSpPr>
        <p:grpSpPr>
          <a:xfrm>
            <a:off x="7276991" y="714841"/>
            <a:ext cx="1747388" cy="4160071"/>
            <a:chOff x="9189307" y="1011751"/>
            <a:chExt cx="2329850" cy="5546761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A14148C1-6AF1-4619-9A46-570AAF290EAE}"/>
                </a:ext>
              </a:extLst>
            </p:cNvPr>
            <p:cNvPicPr>
              <a:picLocks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219759" y="4751357"/>
              <a:ext cx="2194560" cy="1508761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A331EB1F-F65A-4854-A62D-1CE3C9E50ED5}"/>
                </a:ext>
              </a:extLst>
            </p:cNvPr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19759" y="2881553"/>
              <a:ext cx="2194560" cy="1508759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235DC402-4520-4163-875F-6B427DB7092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32228" y="1011751"/>
              <a:ext cx="2194560" cy="1508759"/>
            </a:xfrm>
            <a:prstGeom prst="rect">
              <a:avLst/>
            </a:prstGeom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5DBED943-5CC3-421C-ABFA-AFF31A477BAF}"/>
                </a:ext>
              </a:extLst>
            </p:cNvPr>
            <p:cNvSpPr txBox="1"/>
            <p:nvPr/>
          </p:nvSpPr>
          <p:spPr>
            <a:xfrm>
              <a:off x="9432538" y="6266124"/>
              <a:ext cx="1899541" cy="2923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25" b="1" dirty="0">
                  <a:ea typeface="微软雅黑" panose="020B0503020204020204" pitchFamily="34" charset="-122"/>
                  <a:cs typeface="Arial" panose="020B0604020202020204" pitchFamily="34" charset="0"/>
                </a:rPr>
                <a:t>205-</a:t>
              </a:r>
              <a:r>
                <a:rPr lang="en-US" altLang="zh-CN" sz="825" b="1" dirty="0">
                  <a:ea typeface="微软雅黑" panose="020B0503020204020204" pitchFamily="34" charset="-122"/>
                  <a:cs typeface="Arial" panose="020B0604020202020204" pitchFamily="34" charset="0"/>
                </a:rPr>
                <a:t>Characterization lab</a:t>
              </a:r>
              <a:endParaRPr lang="en-US" sz="825" b="1" dirty="0"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9E9AAD0-6F7B-4C99-A9BD-2994C717FB6C}"/>
                </a:ext>
              </a:extLst>
            </p:cNvPr>
            <p:cNvSpPr txBox="1"/>
            <p:nvPr/>
          </p:nvSpPr>
          <p:spPr>
            <a:xfrm>
              <a:off x="9376526" y="4377705"/>
              <a:ext cx="2142631" cy="2923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200" b="1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defRPr>
              </a:lvl1pPr>
            </a:lstStyle>
            <a:p>
              <a:r>
                <a:rPr lang="en-US" sz="825" dirty="0"/>
                <a:t>204-Solid materials lab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0E047EE8-71F7-4CB4-8B48-D755EBEEE80E}"/>
                </a:ext>
              </a:extLst>
            </p:cNvPr>
            <p:cNvSpPr txBox="1"/>
            <p:nvPr/>
          </p:nvSpPr>
          <p:spPr>
            <a:xfrm>
              <a:off x="9189307" y="2528406"/>
              <a:ext cx="22804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200" b="1"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defRPr>
              </a:lvl1pPr>
            </a:lstStyle>
            <a:p>
              <a:r>
                <a:rPr lang="en-US" sz="825" dirty="0"/>
                <a:t>203-</a:t>
              </a:r>
              <a:r>
                <a:rPr lang="en-US" altLang="zh-CN" sz="825" dirty="0"/>
                <a:t>Biology and Chemistry lab</a:t>
              </a:r>
              <a:endParaRPr lang="en-US" sz="825" dirty="0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8AAB89CA-BAF4-4825-A503-D6AB2658673F}"/>
              </a:ext>
            </a:extLst>
          </p:cNvPr>
          <p:cNvGrpSpPr/>
          <p:nvPr/>
        </p:nvGrpSpPr>
        <p:grpSpPr>
          <a:xfrm>
            <a:off x="119621" y="1846410"/>
            <a:ext cx="6930515" cy="1782965"/>
            <a:chOff x="152313" y="4484463"/>
            <a:chExt cx="9240687" cy="2377287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C0A72B1-E53C-47BF-9A68-482A5C70A39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5528" t="2080" b="15645"/>
            <a:stretch/>
          </p:blipFill>
          <p:spPr>
            <a:xfrm>
              <a:off x="158305" y="4495937"/>
              <a:ext cx="1279372" cy="937065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FEA1C922-7076-4ED5-B633-439CCBCA173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120257" y="4489792"/>
              <a:ext cx="1158263" cy="941832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824224B0-F371-4736-B676-E836B08E677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795173" y="5681644"/>
              <a:ext cx="1253814" cy="941832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3DA28580-BD05-45A5-B532-B588A7CD287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845266" y="4489792"/>
              <a:ext cx="1152973" cy="941832"/>
            </a:xfrm>
            <a:prstGeom prst="rect">
              <a:avLst/>
            </a:prstGeom>
          </p:spPr>
        </p:pic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C5F6E3C2-B9CA-4909-8F89-0D03BCE0B73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559694" y="4491170"/>
              <a:ext cx="1158264" cy="941832"/>
            </a:xfrm>
            <a:prstGeom prst="rect">
              <a:avLst/>
            </a:prstGeom>
          </p:spPr>
        </p:pic>
        <p:pic>
          <p:nvPicPr>
            <p:cNvPr id="39" name="图片 23" descr="IMG_20260213_124407">
              <a:extLst>
                <a:ext uri="{FF2B5EF4-FFF2-40B4-BE49-F238E27FC236}">
                  <a16:creationId xmlns:a16="http://schemas.microsoft.com/office/drawing/2014/main" id="{1C122803-A9A8-4DF2-9F31-8D78FF9ADF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6782590" y="4489792"/>
              <a:ext cx="1255776" cy="941832"/>
            </a:xfrm>
            <a:prstGeom prst="rect">
              <a:avLst/>
            </a:prstGeom>
          </p:spPr>
        </p:pic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A8F51518-50CE-4C0C-895D-168A23C6294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4107675" y="5715779"/>
              <a:ext cx="1158264" cy="941832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52936649-DA2C-46F1-8865-876DD73D545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2845266" y="5688501"/>
              <a:ext cx="1152972" cy="941832"/>
            </a:xfrm>
            <a:prstGeom prst="rect">
              <a:avLst/>
            </a:prstGeom>
          </p:spPr>
        </p:pic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03A7F6D7-95BA-4388-8E8C-244EA9B54274}"/>
                </a:ext>
              </a:extLst>
            </p:cNvPr>
            <p:cNvPicPr>
              <a:picLocks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152313" y="5693269"/>
              <a:ext cx="1279372" cy="937064"/>
            </a:xfrm>
            <a:prstGeom prst="rect">
              <a:avLst/>
            </a:prstGeom>
          </p:spPr>
        </p:pic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0A03CCDE-10FA-4777-AE1D-BBFCD4E6576F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1550218" y="5683731"/>
              <a:ext cx="1152972" cy="941832"/>
            </a:xfrm>
            <a:prstGeom prst="rect">
              <a:avLst/>
            </a:prstGeom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DB40CBB8-B832-4302-90B9-C70FF2E61613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5403649" y="5688500"/>
              <a:ext cx="1253814" cy="937063"/>
            </a:xfrm>
            <a:prstGeom prst="rect">
              <a:avLst/>
            </a:prstGeom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C93DD4BC-D66F-406B-8D72-612585678462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5401755" y="4484463"/>
              <a:ext cx="1272899" cy="937063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474DAC87-28A4-4F79-AB1F-F7566898EED3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8163494" y="4489792"/>
              <a:ext cx="975445" cy="932769"/>
            </a:xfrm>
            <a:prstGeom prst="rect">
              <a:avLst/>
            </a:prstGeom>
          </p:spPr>
        </p:pic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882B6609-D2AE-46E3-9ADD-F5DE7277E2F2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8163494" y="5688500"/>
              <a:ext cx="957155" cy="938865"/>
            </a:xfrm>
            <a:prstGeom prst="rect">
              <a:avLst/>
            </a:prstGeom>
          </p:spPr>
        </p:pic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EAD97BFB-C2EC-413E-8816-CE0F5DB4FCFC}"/>
                </a:ext>
              </a:extLst>
            </p:cNvPr>
            <p:cNvSpPr txBox="1"/>
            <p:nvPr/>
          </p:nvSpPr>
          <p:spPr>
            <a:xfrm>
              <a:off x="7909432" y="6616618"/>
              <a:ext cx="1483568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/>
            <a:p>
              <a:pPr algn="ctr">
                <a:lnSpc>
                  <a:spcPct val="110000"/>
                </a:lnSpc>
                <a:spcBef>
                  <a:spcPts val="0"/>
                </a:spcBef>
                <a:spcAft>
                  <a:spcPts val="450"/>
                </a:spcAft>
                <a:buClr>
                  <a:schemeClr val="tx1"/>
                </a:buClr>
              </a:pPr>
              <a:r>
                <a:rPr lang="en-US" altLang="zh-CN" sz="600" b="1" dirty="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Crystallization screening robot</a:t>
              </a:r>
              <a:endParaRPr lang="en-US" sz="6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F372FEBF-5874-4D12-A322-62BBCA8C9208}"/>
                </a:ext>
              </a:extLst>
            </p:cNvPr>
            <p:cNvSpPr txBox="1"/>
            <p:nvPr/>
          </p:nvSpPr>
          <p:spPr>
            <a:xfrm>
              <a:off x="377482" y="5435605"/>
              <a:ext cx="773043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altLang="zh-CN" sz="600" b="1" dirty="0"/>
                <a:t>PPMS</a:t>
              </a:r>
              <a:endParaRPr lang="en-US" sz="600" b="1" dirty="0"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A3871F66-EEE3-4A5C-A40B-F9A6296A59C1}"/>
                </a:ext>
              </a:extLst>
            </p:cNvPr>
            <p:cNvSpPr txBox="1"/>
            <p:nvPr/>
          </p:nvSpPr>
          <p:spPr>
            <a:xfrm>
              <a:off x="1697036" y="5422561"/>
              <a:ext cx="916931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altLang="zh-CN" sz="600" b="1" dirty="0"/>
                <a:t>Single crystal/powder</a:t>
              </a:r>
              <a:r>
                <a:rPr lang="zh-CN" altLang="en-US" sz="600" b="1" dirty="0"/>
                <a:t> </a:t>
              </a:r>
              <a:r>
                <a:rPr lang="en-US" altLang="zh-CN" sz="600" b="1" dirty="0"/>
                <a:t>XRD</a:t>
              </a:r>
              <a:endParaRPr lang="en-US" sz="600" b="1" dirty="0"/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1DB7AE2D-7916-4881-A5ED-90A49423059D}"/>
                </a:ext>
              </a:extLst>
            </p:cNvPr>
            <p:cNvSpPr txBox="1"/>
            <p:nvPr/>
          </p:nvSpPr>
          <p:spPr>
            <a:xfrm>
              <a:off x="2948054" y="5421529"/>
              <a:ext cx="773043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altLang="zh-CN" sz="600" b="1" dirty="0"/>
                <a:t>FTIR</a:t>
              </a:r>
              <a:endParaRPr lang="en-US" sz="600" b="1" dirty="0"/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1EFF5AF1-DDBB-4C63-8512-4D610B0432E2}"/>
                </a:ext>
              </a:extLst>
            </p:cNvPr>
            <p:cNvSpPr txBox="1"/>
            <p:nvPr/>
          </p:nvSpPr>
          <p:spPr>
            <a:xfrm>
              <a:off x="4412699" y="5421528"/>
              <a:ext cx="773043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sz="600" b="1" dirty="0"/>
                <a:t>GC-MS</a:t>
              </a: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8B82BC09-EF27-42E2-B13E-50C134339CCF}"/>
                </a:ext>
              </a:extLst>
            </p:cNvPr>
            <p:cNvSpPr txBox="1"/>
            <p:nvPr/>
          </p:nvSpPr>
          <p:spPr>
            <a:xfrm>
              <a:off x="7039754" y="6623475"/>
              <a:ext cx="773043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altLang="zh-CN" sz="600" b="1" dirty="0"/>
                <a:t>SDT</a:t>
              </a:r>
              <a:endParaRPr lang="en-US" sz="600" b="1" dirty="0"/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61B3F222-D0FE-4C89-BEC8-BC5F51DA0097}"/>
                </a:ext>
              </a:extLst>
            </p:cNvPr>
            <p:cNvSpPr txBox="1"/>
            <p:nvPr/>
          </p:nvSpPr>
          <p:spPr>
            <a:xfrm>
              <a:off x="7063165" y="5421526"/>
              <a:ext cx="773043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altLang="zh-CN" sz="600" b="1" dirty="0"/>
                <a:t>DSC</a:t>
              </a:r>
              <a:endParaRPr lang="en-US" sz="600" b="1" dirty="0"/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DF64D055-114F-4318-9D21-E58D931E571A}"/>
                </a:ext>
              </a:extLst>
            </p:cNvPr>
            <p:cNvSpPr txBox="1"/>
            <p:nvPr/>
          </p:nvSpPr>
          <p:spPr>
            <a:xfrm>
              <a:off x="8072896" y="5435605"/>
              <a:ext cx="1212492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sz="600" b="1" dirty="0"/>
                <a:t>Protein purification system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0D8073DA-FE00-4D9B-A3B1-AB238385995E}"/>
                </a:ext>
              </a:extLst>
            </p:cNvPr>
            <p:cNvSpPr txBox="1"/>
            <p:nvPr/>
          </p:nvSpPr>
          <p:spPr>
            <a:xfrm>
              <a:off x="326123" y="6616619"/>
              <a:ext cx="773043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altLang="zh-CN" sz="600" b="1" dirty="0"/>
                <a:t>ICP-OES</a:t>
              </a:r>
              <a:endParaRPr lang="en-US" sz="600" b="1" dirty="0"/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ED11B078-2EA4-4914-B137-509B82C5FE81}"/>
                </a:ext>
              </a:extLst>
            </p:cNvPr>
            <p:cNvSpPr txBox="1"/>
            <p:nvPr/>
          </p:nvSpPr>
          <p:spPr>
            <a:xfrm>
              <a:off x="4365744" y="6637751"/>
              <a:ext cx="773043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sz="600" b="1" dirty="0"/>
                <a:t>BET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CAF24908-37DF-41DC-B72D-CAF53D08ED07}"/>
                </a:ext>
              </a:extLst>
            </p:cNvPr>
            <p:cNvSpPr txBox="1"/>
            <p:nvPr/>
          </p:nvSpPr>
          <p:spPr>
            <a:xfrm>
              <a:off x="3000880" y="6634001"/>
              <a:ext cx="773043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sz="600" b="1" dirty="0"/>
                <a:t>XRD for film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6F5803C0-F0B9-466F-9671-D0DBCBE6C20A}"/>
                </a:ext>
              </a:extLst>
            </p:cNvPr>
            <p:cNvSpPr txBox="1"/>
            <p:nvPr/>
          </p:nvSpPr>
          <p:spPr>
            <a:xfrm>
              <a:off x="5684247" y="6634019"/>
              <a:ext cx="773043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altLang="zh-CN" sz="600" b="1" dirty="0"/>
                <a:t>Polarized light microscope</a:t>
              </a:r>
              <a:endParaRPr lang="en-US" sz="600" b="1" dirty="0"/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1DE1CDAC-8616-42D5-B05F-C91D4E10FAB2}"/>
                </a:ext>
              </a:extLst>
            </p:cNvPr>
            <p:cNvSpPr txBox="1"/>
            <p:nvPr/>
          </p:nvSpPr>
          <p:spPr>
            <a:xfrm>
              <a:off x="1298140" y="6623476"/>
              <a:ext cx="1529901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r>
                <a:rPr lang="en-US" altLang="zh-CN" sz="600" b="1" dirty="0"/>
                <a:t>Extreme condition microscopical system</a:t>
              </a:r>
              <a:endParaRPr lang="en-US" sz="600" b="1" dirty="0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9E70CDC5-A6DE-41AA-860D-76411215293B}"/>
                </a:ext>
              </a:extLst>
            </p:cNvPr>
            <p:cNvSpPr txBox="1"/>
            <p:nvPr/>
          </p:nvSpPr>
          <p:spPr>
            <a:xfrm>
              <a:off x="5575038" y="5429982"/>
              <a:ext cx="910468" cy="223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noAutofit/>
            </a:bodyPr>
            <a:lstStyle>
              <a:defPPr>
                <a:defRPr lang="en-US"/>
              </a:defPPr>
              <a:lvl1pPr algn="ctr">
                <a:lnSpc>
                  <a:spcPct val="11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1"/>
                </a:buClr>
                <a:defRPr sz="7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</a:lstStyle>
            <a:p>
              <a:pPr>
                <a:spcAft>
                  <a:spcPts val="450"/>
                </a:spcAft>
              </a:pPr>
              <a:r>
                <a:rPr lang="en-US" altLang="zh-CN" sz="600" b="1" dirty="0"/>
                <a:t>AMETEK electrochemistry station</a:t>
              </a:r>
              <a:endParaRPr lang="en-US" sz="600" b="1" dirty="0"/>
            </a:p>
          </p:txBody>
        </p:sp>
      </p:grpSp>
      <p:sp>
        <p:nvSpPr>
          <p:cNvPr id="65" name="文本框 64">
            <a:extLst>
              <a:ext uri="{FF2B5EF4-FFF2-40B4-BE49-F238E27FC236}">
                <a16:creationId xmlns:a16="http://schemas.microsoft.com/office/drawing/2014/main" id="{DBC69E77-BDF7-43B8-8F37-995CA270F60A}"/>
              </a:ext>
            </a:extLst>
          </p:cNvPr>
          <p:cNvSpPr txBox="1"/>
          <p:nvPr/>
        </p:nvSpPr>
        <p:spPr bwMode="auto">
          <a:xfrm>
            <a:off x="230778" y="884351"/>
            <a:ext cx="6743871" cy="7848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marL="257175" indent="-257175">
              <a:buFont typeface="Wingdings" panose="05000000000000000000" pitchFamily="2" charset="2"/>
              <a:buChar char="p"/>
            </a:pPr>
            <a:r>
              <a:rPr lang="en-US" altLang="zh-CN" sz="1500" b="1" dirty="0"/>
              <a:t>There are already three laboratories nearby instrument hall, including a solid materials laboratory, a chemistry and biology laboratory, and a characterization laboratory.</a:t>
            </a:r>
          </a:p>
        </p:txBody>
      </p:sp>
      <p:sp>
        <p:nvSpPr>
          <p:cNvPr id="67" name="Rectangle 2">
            <a:extLst>
              <a:ext uri="{FF2B5EF4-FFF2-40B4-BE49-F238E27FC236}">
                <a16:creationId xmlns:a16="http://schemas.microsoft.com/office/drawing/2014/main" id="{EE901AA6-12F7-42AD-ADD0-ABA65159C978}"/>
              </a:ext>
            </a:extLst>
          </p:cNvPr>
          <p:cNvSpPr txBox="1">
            <a:spLocks noChangeArrowheads="1"/>
          </p:cNvSpPr>
          <p:nvPr/>
        </p:nvSpPr>
        <p:spPr>
          <a:xfrm>
            <a:off x="395536" y="123478"/>
            <a:ext cx="9144000" cy="457200"/>
          </a:xfrm>
          <a:prstGeom prst="rect">
            <a:avLst/>
          </a:prstGeom>
        </p:spPr>
        <p:txBody>
          <a:bodyPr tIns="0" bIns="0"/>
          <a:lstStyle/>
          <a:p>
            <a:pPr>
              <a:defRPr/>
            </a:pPr>
            <a:r>
              <a:rPr lang="en-US" altLang="zh-CN" sz="3200" b="1" dirty="0">
                <a:solidFill>
                  <a:srgbClr val="0432FF"/>
                </a:solidFill>
              </a:rPr>
              <a:t>User Laboratory</a:t>
            </a:r>
          </a:p>
        </p:txBody>
      </p:sp>
      <p:sp>
        <p:nvSpPr>
          <p:cNvPr id="68" name="文本框 67">
            <a:extLst>
              <a:ext uri="{FF2B5EF4-FFF2-40B4-BE49-F238E27FC236}">
                <a16:creationId xmlns:a16="http://schemas.microsoft.com/office/drawing/2014/main" id="{124CD1C0-A009-4ED0-ACCD-C5B1905D005A}"/>
              </a:ext>
            </a:extLst>
          </p:cNvPr>
          <p:cNvSpPr txBox="1"/>
          <p:nvPr/>
        </p:nvSpPr>
        <p:spPr bwMode="auto">
          <a:xfrm>
            <a:off x="288497" y="3689387"/>
            <a:ext cx="6680929" cy="12464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marL="257175" indent="-257175">
              <a:buFont typeface="Wingdings" panose="05000000000000000000" pitchFamily="2" charset="2"/>
              <a:buChar char="p"/>
            </a:pPr>
            <a:r>
              <a:rPr lang="en-US" altLang="zh-CN" sz="1500" b="1" dirty="0"/>
              <a:t>New laboratories about 700m</a:t>
            </a:r>
            <a:r>
              <a:rPr lang="en-US" altLang="zh-CN" sz="1500" b="1" baseline="30000" dirty="0"/>
              <a:t>2</a:t>
            </a:r>
            <a:r>
              <a:rPr lang="en-US" altLang="zh-CN" sz="1500" b="1" dirty="0"/>
              <a:t> and equipment at D3 hall to support user and in house research.</a:t>
            </a:r>
          </a:p>
          <a:p>
            <a:pPr marL="257175" indent="-257175">
              <a:buFont typeface="Wingdings" panose="05000000000000000000" pitchFamily="2" charset="2"/>
              <a:buChar char="p"/>
            </a:pPr>
            <a:endParaRPr lang="en-US" altLang="zh-CN" sz="1500" b="1" dirty="0"/>
          </a:p>
          <a:p>
            <a:pPr marL="257175" indent="-257175">
              <a:buFont typeface="Wingdings" panose="05000000000000000000" pitchFamily="2" charset="2"/>
              <a:buChar char="p"/>
            </a:pPr>
            <a:r>
              <a:rPr lang="en-US" altLang="zh-CN" sz="1500" b="1" dirty="0"/>
              <a:t>The user Laboratory Building about 3000m</a:t>
            </a:r>
            <a:r>
              <a:rPr lang="en-US" altLang="zh-CN" sz="1500" b="1" baseline="30000" dirty="0"/>
              <a:t>2</a:t>
            </a:r>
            <a:r>
              <a:rPr lang="en-US" altLang="zh-CN" sz="1500" b="1" dirty="0"/>
              <a:t> under Construction, to support almost all scientific areas highly related to neutron science.</a:t>
            </a:r>
          </a:p>
        </p:txBody>
      </p:sp>
    </p:spTree>
    <p:extLst>
      <p:ext uri="{BB962C8B-B14F-4D97-AF65-F5344CB8AC3E}">
        <p14:creationId xmlns:p14="http://schemas.microsoft.com/office/powerpoint/2010/main" val="3468062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"/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12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E5593122-1347-4F43-A33D-C00CA4DAF8AF}"/>
              </a:ext>
            </a:extLst>
          </p:cNvPr>
          <p:cNvSpPr txBox="1">
            <a:spLocks noChangeArrowheads="1"/>
          </p:cNvSpPr>
          <p:nvPr/>
        </p:nvSpPr>
        <p:spPr>
          <a:xfrm>
            <a:off x="395536" y="123478"/>
            <a:ext cx="9144000" cy="457200"/>
          </a:xfrm>
          <a:prstGeom prst="rect">
            <a:avLst/>
          </a:prstGeom>
        </p:spPr>
        <p:txBody>
          <a:bodyPr tIns="0" bIns="0"/>
          <a:lstStyle/>
          <a:p>
            <a:pPr>
              <a:defRPr/>
            </a:pPr>
            <a:r>
              <a:rPr lang="en-US" altLang="zh-CN" sz="3200" b="1" dirty="0">
                <a:solidFill>
                  <a:srgbClr val="0432FF"/>
                </a:solidFill>
              </a:rPr>
              <a:t>User</a:t>
            </a:r>
            <a:r>
              <a:rPr lang="zh-CN" altLang="en-US" sz="3200" b="1" dirty="0">
                <a:solidFill>
                  <a:srgbClr val="0432FF"/>
                </a:solidFill>
              </a:rPr>
              <a:t> </a:t>
            </a:r>
            <a:r>
              <a:rPr lang="en-US" altLang="zh-CN" sz="3200" b="1" dirty="0">
                <a:solidFill>
                  <a:srgbClr val="0432FF"/>
                </a:solidFill>
              </a:rPr>
              <a:t>Community</a:t>
            </a:r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AD1FB142-0A03-9B41-A5C8-577DC7F0EC59}"/>
              </a:ext>
            </a:extLst>
          </p:cNvPr>
          <p:cNvSpPr txBox="1"/>
          <p:nvPr/>
        </p:nvSpPr>
        <p:spPr>
          <a:xfrm>
            <a:off x="399438" y="815245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rgbClr val="0000FF"/>
                </a:solidFill>
              </a:rPr>
              <a:t>More than 10120 registered users </a:t>
            </a:r>
            <a:r>
              <a:rPr lang="zh-CN" altLang="en-US" sz="2000" b="1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https://user.csns.ihep.ac.cn</a:t>
            </a:r>
            <a:r>
              <a:rPr lang="zh-CN" altLang="en-US" sz="2000" b="1" dirty="0">
                <a:solidFill>
                  <a:srgbClr val="FF0000"/>
                </a:solidFill>
              </a:rPr>
              <a:t> </a:t>
            </a:r>
            <a:endParaRPr lang="en-US" altLang="zh-CN" sz="2000" b="1" dirty="0">
              <a:solidFill>
                <a:srgbClr val="FF0000"/>
              </a:solidFill>
            </a:endParaRPr>
          </a:p>
          <a:p>
            <a:pPr marL="381000" indent="-381000" algn="just" defTabSz="762000" eaLnBrk="1" fontAlgn="auto" hangingPunct="1">
              <a:spcBef>
                <a:spcPts val="0"/>
              </a:spcBef>
              <a:spcAft>
                <a:spcPts val="445"/>
              </a:spcAft>
              <a:buClr>
                <a:srgbClr val="000000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solidFill>
                  <a:srgbClr val="0000FF"/>
                </a:solidFill>
                <a:sym typeface="+mn-ea"/>
              </a:rPr>
              <a:t>Two rounds of proposal calls each year.</a:t>
            </a:r>
          </a:p>
          <a:p>
            <a:pPr marL="381000" indent="-381000" algn="just" defTabSz="762000" eaLnBrk="1" fontAlgn="auto" hangingPunct="1">
              <a:spcBef>
                <a:spcPts val="0"/>
              </a:spcBef>
              <a:spcAft>
                <a:spcPts val="445"/>
              </a:spcAft>
              <a:buClr>
                <a:srgbClr val="000000"/>
              </a:buClr>
              <a:buFont typeface="Arial" panose="020B0604020202020204" pitchFamily="34" charset="0"/>
              <a:buChar char="•"/>
              <a:defRPr/>
            </a:pPr>
            <a:r>
              <a:rPr lang="en-GB" altLang="zh-CN" sz="2000" b="1" dirty="0">
                <a:solidFill>
                  <a:srgbClr val="0000FF"/>
                </a:solidFill>
              </a:rPr>
              <a:t>Industry users comprising approximately </a:t>
            </a:r>
            <a:r>
              <a:rPr lang="en-US" altLang="en-GB" sz="2000" b="1" dirty="0">
                <a:solidFill>
                  <a:srgbClr val="0000FF"/>
                </a:solidFill>
              </a:rPr>
              <a:t>9.5</a:t>
            </a:r>
            <a:r>
              <a:rPr lang="en-GB" altLang="zh-CN" sz="2000" b="1" dirty="0">
                <a:solidFill>
                  <a:srgbClr val="0000FF"/>
                </a:solidFill>
              </a:rPr>
              <a:t>% of the total.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zh-CN" altLang="en-US" sz="2000" b="1" dirty="0">
              <a:solidFill>
                <a:srgbClr val="0000FF"/>
              </a:solidFill>
            </a:endParaRPr>
          </a:p>
        </p:txBody>
      </p:sp>
      <p:sp>
        <p:nvSpPr>
          <p:cNvPr id="19" name="TextBox 3">
            <a:extLst>
              <a:ext uri="{FF2B5EF4-FFF2-40B4-BE49-F238E27FC236}">
                <a16:creationId xmlns:a16="http://schemas.microsoft.com/office/drawing/2014/main" id="{F328EE55-A4B9-F74C-9463-558B4DCE2D98}"/>
              </a:ext>
            </a:extLst>
          </p:cNvPr>
          <p:cNvSpPr txBox="1"/>
          <p:nvPr/>
        </p:nvSpPr>
        <p:spPr bwMode="auto">
          <a:xfrm>
            <a:off x="725768" y="4710073"/>
            <a:ext cx="7978033" cy="3077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r>
              <a:rPr lang="en-US" altLang="zh-CN" sz="1400" dirty="0"/>
              <a:t>General</a:t>
            </a:r>
            <a:r>
              <a:rPr lang="zh-CN" altLang="en-US" sz="1400" dirty="0"/>
              <a:t> </a:t>
            </a:r>
            <a:r>
              <a:rPr lang="en-US" altLang="zh-CN" sz="1400" dirty="0"/>
              <a:t>User</a:t>
            </a:r>
            <a:r>
              <a:rPr lang="zh-CN" altLang="en-US" sz="1400" dirty="0"/>
              <a:t> </a:t>
            </a:r>
            <a:r>
              <a:rPr lang="en-CN" sz="1400"/>
              <a:t>Proposal</a:t>
            </a:r>
            <a:r>
              <a:rPr lang="zh-CN" altLang="en-US" sz="1400" dirty="0"/>
              <a:t> </a:t>
            </a:r>
            <a:r>
              <a:rPr lang="en-US" altLang="zh-CN" sz="1400" dirty="0"/>
              <a:t>and</a:t>
            </a:r>
            <a:r>
              <a:rPr lang="zh-CN" altLang="en-US" sz="1400" dirty="0"/>
              <a:t> </a:t>
            </a:r>
            <a:r>
              <a:rPr lang="en-US" altLang="zh-CN" sz="1400" dirty="0"/>
              <a:t>Proposal</a:t>
            </a:r>
            <a:r>
              <a:rPr lang="zh-CN" altLang="en-US" sz="1400" dirty="0"/>
              <a:t> </a:t>
            </a:r>
            <a:r>
              <a:rPr lang="en-US" altLang="zh-CN" sz="1400" dirty="0"/>
              <a:t>Performed</a:t>
            </a:r>
            <a:r>
              <a:rPr lang="zh-CN" altLang="en-US" sz="1400" dirty="0"/>
              <a:t>                                  </a:t>
            </a:r>
            <a:r>
              <a:rPr lang="en-US" altLang="zh-CN" sz="1400" dirty="0"/>
              <a:t>User</a:t>
            </a:r>
            <a:r>
              <a:rPr lang="zh-CN" altLang="en-US" sz="1400" dirty="0"/>
              <a:t> </a:t>
            </a:r>
            <a:r>
              <a:rPr lang="en-US" altLang="zh-CN" sz="1400" dirty="0"/>
              <a:t>Publication</a:t>
            </a:r>
            <a:endParaRPr lang="en-CN" sz="1400" dirty="0"/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CD300099-B8A2-48D9-A12B-26DCE093051C}"/>
              </a:ext>
            </a:extLst>
          </p:cNvPr>
          <p:cNvSpPr txBox="1"/>
          <p:nvPr/>
        </p:nvSpPr>
        <p:spPr bwMode="auto">
          <a:xfrm>
            <a:off x="7096125" y="5233670"/>
            <a:ext cx="1871345" cy="3308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defTabSz="1016000"/>
            <a:r>
              <a:rPr lang="en-US" altLang="zh-CN" sz="1555" dirty="0">
                <a:solidFill>
                  <a:prstClr val="black"/>
                </a:solidFill>
                <a:latin typeface="+mn-lt"/>
                <a:cs typeface="+mn-lt"/>
              </a:rPr>
              <a:t>User</a:t>
            </a:r>
            <a:r>
              <a:rPr lang="zh-CN" altLang="en-US" sz="1555" dirty="0">
                <a:solidFill>
                  <a:prstClr val="black"/>
                </a:solidFill>
                <a:latin typeface="+mn-lt"/>
                <a:cs typeface="+mn-lt"/>
              </a:rPr>
              <a:t> </a:t>
            </a:r>
            <a:r>
              <a:rPr lang="en-US" altLang="zh-CN" sz="1555" dirty="0">
                <a:solidFill>
                  <a:prstClr val="black"/>
                </a:solidFill>
                <a:latin typeface="+mn-lt"/>
                <a:cs typeface="+mn-lt"/>
              </a:rPr>
              <a:t>publications</a:t>
            </a:r>
            <a:endParaRPr lang="en-US" sz="1555" dirty="0">
              <a:solidFill>
                <a:prstClr val="black"/>
              </a:solidFill>
              <a:latin typeface="+mn-lt"/>
              <a:cs typeface="+mn-lt"/>
            </a:endParaRPr>
          </a:p>
        </p:txBody>
      </p:sp>
      <p:graphicFrame>
        <p:nvGraphicFramePr>
          <p:cNvPr id="9" name="Chart 4">
            <a:extLst>
              <a:ext uri="{FF2B5EF4-FFF2-40B4-BE49-F238E27FC236}">
                <a16:creationId xmlns:a16="http://schemas.microsoft.com/office/drawing/2014/main" id="{2ADA26E9-3CE2-4935-B873-04FE1EE084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7698643"/>
              </p:ext>
            </p:extLst>
          </p:nvPr>
        </p:nvGraphicFramePr>
        <p:xfrm>
          <a:off x="5182006" y="2400483"/>
          <a:ext cx="4032744" cy="22399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" name="文本框 9">
            <a:extLst>
              <a:ext uri="{FF2B5EF4-FFF2-40B4-BE49-F238E27FC236}">
                <a16:creationId xmlns:a16="http://schemas.microsoft.com/office/drawing/2014/main" id="{142C3BCF-3A3D-4403-A41F-E9B4542AABF9}"/>
              </a:ext>
            </a:extLst>
          </p:cNvPr>
          <p:cNvSpPr txBox="1"/>
          <p:nvPr/>
        </p:nvSpPr>
        <p:spPr>
          <a:xfrm>
            <a:off x="1407795" y="5233670"/>
            <a:ext cx="3762375" cy="3308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555" dirty="0">
                <a:solidFill>
                  <a:prstClr val="black"/>
                </a:solidFill>
                <a:latin typeface="+mn-lt"/>
                <a:cs typeface="+mn-lt"/>
                <a:sym typeface="+mn-ea"/>
              </a:rPr>
              <a:t>User</a:t>
            </a:r>
            <a:r>
              <a:rPr lang="zh-CN" altLang="en-US" sz="1555" dirty="0">
                <a:solidFill>
                  <a:prstClr val="black"/>
                </a:solidFill>
                <a:latin typeface="+mn-lt"/>
                <a:cs typeface="+mn-lt"/>
                <a:sym typeface="+mn-ea"/>
              </a:rPr>
              <a:t> </a:t>
            </a:r>
            <a:r>
              <a:rPr lang="en-US" altLang="zh-CN" sz="1555" dirty="0">
                <a:solidFill>
                  <a:prstClr val="black"/>
                </a:solidFill>
                <a:latin typeface="+mn-lt"/>
                <a:cs typeface="+mn-lt"/>
                <a:sym typeface="+mn-ea"/>
              </a:rPr>
              <a:t>p</a:t>
            </a:r>
            <a:r>
              <a:rPr lang="en-US" sz="1555" dirty="0">
                <a:solidFill>
                  <a:prstClr val="black"/>
                </a:solidFill>
                <a:latin typeface="+mn-lt"/>
                <a:cs typeface="+mn-lt"/>
                <a:sym typeface="+mn-ea"/>
              </a:rPr>
              <a:t>roposal </a:t>
            </a:r>
            <a:r>
              <a:rPr lang="en-US" altLang="zh-CN" sz="1555" dirty="0">
                <a:solidFill>
                  <a:prstClr val="black"/>
                </a:solidFill>
                <a:latin typeface="+mn-lt"/>
                <a:cs typeface="+mn-lt"/>
                <a:sym typeface="+mn-ea"/>
              </a:rPr>
              <a:t>VS. Proposal</a:t>
            </a:r>
            <a:r>
              <a:rPr lang="zh-CN" altLang="en-US" sz="1555" dirty="0">
                <a:solidFill>
                  <a:prstClr val="black"/>
                </a:solidFill>
                <a:latin typeface="+mn-lt"/>
                <a:cs typeface="+mn-lt"/>
                <a:sym typeface="+mn-ea"/>
              </a:rPr>
              <a:t> </a:t>
            </a:r>
            <a:r>
              <a:rPr lang="en-US" altLang="zh-CN" sz="1555" dirty="0">
                <a:solidFill>
                  <a:prstClr val="black"/>
                </a:solidFill>
                <a:latin typeface="+mn-lt"/>
                <a:cs typeface="+mn-lt"/>
                <a:sym typeface="+mn-ea"/>
              </a:rPr>
              <a:t>proved</a:t>
            </a:r>
            <a:r>
              <a:rPr lang="zh-CN" altLang="en-US" sz="1555" dirty="0">
                <a:solidFill>
                  <a:prstClr val="black"/>
                </a:solidFill>
                <a:latin typeface="+mn-lt"/>
                <a:cs typeface="+mn-lt"/>
                <a:sym typeface="+mn-ea"/>
              </a:rPr>
              <a:t>     </a:t>
            </a:r>
          </a:p>
        </p:txBody>
      </p:sp>
      <p:graphicFrame>
        <p:nvGraphicFramePr>
          <p:cNvPr id="11" name="图表 10">
            <a:extLst>
              <a:ext uri="{FF2B5EF4-FFF2-40B4-BE49-F238E27FC236}">
                <a16:creationId xmlns:a16="http://schemas.microsoft.com/office/drawing/2014/main" id="{2C37E701-51B3-426D-BE6E-E8FE2B7B8F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35735"/>
              </p:ext>
            </p:extLst>
          </p:nvPr>
        </p:nvGraphicFramePr>
        <p:xfrm>
          <a:off x="6756" y="2339178"/>
          <a:ext cx="5175250" cy="24796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6062096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>
            <a:extLst>
              <a:ext uri="{FF2B5EF4-FFF2-40B4-BE49-F238E27FC236}">
                <a16:creationId xmlns:a16="http://schemas.microsoft.com/office/drawing/2014/main" id="{1EDAE51A-48D5-974F-A5CA-E159AD972567}"/>
              </a:ext>
            </a:extLst>
          </p:cNvPr>
          <p:cNvSpPr txBox="1">
            <a:spLocks noChangeArrowheads="1"/>
          </p:cNvSpPr>
          <p:nvPr/>
        </p:nvSpPr>
        <p:spPr>
          <a:xfrm>
            <a:off x="323528" y="123478"/>
            <a:ext cx="9144000" cy="457200"/>
          </a:xfrm>
          <a:prstGeom prst="rect">
            <a:avLst/>
          </a:prstGeom>
        </p:spPr>
        <p:txBody>
          <a:bodyPr tIns="0" bIns="0"/>
          <a:lstStyle/>
          <a:p>
            <a:pPr>
              <a:defRPr/>
            </a:pPr>
            <a:r>
              <a:rPr lang="en-US" altLang="zh-CN" sz="3200" b="1" dirty="0">
                <a:solidFill>
                  <a:srgbClr val="0432FF"/>
                </a:solidFill>
              </a:rPr>
              <a:t>Proposals</a:t>
            </a:r>
            <a:r>
              <a:rPr lang="zh-CN" altLang="en-US" sz="3200" b="1" dirty="0">
                <a:solidFill>
                  <a:srgbClr val="0432FF"/>
                </a:solidFill>
              </a:rPr>
              <a:t> </a:t>
            </a:r>
            <a:r>
              <a:rPr lang="en-US" altLang="zh-CN" sz="3200" b="1" dirty="0">
                <a:solidFill>
                  <a:srgbClr val="0432FF"/>
                </a:solidFill>
              </a:rPr>
              <a:t>Performed</a:t>
            </a:r>
            <a:r>
              <a:rPr lang="zh-CN" altLang="en-US" sz="3200" b="1" dirty="0">
                <a:solidFill>
                  <a:srgbClr val="0432FF"/>
                </a:solidFill>
              </a:rPr>
              <a:t> （</a:t>
            </a:r>
            <a:r>
              <a:rPr lang="en-US" altLang="zh-CN" sz="3200" b="1" dirty="0">
                <a:solidFill>
                  <a:srgbClr val="0432FF"/>
                </a:solidFill>
              </a:rPr>
              <a:t>2024-</a:t>
            </a:r>
            <a:r>
              <a:rPr lang="zh-CN" altLang="en-US" sz="3200" b="1" dirty="0">
                <a:solidFill>
                  <a:srgbClr val="0432FF"/>
                </a:solidFill>
              </a:rPr>
              <a:t>） </a:t>
            </a:r>
            <a:endParaRPr lang="en-US" altLang="zh-CN" sz="3200" b="1" dirty="0">
              <a:solidFill>
                <a:srgbClr val="0432FF"/>
              </a:solidFill>
            </a:endParaRPr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6A6FC55F-4923-BA4F-91AB-4D469A2BE3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8938696"/>
              </p:ext>
            </p:extLst>
          </p:nvPr>
        </p:nvGraphicFramePr>
        <p:xfrm>
          <a:off x="251520" y="843558"/>
          <a:ext cx="8784976" cy="42701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184576">
                  <a:extLst>
                    <a:ext uri="{9D8B030D-6E8A-4147-A177-3AD203B41FA5}">
                      <a16:colId xmlns:a16="http://schemas.microsoft.com/office/drawing/2014/main" val="1019528278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1704802759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3497323082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1619915338"/>
                    </a:ext>
                  </a:extLst>
                </a:gridCol>
              </a:tblGrid>
              <a:tr h="197351"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b="1" kern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Instrument</a:t>
                      </a:r>
                      <a:endParaRPr lang="en-US" sz="2000" b="1" kern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800" kern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2024-2025</a:t>
                      </a:r>
                    </a:p>
                    <a:p>
                      <a:pPr algn="ctr" fontAlgn="b"/>
                      <a:r>
                        <a:rPr lang="en-US" altLang="zh-CN" sz="1800" kern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Performed</a:t>
                      </a:r>
                      <a:endParaRPr lang="en-US" sz="1800" kern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800" kern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2024-2025</a:t>
                      </a:r>
                    </a:p>
                    <a:p>
                      <a:pPr algn="ctr" fontAlgn="b"/>
                      <a:r>
                        <a:rPr lang="en-US" altLang="zh-CN" sz="1800" kern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Oversea</a:t>
                      </a:r>
                      <a:endParaRPr lang="en-US" sz="1800" kern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800" kern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2025-2026 first cycle</a:t>
                      </a:r>
                      <a:endParaRPr lang="en-US" sz="1800" kern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8607207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algn="l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General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Purpose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Powder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Diffractometer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  <a:sym typeface="Symbol" pitchFamily="18" charset="2"/>
                        </a:rPr>
                        <a:t>(</a:t>
                      </a:r>
                      <a:r>
                        <a:rPr 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GPPD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79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50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1146171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marL="0" marR="0" lvl="0" indent="0" algn="l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Multi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Physics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Instrument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(MPI)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108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68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9277431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marL="0" marR="0" lvl="0" indent="0" algn="l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Small Angle Neutron Scattering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instrument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(SANS)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83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53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9038334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marL="0" marR="0" lvl="0" indent="0" algn="l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Very Small Angle Neutron Scattering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(VSANS)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88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77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8835990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algn="l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Multi-Purpose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Reflectometer (MR)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altLang="zh-CN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34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19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0627876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marL="0" marR="0" lvl="0" indent="0" algn="l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Energy Resolved Neutron Imaging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(ERNI)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45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41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1757721"/>
                  </a:ext>
                </a:extLst>
              </a:tr>
              <a:tr h="154859">
                <a:tc>
                  <a:txBody>
                    <a:bodyPr/>
                    <a:lstStyle/>
                    <a:p>
                      <a:pPr marL="0" marR="0" lvl="0" indent="0" algn="l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Engineering Material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Diffractometer (EMD)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25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19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3795058"/>
                  </a:ext>
                </a:extLst>
              </a:tr>
              <a:tr h="154859">
                <a:tc>
                  <a:txBody>
                    <a:bodyPr/>
                    <a:lstStyle/>
                    <a:p>
                      <a:pPr marL="0" marR="0" lvl="0" indent="0" algn="l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energy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inelastic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spectrometer</a:t>
                      </a:r>
                      <a:r>
                        <a:rPr lang="zh-CN" alt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(HD)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kern="0" dirty="0">
                        <a:solidFill>
                          <a:srgbClr val="0819F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kern="0" dirty="0">
                          <a:solidFill>
                            <a:srgbClr val="0819F6"/>
                          </a:solidFill>
                          <a:latin typeface="+mn-lt"/>
                          <a:ea typeface="+mn-ea"/>
                          <a:cs typeface="+mn-cs"/>
                        </a:rPr>
                        <a:t>26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383049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algn="l" fontAlgn="b"/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High-</a:t>
                      </a:r>
                      <a:r>
                        <a:rPr lang="en-US" alt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resolution Powder Diffractometer</a:t>
                      </a:r>
                      <a:r>
                        <a:rPr lang="zh-CN" alt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(TREND)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42</a:t>
                      </a:r>
                      <a:endParaRPr lang="en-US" sz="2000" kern="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US" sz="2000" kern="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37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4749832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marL="0" marR="0" lvl="0" indent="0" algn="l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Atmosphere Neutron Irradiation</a:t>
                      </a:r>
                      <a:r>
                        <a:rPr lang="zh-CN" alt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(ANIS)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51</a:t>
                      </a:r>
                      <a:endParaRPr lang="en-US" sz="2000" kern="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US" sz="2000" kern="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31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8090490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algn="l" fontAlgn="b"/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r>
                        <a:rPr lang="zh-CN" alt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pressure</a:t>
                      </a:r>
                      <a:r>
                        <a:rPr lang="zh-CN" alt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diffractometer</a:t>
                      </a:r>
                      <a:r>
                        <a:rPr lang="zh-CN" alt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(HP)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8</a:t>
                      </a:r>
                      <a:endParaRPr lang="en-US" sz="2000" kern="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kern="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28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6295183"/>
                  </a:ext>
                </a:extLst>
              </a:tr>
              <a:tr h="197351">
                <a:tc>
                  <a:txBody>
                    <a:bodyPr/>
                    <a:lstStyle/>
                    <a:p>
                      <a:pPr marL="0" marR="0" lvl="0" indent="0" algn="l" defTabSz="7620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kern="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567</a:t>
                      </a:r>
                      <a:endParaRPr lang="en-US" sz="2000" kern="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27</a:t>
                      </a:r>
                      <a:endParaRPr lang="en-US" sz="2000" kern="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kern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449</a:t>
                      </a:r>
                    </a:p>
                  </a:txBody>
                  <a:tcPr marL="4917" marR="4917" marT="491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23957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3951349"/>
      </p:ext>
    </p:extLst>
  </p:cSld>
  <p:clrMapOvr>
    <a:masterClrMapping/>
  </p:clrMapOvr>
  <p:transition spd="slow" advClick="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73F3F7E7-EA47-4585-8458-813254322A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9965"/>
          <a:stretch/>
        </p:blipFill>
        <p:spPr>
          <a:xfrm>
            <a:off x="5055608" y="1043655"/>
            <a:ext cx="1172838" cy="1450915"/>
          </a:xfrm>
          <a:prstGeom prst="rect">
            <a:avLst/>
          </a:prstGeom>
        </p:spPr>
      </p:pic>
      <p:pic>
        <p:nvPicPr>
          <p:cNvPr id="15" name="Picture 3" descr="Screenshot 2024-09-04 at 15.05.38">
            <a:extLst>
              <a:ext uri="{FF2B5EF4-FFF2-40B4-BE49-F238E27FC236}">
                <a16:creationId xmlns:a16="http://schemas.microsoft.com/office/drawing/2014/main" id="{4164D90C-189E-E444-9989-E35E908300A7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3330227"/>
            <a:ext cx="1736423" cy="1476541"/>
          </a:xfrm>
          <a:prstGeom prst="rect">
            <a:avLst/>
          </a:prstGeom>
        </p:spPr>
      </p:pic>
      <p:pic>
        <p:nvPicPr>
          <p:cNvPr id="18" name="图片 4">
            <a:extLst>
              <a:ext uri="{FF2B5EF4-FFF2-40B4-BE49-F238E27FC236}">
                <a16:creationId xmlns:a16="http://schemas.microsoft.com/office/drawing/2014/main" id="{0B2AD3A7-482B-3F48-9D16-43B2F2252EB1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65784" y="3434686"/>
            <a:ext cx="3034808" cy="1223939"/>
          </a:xfrm>
          <a:prstGeom prst="rect">
            <a:avLst/>
          </a:prstGeom>
        </p:spPr>
      </p:pic>
      <p:pic>
        <p:nvPicPr>
          <p:cNvPr id="23" name="图片 3">
            <a:extLst>
              <a:ext uri="{FF2B5EF4-FFF2-40B4-BE49-F238E27FC236}">
                <a16:creationId xmlns:a16="http://schemas.microsoft.com/office/drawing/2014/main" id="{D359B6A9-1E5B-694A-B909-35461A4323AE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7" cstate="print"/>
          <a:stretch>
            <a:fillRect/>
          </a:stretch>
        </p:blipFill>
        <p:spPr>
          <a:xfrm>
            <a:off x="2095928" y="3478229"/>
            <a:ext cx="2322342" cy="1210377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BCFF7BB1-8419-674B-A83C-3E7C9E48747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815" y="3408221"/>
            <a:ext cx="1736424" cy="1314758"/>
          </a:xfrm>
          <a:prstGeom prst="rect">
            <a:avLst/>
          </a:prstGeom>
        </p:spPr>
      </p:pic>
      <p:pic>
        <p:nvPicPr>
          <p:cNvPr id="26" name="图片 1">
            <a:extLst>
              <a:ext uri="{FF2B5EF4-FFF2-40B4-BE49-F238E27FC236}">
                <a16:creationId xmlns:a16="http://schemas.microsoft.com/office/drawing/2014/main" id="{89966833-BB26-9B4A-82BE-88BE22FA96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31089" y="1233007"/>
            <a:ext cx="2114557" cy="1128001"/>
          </a:xfrm>
          <a:prstGeom prst="rect">
            <a:avLst/>
          </a:prstGeom>
        </p:spPr>
      </p:pic>
      <p:grpSp>
        <p:nvGrpSpPr>
          <p:cNvPr id="28" name="组合 27">
            <a:extLst>
              <a:ext uri="{FF2B5EF4-FFF2-40B4-BE49-F238E27FC236}">
                <a16:creationId xmlns:a16="http://schemas.microsoft.com/office/drawing/2014/main" id="{1281F3EF-668D-0040-AD1D-C4C9F7961C33}"/>
              </a:ext>
            </a:extLst>
          </p:cNvPr>
          <p:cNvGrpSpPr/>
          <p:nvPr/>
        </p:nvGrpSpPr>
        <p:grpSpPr>
          <a:xfrm>
            <a:off x="262259" y="1057327"/>
            <a:ext cx="1704792" cy="389497"/>
            <a:chOff x="331328" y="2860653"/>
            <a:chExt cx="3706917" cy="1460578"/>
          </a:xfrm>
        </p:grpSpPr>
        <p:pic>
          <p:nvPicPr>
            <p:cNvPr id="29" name="Picture 9">
              <a:extLst>
                <a:ext uri="{FF2B5EF4-FFF2-40B4-BE49-F238E27FC236}">
                  <a16:creationId xmlns:a16="http://schemas.microsoft.com/office/drawing/2014/main" id="{B687B8B4-1DA0-714B-AA78-AE2FC2ADB7D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1328" y="2981452"/>
              <a:ext cx="3695120" cy="1339779"/>
            </a:xfrm>
            <a:prstGeom prst="rect">
              <a:avLst/>
            </a:prstGeom>
          </p:spPr>
        </p:pic>
        <p:pic>
          <p:nvPicPr>
            <p:cNvPr id="30" name="Picture 10">
              <a:extLst>
                <a:ext uri="{FF2B5EF4-FFF2-40B4-BE49-F238E27FC236}">
                  <a16:creationId xmlns:a16="http://schemas.microsoft.com/office/drawing/2014/main" id="{682887AD-7125-8E4E-8120-2301105F9FA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5537" y="2860653"/>
              <a:ext cx="3642708" cy="611116"/>
            </a:xfrm>
            <a:prstGeom prst="rect">
              <a:avLst/>
            </a:prstGeom>
          </p:spPr>
        </p:pic>
      </p:grpSp>
      <p:pic>
        <p:nvPicPr>
          <p:cNvPr id="31" name="Picture 8">
            <a:extLst>
              <a:ext uri="{FF2B5EF4-FFF2-40B4-BE49-F238E27FC236}">
                <a16:creationId xmlns:a16="http://schemas.microsoft.com/office/drawing/2014/main" id="{F4CCAB9B-E0E5-A643-A6C7-1046360F3A2A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0540" y="1479038"/>
            <a:ext cx="1793022" cy="1125395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文本框 31">
            <a:extLst>
              <a:ext uri="{FF2B5EF4-FFF2-40B4-BE49-F238E27FC236}">
                <a16:creationId xmlns:a16="http://schemas.microsoft.com/office/drawing/2014/main" id="{71FCE319-9A05-6949-B282-775D2975F3B1}"/>
              </a:ext>
            </a:extLst>
          </p:cNvPr>
          <p:cNvSpPr txBox="1"/>
          <p:nvPr/>
        </p:nvSpPr>
        <p:spPr>
          <a:xfrm>
            <a:off x="6370652" y="624291"/>
            <a:ext cx="2946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1" lang="en-US" altLang="zh-CN" sz="1400" dirty="0">
                <a:ea typeface="微软雅黑" panose="020B0503020204020204" pitchFamily="34" charset="-122"/>
              </a:rPr>
              <a:t>Lanthanide all solid-state electrolyte material</a:t>
            </a:r>
            <a:endParaRPr kumimoji="1" lang="zh-CN" altLang="en-US" sz="1400" dirty="0">
              <a:ea typeface="微软雅黑" panose="020B0503020204020204" pitchFamily="34" charset="-122"/>
            </a:endParaRPr>
          </a:p>
        </p:txBody>
      </p:sp>
      <p:pic>
        <p:nvPicPr>
          <p:cNvPr id="34" name="图片 3">
            <a:extLst>
              <a:ext uri="{FF2B5EF4-FFF2-40B4-BE49-F238E27FC236}">
                <a16:creationId xmlns:a16="http://schemas.microsoft.com/office/drawing/2014/main" id="{AE7E9D68-8F2A-E941-834C-2841D4F8D714}"/>
              </a:ext>
            </a:extLst>
          </p:cNvPr>
          <p:cNvPicPr>
            <a:picLocks/>
          </p:cNvPicPr>
          <p:nvPr/>
        </p:nvPicPr>
        <p:blipFill>
          <a:blip r:embed="rId13" cstate="print"/>
          <a:srcRect t="60747"/>
          <a:stretch/>
        </p:blipFill>
        <p:spPr>
          <a:xfrm>
            <a:off x="2619076" y="1060082"/>
            <a:ext cx="1882686" cy="307778"/>
          </a:xfrm>
          <a:prstGeom prst="rect">
            <a:avLst/>
          </a:prstGeom>
          <a:ln>
            <a:noFill/>
          </a:ln>
        </p:spPr>
      </p:pic>
      <p:pic>
        <p:nvPicPr>
          <p:cNvPr id="35" name="图片 6">
            <a:extLst>
              <a:ext uri="{FF2B5EF4-FFF2-40B4-BE49-F238E27FC236}">
                <a16:creationId xmlns:a16="http://schemas.microsoft.com/office/drawing/2014/main" id="{39A176B1-CD74-D440-AEC9-EE923F47CE79}"/>
              </a:ext>
            </a:extLst>
          </p:cNvPr>
          <p:cNvPicPr>
            <a:picLocks/>
          </p:cNvPicPr>
          <p:nvPr/>
        </p:nvPicPr>
        <p:blipFill>
          <a:blip r:embed="rId14" cstate="print"/>
          <a:srcRect l="36360" t="67402" r="-1"/>
          <a:stretch/>
        </p:blipFill>
        <p:spPr>
          <a:xfrm>
            <a:off x="2568339" y="1687354"/>
            <a:ext cx="1882686" cy="768967"/>
          </a:xfrm>
          <a:prstGeom prst="rect">
            <a:avLst/>
          </a:prstGeom>
          <a:ln>
            <a:noFill/>
          </a:ln>
        </p:spPr>
      </p:pic>
      <p:sp>
        <p:nvSpPr>
          <p:cNvPr id="37" name="矩形 36">
            <a:extLst>
              <a:ext uri="{FF2B5EF4-FFF2-40B4-BE49-F238E27FC236}">
                <a16:creationId xmlns:a16="http://schemas.microsoft.com/office/drawing/2014/main" id="{15E0D6B0-3C3C-104B-B49A-48568FC53F59}"/>
              </a:ext>
            </a:extLst>
          </p:cNvPr>
          <p:cNvSpPr/>
          <p:nvPr/>
        </p:nvSpPr>
        <p:spPr>
          <a:xfrm>
            <a:off x="-77273" y="2528313"/>
            <a:ext cx="9135706" cy="37683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4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Science 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6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8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0)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1347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–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1352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 sz="14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Science 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73(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1)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315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–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320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en-US" altLang="zh-CN" sz="14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Nature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614 (2023) 95-101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en-US" altLang="zh-CN" sz="14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Nature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616 (2023) 77-83</a:t>
            </a:r>
            <a:endParaRPr lang="zh-CN" altLang="en-US" sz="1400" dirty="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714E0605-AE83-4C44-AC3E-015B49E323E9}"/>
              </a:ext>
            </a:extLst>
          </p:cNvPr>
          <p:cNvSpPr/>
          <p:nvPr/>
        </p:nvSpPr>
        <p:spPr>
          <a:xfrm>
            <a:off x="-58288" y="4643253"/>
            <a:ext cx="9135707" cy="37683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4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Science 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85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4)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422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–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427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 sz="14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Science 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85(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4)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744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–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752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en-US" altLang="zh-CN" sz="14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Nature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628 (2024) 99-103</a:t>
            </a:r>
            <a:r>
              <a:rPr lang="zh-CN" alt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en-US" altLang="zh-CN" sz="14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Nature </a:t>
            </a:r>
            <a:r>
              <a:rPr lang="en-US" altLang="zh-CN" sz="14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640 (2025) 941-946</a:t>
            </a:r>
            <a:endParaRPr lang="zh-CN" altLang="en-US" sz="1400" dirty="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2" name="矩形">
            <a:extLst>
              <a:ext uri="{FF2B5EF4-FFF2-40B4-BE49-F238E27FC236}">
                <a16:creationId xmlns:a16="http://schemas.microsoft.com/office/drawing/2014/main" id="{AC102E4A-8B29-6B4F-8E5E-22ADCF2DC836}"/>
              </a:ext>
            </a:extLst>
          </p:cNvPr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14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22" name="Text Box 6">
            <a:extLst>
              <a:ext uri="{FF2B5EF4-FFF2-40B4-BE49-F238E27FC236}">
                <a16:creationId xmlns:a16="http://schemas.microsoft.com/office/drawing/2014/main" id="{9F89F30B-48A3-0A4B-98DB-E8B55B5242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1537" y="83239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l"/>
            <a:r>
              <a:rPr lang="en-US" altLang="zh-CN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Scientific Highlight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9AB0F154-53F2-704E-9C9B-276206A318CC}"/>
              </a:ext>
            </a:extLst>
          </p:cNvPr>
          <p:cNvSpPr txBox="1"/>
          <p:nvPr/>
        </p:nvSpPr>
        <p:spPr>
          <a:xfrm>
            <a:off x="134755" y="644321"/>
            <a:ext cx="182687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1" lang="en-US" altLang="zh-CN" sz="1400" dirty="0" err="1">
                <a:ea typeface="微软雅黑" panose="020B0503020204020204" pitchFamily="34" charset="-122"/>
              </a:rPr>
              <a:t>Ultrastrong</a:t>
            </a:r>
            <a:r>
              <a:rPr kumimoji="1" lang="zh-CN" altLang="en-US" sz="1400" dirty="0">
                <a:ea typeface="微软雅黑" panose="020B0503020204020204" pitchFamily="34" charset="-122"/>
              </a:rPr>
              <a:t> </a:t>
            </a:r>
            <a:r>
              <a:rPr kumimoji="1" lang="en-US" altLang="zh-CN" sz="1400" dirty="0">
                <a:ea typeface="微软雅黑" panose="020B0503020204020204" pitchFamily="34" charset="-122"/>
              </a:rPr>
              <a:t>Steel</a:t>
            </a:r>
            <a:endParaRPr kumimoji="1" lang="zh-CN" altLang="en-US" sz="1400" dirty="0">
              <a:ea typeface="微软雅黑" panose="020B0503020204020204" pitchFamily="34" charset="-122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38ADCC87-71F6-D44D-B2B3-9AEEA9A39A2C}"/>
              </a:ext>
            </a:extLst>
          </p:cNvPr>
          <p:cNvSpPr txBox="1"/>
          <p:nvPr/>
        </p:nvSpPr>
        <p:spPr>
          <a:xfrm>
            <a:off x="2331399" y="664408"/>
            <a:ext cx="2356565" cy="3385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1" lang="en-US" altLang="zh-CN" sz="1400" dirty="0">
                <a:ea typeface="微软雅黑" panose="020B0503020204020204" pitchFamily="34" charset="-122"/>
              </a:rPr>
              <a:t>Iron-containing Mordenite</a:t>
            </a:r>
            <a:endParaRPr kumimoji="1" lang="zh-CN" altLang="en-US" sz="1400" dirty="0">
              <a:ea typeface="微软雅黑" panose="020B0503020204020204" pitchFamily="34" charset="-122"/>
            </a:endParaRP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4147953C-C592-3E49-800C-1B7EBE0832F1}"/>
              </a:ext>
            </a:extLst>
          </p:cNvPr>
          <p:cNvSpPr txBox="1"/>
          <p:nvPr/>
        </p:nvSpPr>
        <p:spPr>
          <a:xfrm>
            <a:off x="4528206" y="627534"/>
            <a:ext cx="22276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1" lang="en-US" altLang="zh-CN" sz="1400" dirty="0">
                <a:ea typeface="微软雅黑" panose="020B0503020204020204" pitchFamily="34" charset="-122"/>
              </a:rPr>
              <a:t>Long-range ordered porous carbon crystal</a:t>
            </a:r>
            <a:endParaRPr kumimoji="1" lang="zh-CN" altLang="en-US" sz="1400" dirty="0">
              <a:ea typeface="微软雅黑" panose="020B0503020204020204" pitchFamily="34" charset="-122"/>
            </a:endParaRP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E67D8E08-B913-7C4D-A5CA-3ACB6C95591D}"/>
              </a:ext>
            </a:extLst>
          </p:cNvPr>
          <p:cNvSpPr txBox="1"/>
          <p:nvPr/>
        </p:nvSpPr>
        <p:spPr>
          <a:xfrm>
            <a:off x="0" y="2836566"/>
            <a:ext cx="20388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1" lang="en-US" altLang="zh-CN" sz="1400" dirty="0">
                <a:ea typeface="微软雅黑" panose="020B0503020204020204" pitchFamily="34" charset="-122"/>
              </a:rPr>
              <a:t>Enhancement of Plasticity</a:t>
            </a:r>
            <a:r>
              <a:rPr kumimoji="1" lang="zh-CN" altLang="en-US" sz="1400" dirty="0">
                <a:ea typeface="微软雅黑" panose="020B0503020204020204" pitchFamily="34" charset="-122"/>
              </a:rPr>
              <a:t> </a:t>
            </a:r>
            <a:r>
              <a:rPr kumimoji="1" lang="en-US" altLang="zh-CN" sz="1400" dirty="0">
                <a:ea typeface="微软雅黑" panose="020B0503020204020204" pitchFamily="34" charset="-122"/>
              </a:rPr>
              <a:t>in</a:t>
            </a:r>
            <a:r>
              <a:rPr kumimoji="1" lang="zh-CN" altLang="en-US" sz="1400" dirty="0">
                <a:ea typeface="微软雅黑" panose="020B0503020204020204" pitchFamily="34" charset="-122"/>
              </a:rPr>
              <a:t> </a:t>
            </a:r>
            <a:r>
              <a:rPr kumimoji="1" lang="en-US" altLang="zh-CN" sz="1400" dirty="0">
                <a:ea typeface="微软雅黑" panose="020B0503020204020204" pitchFamily="34" charset="-122"/>
              </a:rPr>
              <a:t>Ceramics</a:t>
            </a:r>
            <a:endParaRPr kumimoji="1" lang="zh-CN" altLang="en-US" sz="1400" dirty="0">
              <a:ea typeface="微软雅黑" panose="020B0503020204020204" pitchFamily="34" charset="-122"/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938D2833-6688-B046-BA59-8A68D23DC973}"/>
              </a:ext>
            </a:extLst>
          </p:cNvPr>
          <p:cNvSpPr txBox="1"/>
          <p:nvPr/>
        </p:nvSpPr>
        <p:spPr>
          <a:xfrm>
            <a:off x="2433536" y="2824203"/>
            <a:ext cx="203889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1" lang="en" altLang="zh-CN" sz="1400" dirty="0">
                <a:ea typeface="微软雅黑" panose="020B0503020204020204" pitchFamily="34" charset="-122"/>
              </a:rPr>
              <a:t>Air </a:t>
            </a:r>
            <a:r>
              <a:rPr kumimoji="1" lang="en-US" altLang="zh-CN" sz="1400" dirty="0">
                <a:ea typeface="微软雅黑" panose="020B0503020204020204" pitchFamily="34" charset="-122"/>
              </a:rPr>
              <a:t>S</a:t>
            </a:r>
            <a:r>
              <a:rPr kumimoji="1" lang="en" altLang="zh-CN" sz="1400" dirty="0" err="1">
                <a:ea typeface="微软雅黑" panose="020B0503020204020204" pitchFamily="34" charset="-122"/>
              </a:rPr>
              <a:t>ensitivity</a:t>
            </a:r>
            <a:r>
              <a:rPr kumimoji="1" lang="en" altLang="zh-CN" sz="1400" dirty="0">
                <a:ea typeface="微软雅黑" panose="020B0503020204020204" pitchFamily="34" charset="-122"/>
              </a:rPr>
              <a:t> of Na-layered </a:t>
            </a:r>
            <a:r>
              <a:rPr kumimoji="1" lang="en-US" altLang="zh-CN" sz="1400" dirty="0">
                <a:ea typeface="微软雅黑" panose="020B0503020204020204" pitchFamily="34" charset="-122"/>
              </a:rPr>
              <a:t>O</a:t>
            </a:r>
            <a:r>
              <a:rPr kumimoji="1" lang="en" altLang="zh-CN" sz="1400" dirty="0" err="1">
                <a:ea typeface="微软雅黑" panose="020B0503020204020204" pitchFamily="34" charset="-122"/>
              </a:rPr>
              <a:t>xides</a:t>
            </a:r>
            <a:endParaRPr kumimoji="1" lang="en" altLang="zh-CN" sz="1400" dirty="0">
              <a:ea typeface="微软雅黑" panose="020B0503020204020204" pitchFamily="34" charset="-122"/>
            </a:endParaRPr>
          </a:p>
          <a:p>
            <a:pPr algn="ctr"/>
            <a:endParaRPr kumimoji="1" lang="zh-CN" altLang="en-US" sz="1400" dirty="0">
              <a:ea typeface="微软雅黑" panose="020B0503020204020204" pitchFamily="34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B4CB0E4A-0D92-A042-BE88-ED07E2CA54C9}"/>
              </a:ext>
            </a:extLst>
          </p:cNvPr>
          <p:cNvSpPr/>
          <p:nvPr/>
        </p:nvSpPr>
        <p:spPr>
          <a:xfrm>
            <a:off x="4663727" y="2820272"/>
            <a:ext cx="17069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en-US" altLang="zh-CN" sz="1400" dirty="0">
                <a:ea typeface="微软雅黑" panose="020B0503020204020204" pitchFamily="34" charset="-122"/>
              </a:rPr>
              <a:t>Zeolites with Extra-large Pores </a:t>
            </a:r>
            <a:endParaRPr kumimoji="1" lang="zh-CN" altLang="en-US" sz="1400" dirty="0">
              <a:ea typeface="微软雅黑" panose="020B0503020204020204" pitchFamily="34" charset="-122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D37A0B6C-092B-9E43-9D51-0457C9994C41}"/>
              </a:ext>
            </a:extLst>
          </p:cNvPr>
          <p:cNvSpPr/>
          <p:nvPr/>
        </p:nvSpPr>
        <p:spPr>
          <a:xfrm>
            <a:off x="6499432" y="2792091"/>
            <a:ext cx="286494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en" altLang="zh-CN" sz="1400" dirty="0">
                <a:ea typeface="微软雅黑" panose="020B0503020204020204" pitchFamily="34" charset="-122"/>
              </a:rPr>
              <a:t>Negative thermal expansion</a:t>
            </a:r>
            <a:r>
              <a:rPr kumimoji="1" lang="zh-CN" altLang="en-US" sz="1400" dirty="0">
                <a:ea typeface="微软雅黑" panose="020B0503020204020204" pitchFamily="34" charset="-122"/>
              </a:rPr>
              <a:t> </a:t>
            </a:r>
            <a:r>
              <a:rPr kumimoji="1" lang="en" altLang="zh-CN" sz="1400" dirty="0">
                <a:ea typeface="微软雅黑" panose="020B0503020204020204" pitchFamily="34" charset="-122"/>
              </a:rPr>
              <a:t>and</a:t>
            </a:r>
          </a:p>
          <a:p>
            <a:r>
              <a:rPr kumimoji="1" lang="en" altLang="zh-CN" sz="1400" dirty="0">
                <a:ea typeface="微软雅黑" panose="020B0503020204020204" pitchFamily="34" charset="-122"/>
              </a:rPr>
              <a:t>oxygen-redox electrochemistry</a:t>
            </a:r>
          </a:p>
        </p:txBody>
      </p:sp>
    </p:spTree>
    <p:extLst>
      <p:ext uri="{BB962C8B-B14F-4D97-AF65-F5344CB8AC3E}">
        <p14:creationId xmlns:p14="http://schemas.microsoft.com/office/powerpoint/2010/main" val="2913376759"/>
      </p:ext>
    </p:extLst>
  </p:cSld>
  <p:clrMapOvr>
    <a:masterClrMapping/>
  </p:clrMapOvr>
  <p:transition advClick="0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"/>
          <p:cNvSpPr/>
          <p:nvPr/>
        </p:nvSpPr>
        <p:spPr>
          <a:xfrm>
            <a:off x="8558625" y="4876006"/>
            <a:ext cx="42156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15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1B2E592F-9056-A840-AB33-97260BF053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835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l"/>
            <a:r>
              <a:rPr lang="en-US" altLang="zh-CN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Industry</a:t>
            </a:r>
            <a:r>
              <a:rPr lang="zh-CN" altLang="en-US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 </a:t>
            </a:r>
            <a:r>
              <a:rPr lang="en-US" altLang="zh-CN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Application</a:t>
            </a:r>
            <a:r>
              <a:rPr lang="zh-CN" altLang="en-US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 </a:t>
            </a:r>
            <a:r>
              <a:rPr lang="en-US" altLang="zh-CN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Highlight</a:t>
            </a: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F23330EE-A1A5-D540-A81E-6EA598A8328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4018" y="713269"/>
            <a:ext cx="2660414" cy="1995311"/>
          </a:xfrm>
          <a:prstGeom prst="rect">
            <a:avLst/>
          </a:prstGeom>
        </p:spPr>
      </p:pic>
      <p:pic>
        <p:nvPicPr>
          <p:cNvPr id="29" name="Picture 4" descr="「安路科技招聘」上海安路信息科技股份有限公司 - 职友集">
            <a:extLst>
              <a:ext uri="{FF2B5EF4-FFF2-40B4-BE49-F238E27FC236}">
                <a16:creationId xmlns:a16="http://schemas.microsoft.com/office/drawing/2014/main" id="{5F2F617D-C324-2146-BC0F-A127425B7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546" y="4302313"/>
            <a:ext cx="1023620" cy="1023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宣讲会详情">
            <a:extLst>
              <a:ext uri="{FF2B5EF4-FFF2-40B4-BE49-F238E27FC236}">
                <a16:creationId xmlns:a16="http://schemas.microsoft.com/office/drawing/2014/main" id="{7FF8DC49-A856-A54F-A0F9-915DA9C7B1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4898" y="3190348"/>
            <a:ext cx="805815" cy="59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>
            <a:extLst>
              <a:ext uri="{FF2B5EF4-FFF2-40B4-BE49-F238E27FC236}">
                <a16:creationId xmlns:a16="http://schemas.microsoft.com/office/drawing/2014/main" id="{AEACE49F-5A8C-7E4C-A90C-945598467858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948456" y="3920399"/>
            <a:ext cx="852170" cy="5187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" name="Picture 8">
            <a:extLst>
              <a:ext uri="{FF2B5EF4-FFF2-40B4-BE49-F238E27FC236}">
                <a16:creationId xmlns:a16="http://schemas.microsoft.com/office/drawing/2014/main" id="{FEBDEFFA-5BA7-FD45-9AB8-3E6399CA86EF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462250" y="3131415"/>
            <a:ext cx="822428" cy="5613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3" name="Picture 14" descr="西安高压电器研究院股份有限公司">
            <a:extLst>
              <a:ext uri="{FF2B5EF4-FFF2-40B4-BE49-F238E27FC236}">
                <a16:creationId xmlns:a16="http://schemas.microsoft.com/office/drawing/2014/main" id="{074A759D-B988-4844-B66F-E2646523BE4C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975646" y="4702667"/>
            <a:ext cx="1283335" cy="3441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4" name="Picture 7" descr="半导体材料,半导体晶体,半导体器件,半导体二极管,半导体检测中心">
            <a:extLst>
              <a:ext uri="{FF2B5EF4-FFF2-40B4-BE49-F238E27FC236}">
                <a16:creationId xmlns:a16="http://schemas.microsoft.com/office/drawing/2014/main" id="{81718B12-FA8D-7948-A14F-C7209D433C73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791752" y="3265487"/>
            <a:ext cx="1355725" cy="19514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5" name="Picture 4" descr="https://www.fmsh.com/UpLoadFile/20170502/dcb56bd3-221e-4b86-b266-ecfb5f91fb24.jpg">
            <a:extLst>
              <a:ext uri="{FF2B5EF4-FFF2-40B4-BE49-F238E27FC236}">
                <a16:creationId xmlns:a16="http://schemas.microsoft.com/office/drawing/2014/main" id="{A171CF08-E7AF-1547-90B9-74D3D0FC5F02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542858" y="3971808"/>
            <a:ext cx="755650" cy="5581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6" name="图片 12">
            <a:extLst>
              <a:ext uri="{FF2B5EF4-FFF2-40B4-BE49-F238E27FC236}">
                <a16:creationId xmlns:a16="http://schemas.microsoft.com/office/drawing/2014/main" id="{C99D9807-F927-CB49-ADE7-27422A1AD2BF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745998" y="4131256"/>
            <a:ext cx="2573706" cy="3448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7" name="Picture 16" descr="中国中车">
            <a:extLst>
              <a:ext uri="{FF2B5EF4-FFF2-40B4-BE49-F238E27FC236}">
                <a16:creationId xmlns:a16="http://schemas.microsoft.com/office/drawing/2014/main" id="{4DC821E8-2AAE-5043-B04C-0BF216BEE912}"/>
              </a:ext>
            </a:extLst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426384" y="3213863"/>
            <a:ext cx="1024255" cy="3467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8" name="图片 15">
            <a:extLst>
              <a:ext uri="{FF2B5EF4-FFF2-40B4-BE49-F238E27FC236}">
                <a16:creationId xmlns:a16="http://schemas.microsoft.com/office/drawing/2014/main" id="{FC82D982-10D0-A143-BB9D-B2C35A26D794}"/>
              </a:ext>
            </a:extLst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0383" y="3151953"/>
            <a:ext cx="1203325" cy="5181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9" name="Picture 2" descr="https://www.sanechips.com.cn/wwwdata/sanechips/upload/1/appLogo/1659065147415.png">
            <a:extLst>
              <a:ext uri="{FF2B5EF4-FFF2-40B4-BE49-F238E27FC236}">
                <a16:creationId xmlns:a16="http://schemas.microsoft.com/office/drawing/2014/main" id="{2CEDFB96-94CB-0D49-BCFD-8DD3079C54B2}"/>
              </a:ext>
            </a:extLst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5888669" y="4526264"/>
            <a:ext cx="1511935" cy="5168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" name="Picture 4" descr="https://www.sznari.com/uploadfiles/logo.png">
            <a:extLst>
              <a:ext uri="{FF2B5EF4-FFF2-40B4-BE49-F238E27FC236}">
                <a16:creationId xmlns:a16="http://schemas.microsoft.com/office/drawing/2014/main" id="{9CBBF1D0-44CD-9E47-B983-8C1035CDA8B3}"/>
              </a:ext>
            </a:extLst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60383" y="4726849"/>
            <a:ext cx="1651635" cy="3511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" name="Picture 6" descr="国网南自">
            <a:extLst>
              <a:ext uri="{FF2B5EF4-FFF2-40B4-BE49-F238E27FC236}">
                <a16:creationId xmlns:a16="http://schemas.microsoft.com/office/drawing/2014/main" id="{14A9FDBE-9E66-DC4F-A213-91DB1E25C537}"/>
              </a:ext>
            </a:extLst>
          </p:cNvPr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3441563" y="4682043"/>
            <a:ext cx="2242820" cy="2641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2" name="图片 15">
            <a:extLst>
              <a:ext uri="{FF2B5EF4-FFF2-40B4-BE49-F238E27FC236}">
                <a16:creationId xmlns:a16="http://schemas.microsoft.com/office/drawing/2014/main" id="{D909CED6-81CD-F644-B40B-C18E01B90653}"/>
              </a:ext>
            </a:extLst>
          </p:cNvPr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2444558" y="4113757"/>
            <a:ext cx="1960245" cy="3403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3" name="Picture 10">
            <a:extLst>
              <a:ext uri="{FF2B5EF4-FFF2-40B4-BE49-F238E27FC236}">
                <a16:creationId xmlns:a16="http://schemas.microsoft.com/office/drawing/2014/main" id="{1A7B079A-8E18-564D-A8C3-75B42CF4E1EE}"/>
              </a:ext>
            </a:extLst>
          </p:cNvPr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5325900" y="3028507"/>
            <a:ext cx="1301175" cy="821261"/>
          </a:xfrm>
          <a:prstGeom prst="rect">
            <a:avLst/>
          </a:prstGeom>
        </p:spPr>
      </p:pic>
      <p:pic>
        <p:nvPicPr>
          <p:cNvPr id="44" name="Picture 13">
            <a:extLst>
              <a:ext uri="{FF2B5EF4-FFF2-40B4-BE49-F238E27FC236}">
                <a16:creationId xmlns:a16="http://schemas.microsoft.com/office/drawing/2014/main" id="{9FDA56EE-105A-534C-8675-C3764A68B726}"/>
              </a:ext>
            </a:extLst>
          </p:cNvPr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3841634" y="2994894"/>
            <a:ext cx="1286305" cy="782056"/>
          </a:xfrm>
          <a:prstGeom prst="rect">
            <a:avLst/>
          </a:prstGeom>
        </p:spPr>
      </p:pic>
      <p:pic>
        <p:nvPicPr>
          <p:cNvPr id="45" name="Picture 3">
            <a:extLst>
              <a:ext uri="{FF2B5EF4-FFF2-40B4-BE49-F238E27FC236}">
                <a16:creationId xmlns:a16="http://schemas.microsoft.com/office/drawing/2014/main" id="{4DFD4E23-D671-AA4D-A0E3-58E2E1DA09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9" y="3889631"/>
            <a:ext cx="1567498" cy="66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图片 45">
            <a:extLst>
              <a:ext uri="{FF2B5EF4-FFF2-40B4-BE49-F238E27FC236}">
                <a16:creationId xmlns:a16="http://schemas.microsoft.com/office/drawing/2014/main" id="{00E8AE8D-A188-4A4C-8491-C328818404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413" y="692074"/>
            <a:ext cx="1519208" cy="203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" name="图片 3">
            <a:extLst>
              <a:ext uri="{FF2B5EF4-FFF2-40B4-BE49-F238E27FC236}">
                <a16:creationId xmlns:a16="http://schemas.microsoft.com/office/drawing/2014/main" id="{F06AE290-1FAC-0849-A00B-B30530CFF8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279" y="692073"/>
            <a:ext cx="658416" cy="57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" name="文本框 49">
            <a:extLst>
              <a:ext uri="{FF2B5EF4-FFF2-40B4-BE49-F238E27FC236}">
                <a16:creationId xmlns:a16="http://schemas.microsoft.com/office/drawing/2014/main" id="{8E65789C-17D4-D349-8432-AD21AF06128D}"/>
              </a:ext>
            </a:extLst>
          </p:cNvPr>
          <p:cNvSpPr txBox="1"/>
          <p:nvPr/>
        </p:nvSpPr>
        <p:spPr>
          <a:xfrm>
            <a:off x="46592" y="2799850"/>
            <a:ext cx="610958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ea typeface="微软雅黑" panose="020B0503020204020204" pitchFamily="34" charset="-122"/>
              </a:rPr>
              <a:t>More</a:t>
            </a:r>
            <a:r>
              <a:rPr kumimoji="1" lang="zh-CN" altLang="en-US" sz="1600" b="1" dirty="0">
                <a:ea typeface="微软雅黑" panose="020B0503020204020204" pitchFamily="34" charset="-122"/>
              </a:rPr>
              <a:t> </a:t>
            </a:r>
            <a:r>
              <a:rPr kumimoji="1" lang="en-US" altLang="zh-CN" sz="1600" b="1" dirty="0">
                <a:ea typeface="微软雅黑" panose="020B0503020204020204" pitchFamily="34" charset="-122"/>
              </a:rPr>
              <a:t>than</a:t>
            </a:r>
            <a:r>
              <a:rPr kumimoji="1" lang="zh-CN" altLang="en-US" sz="1600" b="1" dirty="0">
                <a:ea typeface="微软雅黑" panose="020B0503020204020204" pitchFamily="34" charset="-122"/>
              </a:rPr>
              <a:t> </a:t>
            </a:r>
            <a:r>
              <a:rPr kumimoji="1" lang="en-US" altLang="zh-CN" sz="1600" b="1" dirty="0">
                <a:ea typeface="微软雅黑" panose="020B0503020204020204" pitchFamily="34" charset="-122"/>
              </a:rPr>
              <a:t>9 %</a:t>
            </a:r>
            <a:r>
              <a:rPr kumimoji="1" lang="zh-CN" altLang="en-US" sz="1600" b="1" dirty="0">
                <a:ea typeface="微软雅黑" panose="020B0503020204020204" pitchFamily="34" charset="-122"/>
              </a:rPr>
              <a:t> </a:t>
            </a:r>
            <a:r>
              <a:rPr kumimoji="1" lang="en-US" altLang="zh-CN" sz="1600" b="1" dirty="0">
                <a:ea typeface="微软雅黑" panose="020B0503020204020204" pitchFamily="34" charset="-122"/>
              </a:rPr>
              <a:t>beamtime</a:t>
            </a:r>
            <a:r>
              <a:rPr kumimoji="1" lang="zh-CN" altLang="en-US" sz="1600" b="1" dirty="0">
                <a:ea typeface="微软雅黑" panose="020B0503020204020204" pitchFamily="34" charset="-122"/>
              </a:rPr>
              <a:t> </a:t>
            </a:r>
            <a:r>
              <a:rPr kumimoji="1" lang="en-US" altLang="zh-CN" sz="1600" b="1" dirty="0">
                <a:ea typeface="微软雅黑" panose="020B0503020204020204" pitchFamily="34" charset="-122"/>
              </a:rPr>
              <a:t>for</a:t>
            </a:r>
            <a:r>
              <a:rPr kumimoji="1" lang="zh-CN" altLang="en-US" sz="1600" b="1" dirty="0">
                <a:ea typeface="微软雅黑" panose="020B0503020204020204" pitchFamily="34" charset="-122"/>
              </a:rPr>
              <a:t> </a:t>
            </a:r>
            <a:r>
              <a:rPr kumimoji="1" lang="en-US" altLang="zh-CN" sz="1600" b="1" dirty="0">
                <a:ea typeface="微软雅黑" panose="020B0503020204020204" pitchFamily="34" charset="-122"/>
              </a:rPr>
              <a:t>industry</a:t>
            </a:r>
            <a:r>
              <a:rPr kumimoji="1" lang="zh-CN" altLang="en-US" sz="1600" b="1" dirty="0">
                <a:ea typeface="微软雅黑" panose="020B0503020204020204" pitchFamily="34" charset="-122"/>
              </a:rPr>
              <a:t> </a:t>
            </a:r>
            <a:r>
              <a:rPr kumimoji="1" lang="en-US" altLang="zh-CN" sz="1600" b="1" dirty="0">
                <a:ea typeface="微软雅黑" panose="020B0503020204020204" pitchFamily="34" charset="-122"/>
              </a:rPr>
              <a:t>application</a:t>
            </a:r>
            <a:endParaRPr kumimoji="1" lang="zh-CN" altLang="en-US" sz="1600" b="1" dirty="0">
              <a:ea typeface="微软雅黑" panose="020B0503020204020204" pitchFamily="34" charset="-122"/>
            </a:endParaRPr>
          </a:p>
        </p:txBody>
      </p:sp>
      <p:pic>
        <p:nvPicPr>
          <p:cNvPr id="28" name="图片 27">
            <a:extLst>
              <a:ext uri="{FF2B5EF4-FFF2-40B4-BE49-F238E27FC236}">
                <a16:creationId xmlns:a16="http://schemas.microsoft.com/office/drawing/2014/main" id="{FDBF86BE-9417-48DE-9C14-B03DD578AB32}"/>
              </a:ext>
            </a:extLst>
          </p:cNvPr>
          <p:cNvPicPr/>
          <p:nvPr/>
        </p:nvPicPr>
        <p:blipFill rotWithShape="1">
          <a:blip r:embed="rId22" cstate="email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338" r="12014" b="3706"/>
          <a:stretch/>
        </p:blipFill>
        <p:spPr bwMode="auto">
          <a:xfrm>
            <a:off x="4788024" y="855293"/>
            <a:ext cx="1519208" cy="1846716"/>
          </a:xfrm>
          <a:prstGeom prst="rect">
            <a:avLst/>
          </a:prstGeom>
          <a:noFill/>
          <a:ln>
            <a:noFill/>
          </a:ln>
        </p:spPr>
      </p:pic>
      <p:pic>
        <p:nvPicPr>
          <p:cNvPr id="51" name="图片 50">
            <a:extLst>
              <a:ext uri="{FF2B5EF4-FFF2-40B4-BE49-F238E27FC236}">
                <a16:creationId xmlns:a16="http://schemas.microsoft.com/office/drawing/2014/main" id="{44005761-7F15-4F3C-B95F-682941CEA1DD}"/>
              </a:ext>
            </a:extLst>
          </p:cNvPr>
          <p:cNvPicPr>
            <a:picLocks noChangeAspect="1"/>
          </p:cNvPicPr>
          <p:nvPr/>
        </p:nvPicPr>
        <p:blipFill>
          <a:blip r:embed="rId24"/>
          <a:srcRect r="52347"/>
          <a:stretch/>
        </p:blipFill>
        <p:spPr>
          <a:xfrm>
            <a:off x="7517546" y="713269"/>
            <a:ext cx="1563887" cy="2034110"/>
          </a:xfrm>
          <a:prstGeom prst="rect">
            <a:avLst/>
          </a:prstGeom>
        </p:spPr>
      </p:pic>
      <p:pic>
        <p:nvPicPr>
          <p:cNvPr id="52" name="图片 51">
            <a:extLst>
              <a:ext uri="{FF2B5EF4-FFF2-40B4-BE49-F238E27FC236}">
                <a16:creationId xmlns:a16="http://schemas.microsoft.com/office/drawing/2014/main" id="{4363014B-A0F1-40A3-AC9B-5EED7821AD71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5670544" y="1336494"/>
            <a:ext cx="1903468" cy="1414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8611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灯片编号占位符 3">
            <a:extLst>
              <a:ext uri="{FF2B5EF4-FFF2-40B4-BE49-F238E27FC236}">
                <a16:creationId xmlns:a16="http://schemas.microsoft.com/office/drawing/2014/main" id="{11F2974D-6886-B448-9E00-FBDE6820B58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8781082" y="4941095"/>
            <a:ext cx="327422" cy="148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kumimoji="1"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kumimoji="1"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kumimoji="1"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r" defTabSz="914378">
              <a:spcBef>
                <a:spcPct val="0"/>
              </a:spcBef>
              <a:buNone/>
            </a:pPr>
            <a:fld id="{0ECCEC72-426F-3E48-B448-8BC3E5F10A84}" type="slidenum">
              <a:rPr kumimoji="0" lang="en-US" altLang="zh-CN" sz="675">
                <a:solidFill>
                  <a:srgbClr val="4D5E68"/>
                </a:solidFill>
                <a:latin typeface="Impact" panose="020B0806030902050204" pitchFamily="34" charset="0"/>
              </a:rPr>
              <a:pPr algn="r" defTabSz="914378">
                <a:spcBef>
                  <a:spcPct val="0"/>
                </a:spcBef>
                <a:buNone/>
              </a:pPr>
              <a:t>16</a:t>
            </a:fld>
            <a:endParaRPr kumimoji="0" lang="en-US" altLang="zh-CN" sz="675">
              <a:solidFill>
                <a:srgbClr val="4D5E68"/>
              </a:solidFill>
              <a:latin typeface="Impact" panose="020B0806030902050204" pitchFamily="34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C4962B9-42FB-094F-BC69-B69C8EDE95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22" y="678852"/>
            <a:ext cx="9071182" cy="4464648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6B00EE1A-ACC3-CA44-8A75-DEFD59207E2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65" y="762832"/>
            <a:ext cx="8613517" cy="4296687"/>
          </a:xfrm>
          <a:prstGeom prst="rect">
            <a:avLst/>
          </a:prstGeom>
        </p:spPr>
      </p:pic>
      <p:sp>
        <p:nvSpPr>
          <p:cNvPr id="7" name="矩形">
            <a:extLst>
              <a:ext uri="{FF2B5EF4-FFF2-40B4-BE49-F238E27FC236}">
                <a16:creationId xmlns:a16="http://schemas.microsoft.com/office/drawing/2014/main" id="{6E3C7959-31D5-9F47-A909-941DE01E1F67}"/>
              </a:ext>
            </a:extLst>
          </p:cNvPr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t>16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8" name="标题 3">
            <a:extLst>
              <a:ext uri="{FF2B5EF4-FFF2-40B4-BE49-F238E27FC236}">
                <a16:creationId xmlns:a16="http://schemas.microsoft.com/office/drawing/2014/main" id="{6A70798B-546A-41A7-AEC9-8C1CBD420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774"/>
            <a:ext cx="6881826" cy="431954"/>
          </a:xfrm>
        </p:spPr>
        <p:txBody>
          <a:bodyPr/>
          <a:lstStyle/>
          <a:p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Clinical Trial of D-BNCT started</a:t>
            </a:r>
          </a:p>
        </p:txBody>
      </p:sp>
    </p:spTree>
    <p:extLst>
      <p:ext uri="{BB962C8B-B14F-4D97-AF65-F5344CB8AC3E}">
        <p14:creationId xmlns:p14="http://schemas.microsoft.com/office/powerpoint/2010/main" val="172509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>
            <a:extLst>
              <a:ext uri="{FF2B5EF4-FFF2-40B4-BE49-F238E27FC236}">
                <a16:creationId xmlns:a16="http://schemas.microsoft.com/office/drawing/2014/main" id="{29E7642E-E171-9C4D-82A2-3EC23B0212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016" y="847525"/>
            <a:ext cx="5985457" cy="3587824"/>
          </a:xfrm>
          <a:prstGeom prst="rect">
            <a:avLst/>
          </a:prstGeom>
        </p:spPr>
      </p:pic>
      <p:sp>
        <p:nvSpPr>
          <p:cNvPr id="13" name="矩形"/>
          <p:cNvSpPr/>
          <p:nvPr/>
        </p:nvSpPr>
        <p:spPr>
          <a:xfrm>
            <a:off x="8676457" y="4803998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17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4" name="Text Box 6">
            <a:extLst>
              <a:ext uri="{FF2B5EF4-FFF2-40B4-BE49-F238E27FC236}">
                <a16:creationId xmlns:a16="http://schemas.microsoft.com/office/drawing/2014/main" id="{0EF07EBF-3BB2-3B41-97B1-E4D53CC6F5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123478"/>
            <a:ext cx="8496944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l"/>
            <a:r>
              <a:rPr lang="en-US" altLang="zh-CN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CSNS</a:t>
            </a:r>
            <a:r>
              <a:rPr lang="zh-CN" altLang="en-US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 </a:t>
            </a:r>
            <a:r>
              <a:rPr lang="en-US" altLang="zh-CN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II</a:t>
            </a:r>
            <a:r>
              <a:rPr lang="zh-CN" altLang="en-US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 </a:t>
            </a:r>
            <a:r>
              <a:rPr lang="en-US" altLang="zh-CN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Project</a:t>
            </a:r>
            <a:r>
              <a:rPr lang="zh-CN" altLang="en-US" sz="3200" b="1" dirty="0">
                <a:solidFill>
                  <a:srgbClr val="0432FF"/>
                </a:solidFill>
                <a:latin typeface="Arial" pitchFamily="34" charset="0"/>
                <a:ea typeface="宋体" pitchFamily="2" charset="-122"/>
                <a:cs typeface="+mn-cs"/>
              </a:rPr>
              <a:t> </a:t>
            </a:r>
            <a:r>
              <a:rPr lang="zh-CN" altLang="en-US" sz="3200" b="1" dirty="0">
                <a:solidFill>
                  <a:srgbClr val="0432FF"/>
                </a:solidFill>
                <a:latin typeface="Arial" pitchFamily="34" charset="0"/>
              </a:rPr>
              <a:t>（</a:t>
            </a:r>
            <a:r>
              <a:rPr lang="en-US" altLang="zh-CN" sz="3200" b="1" dirty="0">
                <a:solidFill>
                  <a:srgbClr val="0432FF"/>
                </a:solidFill>
                <a:latin typeface="Arial" pitchFamily="34" charset="0"/>
              </a:rPr>
              <a:t>2024-2029</a:t>
            </a:r>
            <a:r>
              <a:rPr lang="zh-CN" altLang="en-US" sz="3200" b="1" dirty="0">
                <a:solidFill>
                  <a:srgbClr val="0432FF"/>
                </a:solidFill>
                <a:latin typeface="Arial" pitchFamily="34" charset="0"/>
              </a:rPr>
              <a:t>）</a:t>
            </a:r>
            <a:endParaRPr lang="en-US" altLang="zh-CN" sz="3200" b="1" dirty="0">
              <a:solidFill>
                <a:srgbClr val="0432FF"/>
              </a:solidFill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文本框 1">
            <a:extLst>
              <a:ext uri="{FF2B5EF4-FFF2-40B4-BE49-F238E27FC236}">
                <a16:creationId xmlns:a16="http://schemas.microsoft.com/office/drawing/2014/main" id="{EA5EAAE8-0A47-E245-AAC7-8FF1D6487C51}"/>
              </a:ext>
            </a:extLst>
          </p:cNvPr>
          <p:cNvSpPr txBox="1"/>
          <p:nvPr/>
        </p:nvSpPr>
        <p:spPr>
          <a:xfrm>
            <a:off x="555007" y="1314196"/>
            <a:ext cx="3639522" cy="348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LINAC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energy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from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80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to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300MeV</a:t>
            </a:r>
            <a:endParaRPr kumimoji="1" lang="zh-CN" altLang="en-US" sz="1667" dirty="0">
              <a:solidFill>
                <a:srgbClr val="FF0000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7" name="文本框 2">
            <a:extLst>
              <a:ext uri="{FF2B5EF4-FFF2-40B4-BE49-F238E27FC236}">
                <a16:creationId xmlns:a16="http://schemas.microsoft.com/office/drawing/2014/main" id="{9E180339-D29B-CF44-A728-E955C003AF68}"/>
              </a:ext>
            </a:extLst>
          </p:cNvPr>
          <p:cNvSpPr txBox="1"/>
          <p:nvPr/>
        </p:nvSpPr>
        <p:spPr>
          <a:xfrm>
            <a:off x="3012529" y="1772716"/>
            <a:ext cx="2975042" cy="348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RCS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Beam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power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to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500kW</a:t>
            </a:r>
            <a:endParaRPr kumimoji="1" lang="zh-CN" altLang="en-US" sz="1667" dirty="0">
              <a:solidFill>
                <a:srgbClr val="FF0000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文本框 2">
            <a:extLst>
              <a:ext uri="{FF2B5EF4-FFF2-40B4-BE49-F238E27FC236}">
                <a16:creationId xmlns:a16="http://schemas.microsoft.com/office/drawing/2014/main" id="{055CC7B2-1D4C-CE48-81C7-B4392C14D897}"/>
              </a:ext>
            </a:extLst>
          </p:cNvPr>
          <p:cNvSpPr txBox="1"/>
          <p:nvPr/>
        </p:nvSpPr>
        <p:spPr>
          <a:xfrm>
            <a:off x="-49502" y="2854107"/>
            <a:ext cx="2424270" cy="348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TS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upgrade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to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500kW</a:t>
            </a:r>
            <a:endParaRPr kumimoji="1" lang="zh-CN" altLang="en-US" sz="1667" dirty="0">
              <a:solidFill>
                <a:srgbClr val="FF0000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" name="文本框 2">
            <a:extLst>
              <a:ext uri="{FF2B5EF4-FFF2-40B4-BE49-F238E27FC236}">
                <a16:creationId xmlns:a16="http://schemas.microsoft.com/office/drawing/2014/main" id="{F086856E-99CF-DA40-89A4-315FA4724C58}"/>
              </a:ext>
            </a:extLst>
          </p:cNvPr>
          <p:cNvSpPr txBox="1"/>
          <p:nvPr/>
        </p:nvSpPr>
        <p:spPr>
          <a:xfrm>
            <a:off x="3436857" y="4389833"/>
            <a:ext cx="2270286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high energy proton</a:t>
            </a:r>
          </a:p>
          <a:p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&amp; muon test station</a:t>
            </a:r>
            <a:endParaRPr kumimoji="1" lang="zh-CN" altLang="en-US" sz="1667" dirty="0">
              <a:solidFill>
                <a:srgbClr val="3366FF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4" name="文本框 2">
            <a:extLst>
              <a:ext uri="{FF2B5EF4-FFF2-40B4-BE49-F238E27FC236}">
                <a16:creationId xmlns:a16="http://schemas.microsoft.com/office/drawing/2014/main" id="{174458B8-8D26-2245-A3E3-CD1A77BEBE3E}"/>
              </a:ext>
            </a:extLst>
          </p:cNvPr>
          <p:cNvSpPr txBox="1"/>
          <p:nvPr/>
        </p:nvSpPr>
        <p:spPr>
          <a:xfrm>
            <a:off x="205271" y="4105296"/>
            <a:ext cx="3240360" cy="348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667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9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New</a:t>
            </a:r>
            <a:r>
              <a:rPr kumimoji="1" lang="zh-CN" altLang="en-US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kumimoji="1" lang="en-US" altLang="zh-CN" sz="1667" dirty="0">
                <a:solidFill>
                  <a:srgbClr val="3366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neutron instruments</a:t>
            </a:r>
            <a:endParaRPr kumimoji="1" lang="zh-CN" altLang="en-US" sz="1667" dirty="0">
              <a:solidFill>
                <a:srgbClr val="3366FF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EA422AF0-294E-1B4A-AD89-0C7FB18158A1}"/>
              </a:ext>
            </a:extLst>
          </p:cNvPr>
          <p:cNvGrpSpPr/>
          <p:nvPr/>
        </p:nvGrpSpPr>
        <p:grpSpPr>
          <a:xfrm>
            <a:off x="6312144" y="928079"/>
            <a:ext cx="2784290" cy="3528518"/>
            <a:chOff x="6312144" y="928079"/>
            <a:chExt cx="2784290" cy="3528518"/>
          </a:xfrm>
        </p:grpSpPr>
        <p:pic>
          <p:nvPicPr>
            <p:cNvPr id="20" name="图片 19">
              <a:extLst>
                <a:ext uri="{FF2B5EF4-FFF2-40B4-BE49-F238E27FC236}">
                  <a16:creationId xmlns:a16="http://schemas.microsoft.com/office/drawing/2014/main" id="{2A7821C7-E6BF-A84E-9B5D-D773F18F613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312144" y="928079"/>
              <a:ext cx="2784290" cy="3528518"/>
            </a:xfrm>
            <a:prstGeom prst="rect">
              <a:avLst/>
            </a:prstGeom>
          </p:spPr>
        </p:pic>
        <p:pic>
          <p:nvPicPr>
            <p:cNvPr id="22" name="图片 21">
              <a:extLst>
                <a:ext uri="{FF2B5EF4-FFF2-40B4-BE49-F238E27FC236}">
                  <a16:creationId xmlns:a16="http://schemas.microsoft.com/office/drawing/2014/main" id="{6BECDF21-9575-134D-B25F-3271F57C2C3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244408" y="4128110"/>
              <a:ext cx="297180" cy="243840"/>
            </a:xfrm>
            <a:prstGeom prst="rect">
              <a:avLst/>
            </a:prstGeom>
          </p:spPr>
        </p:pic>
      </p:grpSp>
      <p:sp>
        <p:nvSpPr>
          <p:cNvPr id="15" name="文本框 14">
            <a:extLst>
              <a:ext uri="{FF2B5EF4-FFF2-40B4-BE49-F238E27FC236}">
                <a16:creationId xmlns:a16="http://schemas.microsoft.com/office/drawing/2014/main" id="{4598ABA4-D55A-584C-8209-8E507FC1DEE4}"/>
              </a:ext>
            </a:extLst>
          </p:cNvPr>
          <p:cNvSpPr txBox="1"/>
          <p:nvPr/>
        </p:nvSpPr>
        <p:spPr>
          <a:xfrm>
            <a:off x="6088676" y="746542"/>
            <a:ext cx="3176821" cy="446276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39" indent="-285739" defTabSz="76197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Started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Jan.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9</a:t>
            </a:r>
            <a:r>
              <a:rPr kumimoji="1" lang="en-US" altLang="zh-CN" sz="1600" baseline="30000" dirty="0">
                <a:solidFill>
                  <a:srgbClr val="0819F6"/>
                </a:solidFill>
                <a:latin typeface="Arial"/>
                <a:ea typeface="微软雅黑"/>
              </a:rPr>
              <a:t>th</a:t>
            </a:r>
            <a:r>
              <a:rPr kumimoji="1" lang="zh-CN" altLang="en-US" sz="1600" baseline="300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2024</a:t>
            </a:r>
          </a:p>
          <a:p>
            <a:pPr marL="285739" indent="-285739" defTabSz="76197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Project Budget: 2.9 BCNY</a:t>
            </a:r>
          </a:p>
          <a:p>
            <a:pPr marL="285739" indent="-285739" defTabSz="76197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Funded by central and Guangdong local government</a:t>
            </a:r>
          </a:p>
          <a:p>
            <a:pPr marL="285739" indent="-285739" defTabSz="76197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Construction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duration: 2024.01~2029.10</a:t>
            </a:r>
          </a:p>
          <a:p>
            <a:pPr defTabSz="76197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  （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5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years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and 9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months)</a:t>
            </a:r>
          </a:p>
          <a:p>
            <a:pPr marL="285750" indent="-285750" defTabSz="76197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</a:pP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Keep operation for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user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program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except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10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months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shutdown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during</a:t>
            </a:r>
            <a:r>
              <a:rPr kumimoji="1" lang="zh-CN" altLang="en-US" sz="1600" dirty="0">
                <a:solidFill>
                  <a:srgbClr val="0819F6"/>
                </a:solidFill>
                <a:latin typeface="Arial"/>
                <a:ea typeface="微软雅黑"/>
              </a:rPr>
              <a:t> </a:t>
            </a:r>
            <a:r>
              <a:rPr kumimoji="1" lang="en-US" altLang="zh-CN" sz="1600" dirty="0">
                <a:solidFill>
                  <a:srgbClr val="0819F6"/>
                </a:solidFill>
                <a:latin typeface="Arial"/>
                <a:ea typeface="微软雅黑"/>
              </a:rPr>
              <a:t>2027-2028</a:t>
            </a:r>
          </a:p>
          <a:p>
            <a:pPr defTabSz="76197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kumimoji="1" lang="en-US" altLang="zh-CN" sz="1600" dirty="0">
              <a:solidFill>
                <a:srgbClr val="FF0000"/>
              </a:solidFill>
              <a:latin typeface="Arial"/>
              <a:ea typeface="微软雅黑"/>
            </a:endParaRPr>
          </a:p>
          <a:p>
            <a:pPr marL="285739" indent="-285739" defTabSz="76197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kumimoji="1" lang="zh-CN" altLang="en-US" sz="2000" dirty="0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8605246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130774"/>
            <a:ext cx="7715200" cy="431953"/>
          </a:xfrm>
          <a:noFill/>
          <a:ln w="9525">
            <a:noFill/>
            <a:miter lim="800000"/>
          </a:ln>
        </p:spPr>
        <p:txBody>
          <a:bodyPr vert="horz" wrap="square" lIns="82296" tIns="41148" rIns="82296" bIns="41148" numCol="1" anchor="ctr" anchorCtr="0" compatLnSpc="1"/>
          <a:lstStyle/>
          <a:p>
            <a:pPr>
              <a:lnSpc>
                <a:spcPct val="90000"/>
              </a:lnSpc>
              <a:buSzPct val="60000"/>
            </a:pPr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Roadmap for Beam Power Upgrade</a:t>
            </a:r>
            <a:r>
              <a:rPr lang="zh-CN" altLang="en-US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229918" y="757149"/>
            <a:ext cx="8882825" cy="39336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9728" tIns="54864" rIns="109728" bIns="54864" numCol="1" anchor="t" anchorCtr="0" compatLnSpc="1">
            <a:normAutofit lnSpcReduction="10000"/>
          </a:bodyPr>
          <a:lstStyle>
            <a:lvl1pPr marL="317500" indent="-3175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9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7705" indent="-264795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5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58545" indent="-211455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81455" indent="-211455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05000" indent="-211455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27910" indent="-211455" algn="l" defTabSz="846455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51455" indent="-211455" algn="l" defTabSz="846455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75000" indent="-211455" algn="l" defTabSz="846455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597910" indent="-211455" algn="l" defTabSz="846455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indent="0" defTabSz="1097280">
              <a:lnSpc>
                <a:spcPct val="130000"/>
              </a:lnSpc>
              <a:buNone/>
            </a:pPr>
            <a:r>
              <a:rPr lang="en-US" altLang="zh-CN" sz="1998" b="1" dirty="0">
                <a:solidFill>
                  <a:srgbClr val="0070C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/>
              </a:rPr>
              <a:t>1.  </a:t>
            </a:r>
            <a:r>
              <a:rPr lang="en-US" altLang="zh-CN" sz="2160" b="1" dirty="0" err="1">
                <a:solidFill>
                  <a:prstClr val="black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Linac</a:t>
            </a:r>
            <a:r>
              <a:rPr lang="zh-CN" altLang="zh-CN" sz="2160" b="1" dirty="0">
                <a:solidFill>
                  <a:prstClr val="black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（</a:t>
            </a:r>
            <a:r>
              <a:rPr lang="en-US" altLang="zh-CN" sz="2160" b="1" dirty="0">
                <a:solidFill>
                  <a:prstClr val="black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80MeV</a:t>
            </a:r>
            <a:r>
              <a:rPr lang="zh-CN" altLang="en-US" sz="2160" b="1" dirty="0">
                <a:solidFill>
                  <a:prstClr val="black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）</a:t>
            </a:r>
            <a:r>
              <a:rPr lang="en-US" altLang="zh-CN" sz="2160" b="1" dirty="0">
                <a:solidFill>
                  <a:srgbClr val="0070C0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+ RCS upgrade</a:t>
            </a:r>
            <a:r>
              <a:rPr lang="zh-CN" altLang="en-US" sz="2160" b="1" dirty="0">
                <a:solidFill>
                  <a:srgbClr val="0070C0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      </a:t>
            </a:r>
            <a:r>
              <a:rPr lang="en-US" altLang="zh-CN" sz="2160" b="1" dirty="0">
                <a:solidFill>
                  <a:srgbClr val="0070C0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150~200kW</a:t>
            </a:r>
            <a:r>
              <a:rPr lang="zh-CN" altLang="zh-CN" sz="2160" b="1" dirty="0">
                <a:solidFill>
                  <a:srgbClr val="C00000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（</a:t>
            </a:r>
            <a:r>
              <a:rPr lang="en-US" altLang="zh-CN" sz="2160" b="1" dirty="0">
                <a:solidFill>
                  <a:srgbClr val="C00000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2026.10</a:t>
            </a:r>
            <a:r>
              <a:rPr lang="zh-CN" altLang="en-US" sz="2160" b="1" dirty="0">
                <a:solidFill>
                  <a:srgbClr val="C00000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）</a:t>
            </a:r>
            <a:endParaRPr lang="en-US" altLang="zh-CN" sz="2160" b="1" dirty="0">
              <a:solidFill>
                <a:srgbClr val="C00000"/>
              </a:solidFill>
              <a:highlight>
                <a:srgbClr val="FFFF00"/>
              </a:highlight>
              <a:ea typeface="Times New Roman" panose="02020603050405020304" pitchFamily="18" charset="0"/>
              <a:cs typeface="+mn-lt"/>
            </a:endParaRPr>
          </a:p>
          <a:p>
            <a:pPr marL="966407" lvl="1" indent="-457200" defTabSz="1097280">
              <a:lnSpc>
                <a:spcPct val="130000"/>
              </a:lnSpc>
              <a:spcBef>
                <a:spcPts val="720"/>
              </a:spcBef>
              <a:spcAft>
                <a:spcPts val="720"/>
              </a:spcAft>
              <a:buFont typeface="Wingdings" panose="05000000000000000000" pitchFamily="2" charset="2"/>
              <a:buChar char="ü"/>
            </a:pPr>
            <a:r>
              <a:rPr lang="en-GB" altLang="zh-CN" sz="2160" b="1" dirty="0">
                <a:solidFill>
                  <a:prstClr val="black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New dual harmonic RF system</a:t>
            </a:r>
          </a:p>
          <a:p>
            <a:pPr marL="966407" lvl="1" indent="-457200" defTabSz="1097280">
              <a:lnSpc>
                <a:spcPct val="130000"/>
              </a:lnSpc>
              <a:spcBef>
                <a:spcPts val="720"/>
              </a:spcBef>
              <a:spcAft>
                <a:spcPts val="720"/>
              </a:spcAft>
              <a:buFont typeface="Wingdings" panose="05000000000000000000" pitchFamily="2" charset="2"/>
              <a:buChar char="ü"/>
            </a:pPr>
            <a:r>
              <a:rPr lang="en-GB" altLang="zh-CN" sz="2160" b="1" dirty="0">
                <a:solidFill>
                  <a:prstClr val="black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Adding AC trim quadrupoles, </a:t>
            </a:r>
            <a:r>
              <a:rPr lang="en-GB" altLang="zh-CN" sz="2160" b="1" dirty="0" err="1">
                <a:solidFill>
                  <a:prstClr val="black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sextupoles</a:t>
            </a:r>
            <a:r>
              <a:rPr lang="en-GB" altLang="zh-CN" sz="2160" b="1" dirty="0">
                <a:solidFill>
                  <a:prstClr val="black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 and octupoles</a:t>
            </a:r>
          </a:p>
          <a:p>
            <a:pPr marL="966407" lvl="1" indent="-457200" defTabSz="1097280">
              <a:lnSpc>
                <a:spcPct val="130000"/>
              </a:lnSpc>
              <a:spcBef>
                <a:spcPts val="720"/>
              </a:spcBef>
              <a:spcAft>
                <a:spcPts val="720"/>
              </a:spcAft>
              <a:buFont typeface="Wingdings" panose="05000000000000000000" pitchFamily="2" charset="2"/>
              <a:buChar char="ü"/>
            </a:pPr>
            <a:r>
              <a:rPr lang="en-GB" altLang="zh-CN" sz="2160" b="1" dirty="0">
                <a:solidFill>
                  <a:prstClr val="black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+mn-lt"/>
              </a:rPr>
              <a:t>New injection system</a:t>
            </a:r>
          </a:p>
          <a:p>
            <a:pPr marL="109728" indent="0" defTabSz="1097280">
              <a:lnSpc>
                <a:spcPct val="130000"/>
              </a:lnSpc>
              <a:buNone/>
            </a:pPr>
            <a:r>
              <a:rPr lang="en-US" altLang="zh-CN" sz="2160" b="1" dirty="0">
                <a:solidFill>
                  <a:srgbClr val="0070C0"/>
                </a:solidFill>
                <a:ea typeface="Times New Roman" panose="02020603050405020304" pitchFamily="18" charset="0"/>
                <a:cs typeface="+mn-lt"/>
              </a:rPr>
              <a:t>2.  </a:t>
            </a:r>
            <a:r>
              <a:rPr lang="en-US" altLang="zh-CN" sz="2160" b="1" dirty="0" err="1">
                <a:solidFill>
                  <a:srgbClr val="0070C0"/>
                </a:solidFill>
                <a:ea typeface="Times New Roman" panose="02020603050405020304" pitchFamily="18" charset="0"/>
                <a:cs typeface="+mn-lt"/>
              </a:rPr>
              <a:t>Linac</a:t>
            </a:r>
            <a:r>
              <a:rPr lang="en-US" altLang="zh-CN" sz="2160" b="1" dirty="0">
                <a:solidFill>
                  <a:srgbClr val="0070C0"/>
                </a:solidFill>
                <a:ea typeface="Times New Roman" panose="02020603050405020304" pitchFamily="18" charset="0"/>
                <a:cs typeface="+mn-lt"/>
              </a:rPr>
              <a:t> </a:t>
            </a:r>
            <a:r>
              <a:rPr lang="zh-CN" altLang="en-US" sz="2160" b="1" dirty="0">
                <a:solidFill>
                  <a:srgbClr val="0070C0"/>
                </a:solidFill>
                <a:ea typeface="Times New Roman" panose="02020603050405020304" pitchFamily="18" charset="0"/>
                <a:cs typeface="+mn-lt"/>
              </a:rPr>
              <a:t>（</a:t>
            </a:r>
            <a:r>
              <a:rPr lang="en-US" altLang="zh-CN" sz="2160" b="1" dirty="0">
                <a:solidFill>
                  <a:srgbClr val="0070C0"/>
                </a:solidFill>
                <a:ea typeface="Times New Roman" panose="02020603050405020304" pitchFamily="18" charset="0"/>
                <a:cs typeface="+mn-lt"/>
              </a:rPr>
              <a:t>300MeV+</a:t>
            </a:r>
            <a:r>
              <a:rPr lang="zh-CN" altLang="en-US" sz="2160" b="1" dirty="0">
                <a:solidFill>
                  <a:srgbClr val="0070C0"/>
                </a:solidFill>
                <a:ea typeface="Times New Roman" panose="02020603050405020304" pitchFamily="18" charset="0"/>
                <a:cs typeface="+mn-lt"/>
              </a:rPr>
              <a:t>）</a:t>
            </a:r>
            <a:r>
              <a:rPr lang="en-US" altLang="zh-CN" sz="2160" b="1" dirty="0">
                <a:solidFill>
                  <a:prstClr val="black"/>
                </a:solidFill>
                <a:ea typeface="Times New Roman" panose="02020603050405020304" pitchFamily="18" charset="0"/>
                <a:cs typeface="+mn-lt"/>
              </a:rPr>
              <a:t>+ upgraded RCS</a:t>
            </a:r>
            <a:r>
              <a:rPr lang="zh-CN" altLang="en-US" sz="2160" b="1" dirty="0">
                <a:solidFill>
                  <a:prstClr val="black"/>
                </a:solidFill>
                <a:ea typeface="Times New Roman" panose="02020603050405020304" pitchFamily="18" charset="0"/>
                <a:cs typeface="+mn-lt"/>
              </a:rPr>
              <a:t> </a:t>
            </a:r>
            <a:r>
              <a:rPr lang="zh-CN" altLang="en-US" sz="2160" b="1" dirty="0">
                <a:solidFill>
                  <a:srgbClr val="0070C0"/>
                </a:solidFill>
                <a:ea typeface="Times New Roman" panose="02020603050405020304" pitchFamily="18" charset="0"/>
                <a:cs typeface="+mn-lt"/>
              </a:rPr>
              <a:t>   </a:t>
            </a:r>
            <a:r>
              <a:rPr lang="en-US" altLang="zh-CN" sz="2160" b="1" dirty="0">
                <a:solidFill>
                  <a:srgbClr val="0070C0"/>
                </a:solidFill>
                <a:ea typeface="Times New Roman" panose="02020603050405020304" pitchFamily="18" charset="0"/>
                <a:cs typeface="+mn-lt"/>
              </a:rPr>
              <a:t>500kW </a:t>
            </a:r>
            <a:r>
              <a:rPr lang="en-US" altLang="zh-CN" sz="2160" b="1" dirty="0">
                <a:solidFill>
                  <a:srgbClr val="C00000"/>
                </a:solidFill>
                <a:ea typeface="Times New Roman" panose="02020603050405020304" pitchFamily="18" charset="0"/>
                <a:cs typeface="+mn-lt"/>
              </a:rPr>
              <a:t>(2028-2030)</a:t>
            </a:r>
          </a:p>
          <a:p>
            <a:pPr marL="966407" lvl="1" indent="-457200" defTabSz="1097280">
              <a:lnSpc>
                <a:spcPct val="130000"/>
              </a:lnSpc>
              <a:spcBef>
                <a:spcPts val="720"/>
              </a:spcBef>
              <a:spcAft>
                <a:spcPts val="720"/>
              </a:spcAft>
              <a:buFont typeface="Wingdings" panose="05000000000000000000" pitchFamily="2" charset="2"/>
              <a:buChar char="p"/>
            </a:pPr>
            <a:r>
              <a:rPr lang="en-US" altLang="zh-CN" sz="2160" b="1" dirty="0">
                <a:solidFill>
                  <a:prstClr val="black"/>
                </a:solidFill>
                <a:ea typeface="Times New Roman" panose="02020603050405020304" pitchFamily="18" charset="0"/>
                <a:cs typeface="+mn-lt"/>
              </a:rPr>
              <a:t>SC </a:t>
            </a:r>
            <a:r>
              <a:rPr lang="en-US" altLang="zh-CN" sz="2160" b="1" dirty="0" err="1">
                <a:solidFill>
                  <a:prstClr val="black"/>
                </a:solidFill>
                <a:ea typeface="Times New Roman" panose="02020603050405020304" pitchFamily="18" charset="0"/>
                <a:cs typeface="+mn-lt"/>
              </a:rPr>
              <a:t>linac</a:t>
            </a:r>
            <a:r>
              <a:rPr lang="en-US" altLang="zh-CN" sz="2160" b="1" dirty="0">
                <a:solidFill>
                  <a:prstClr val="black"/>
                </a:solidFill>
                <a:ea typeface="Times New Roman" panose="02020603050405020304" pitchFamily="18" charset="0"/>
                <a:cs typeface="+mn-lt"/>
              </a:rPr>
              <a:t> to 300MeV  </a:t>
            </a:r>
          </a:p>
          <a:p>
            <a:pPr marL="966407" lvl="1" indent="-457200" defTabSz="1097280">
              <a:lnSpc>
                <a:spcPct val="130000"/>
              </a:lnSpc>
              <a:spcBef>
                <a:spcPts val="720"/>
              </a:spcBef>
              <a:spcAft>
                <a:spcPts val="720"/>
              </a:spcAft>
              <a:buFont typeface="Wingdings" panose="05000000000000000000" pitchFamily="2" charset="2"/>
              <a:buChar char="p"/>
            </a:pPr>
            <a:r>
              <a:rPr lang="en-US" altLang="zh-CN" sz="2160" b="1" dirty="0">
                <a:solidFill>
                  <a:prstClr val="black"/>
                </a:solidFill>
                <a:ea typeface="Times New Roman" panose="02020603050405020304" pitchFamily="18" charset="0"/>
                <a:cs typeface="+mn-lt"/>
              </a:rPr>
              <a:t>Upgrade the power supplies for main magnets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标题 27"/>
          <p:cNvSpPr>
            <a:spLocks noGrp="1"/>
          </p:cNvSpPr>
          <p:nvPr>
            <p:ph type="title"/>
          </p:nvPr>
        </p:nvSpPr>
        <p:spPr>
          <a:noFill/>
          <a:ln w="9525">
            <a:noFill/>
            <a:miter lim="800000"/>
          </a:ln>
        </p:spPr>
        <p:txBody>
          <a:bodyPr vert="horz" wrap="square" lIns="82296" tIns="41148" rIns="82296" bIns="41148" numCol="1" anchor="ctr" anchorCtr="0" compatLnSpc="1"/>
          <a:lstStyle/>
          <a:p>
            <a:pPr>
              <a:lnSpc>
                <a:spcPct val="90000"/>
              </a:lnSpc>
              <a:buSzPct val="60000"/>
            </a:pPr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Upgrade of RCS Injection System</a:t>
            </a:r>
            <a:endParaRPr lang="zh-CN" altLang="en-US" sz="3200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30" name="Picture 3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28587" y="1664018"/>
            <a:ext cx="2912269" cy="191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2" name="直接连接符 31"/>
          <p:cNvCxnSpPr/>
          <p:nvPr>
            <p:custDataLst>
              <p:tags r:id="rId2"/>
            </p:custDataLst>
          </p:nvPr>
        </p:nvCxnSpPr>
        <p:spPr>
          <a:xfrm>
            <a:off x="0" y="4707255"/>
            <a:ext cx="9144000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 flipH="1" flipV="1">
            <a:off x="2681289" y="4121919"/>
            <a:ext cx="3334" cy="539591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4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直角三角形 33"/>
          <p:cNvSpPr/>
          <p:nvPr>
            <p:custDataLst>
              <p:tags r:id="rId4"/>
            </p:custDataLst>
          </p:nvPr>
        </p:nvSpPr>
        <p:spPr>
          <a:xfrm flipV="1">
            <a:off x="2681289" y="4033362"/>
            <a:ext cx="256526" cy="11202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 sz="135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5" name="椭圆 34"/>
          <p:cNvSpPr/>
          <p:nvPr>
            <p:custDataLst>
              <p:tags r:id="rId5"/>
            </p:custDataLst>
          </p:nvPr>
        </p:nvSpPr>
        <p:spPr>
          <a:xfrm>
            <a:off x="2634615" y="4665822"/>
            <a:ext cx="91020" cy="910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 sz="135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6" name="矩形 35"/>
          <p:cNvSpPr/>
          <p:nvPr>
            <p:custDataLst>
              <p:tags r:id="rId6"/>
            </p:custDataLst>
          </p:nvPr>
        </p:nvSpPr>
        <p:spPr>
          <a:xfrm>
            <a:off x="436548" y="3814281"/>
            <a:ext cx="1868089" cy="321613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100000"/>
                </a:schemeClr>
              </a:gs>
              <a:gs pos="74000">
                <a:schemeClr val="accent1">
                  <a:alpha val="100000"/>
                </a:schemeClr>
              </a:gs>
              <a:gs pos="83000">
                <a:schemeClr val="accen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189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108000"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altLang="zh-CN" b="1" spc="75" dirty="0">
                <a:solidFill>
                  <a:srgbClr val="FFFFFF"/>
                </a:solidFill>
                <a:latin typeface="Calibri" panose="020F0502020204030204"/>
                <a:ea typeface="宋体" panose="02010600030101010101" pitchFamily="2" charset="-122"/>
              </a:rPr>
              <a:t>CSNS Injection</a:t>
            </a:r>
            <a:endParaRPr lang="zh-CN" altLang="en-US" b="1" spc="75" dirty="0">
              <a:solidFill>
                <a:srgbClr val="FFFFFF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cxnSp>
        <p:nvCxnSpPr>
          <p:cNvPr id="38" name="直接连接符 37"/>
          <p:cNvCxnSpPr/>
          <p:nvPr>
            <p:custDataLst>
              <p:tags r:id="rId7"/>
            </p:custDataLst>
          </p:nvPr>
        </p:nvCxnSpPr>
        <p:spPr>
          <a:xfrm flipH="1" flipV="1">
            <a:off x="5179696" y="3894918"/>
            <a:ext cx="3334" cy="766592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4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椭圆 38"/>
          <p:cNvSpPr/>
          <p:nvPr>
            <p:custDataLst>
              <p:tags r:id="rId8"/>
            </p:custDataLst>
          </p:nvPr>
        </p:nvSpPr>
        <p:spPr>
          <a:xfrm>
            <a:off x="5136357" y="4661536"/>
            <a:ext cx="91020" cy="9102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 sz="135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0" name="矩形 39"/>
          <p:cNvSpPr/>
          <p:nvPr>
            <p:custDataLst>
              <p:tags r:id="rId9"/>
            </p:custDataLst>
          </p:nvPr>
        </p:nvSpPr>
        <p:spPr>
          <a:xfrm>
            <a:off x="3570923" y="3251835"/>
            <a:ext cx="1868089" cy="321613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100000"/>
                </a:schemeClr>
              </a:gs>
              <a:gs pos="74000">
                <a:schemeClr val="accent2">
                  <a:alpha val="100000"/>
                </a:schemeClr>
              </a:gs>
              <a:gs pos="8300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9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108000"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altLang="zh-CN" b="1" spc="75" dirty="0">
                <a:solidFill>
                  <a:srgbClr val="FFFFFF"/>
                </a:solidFill>
                <a:latin typeface="Calibri" panose="020F0502020204030204"/>
                <a:ea typeface="宋体" panose="02010600030101010101" pitchFamily="2" charset="-122"/>
              </a:rPr>
              <a:t>dismantling</a:t>
            </a:r>
            <a:endParaRPr lang="zh-CN" altLang="en-US" b="1" spc="75" dirty="0">
              <a:solidFill>
                <a:srgbClr val="FFFFFF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1" name="直角三角形 40"/>
          <p:cNvSpPr/>
          <p:nvPr>
            <p:custDataLst>
              <p:tags r:id="rId10"/>
            </p:custDataLst>
          </p:nvPr>
        </p:nvSpPr>
        <p:spPr>
          <a:xfrm flipV="1">
            <a:off x="5181601" y="3755873"/>
            <a:ext cx="256526" cy="11202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 sz="135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cxnSp>
        <p:nvCxnSpPr>
          <p:cNvPr id="43" name="直接连接符 42"/>
          <p:cNvCxnSpPr>
            <a:endCxn id="44" idx="1"/>
          </p:cNvCxnSpPr>
          <p:nvPr>
            <p:custDataLst>
              <p:tags r:id="rId11"/>
            </p:custDataLst>
          </p:nvPr>
        </p:nvCxnSpPr>
        <p:spPr>
          <a:xfrm flipV="1">
            <a:off x="8059104" y="3332559"/>
            <a:ext cx="1428" cy="1395626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4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直角三角形 43"/>
          <p:cNvSpPr/>
          <p:nvPr>
            <p:custDataLst>
              <p:tags r:id="rId12"/>
            </p:custDataLst>
          </p:nvPr>
        </p:nvSpPr>
        <p:spPr>
          <a:xfrm flipV="1">
            <a:off x="8060532" y="3287051"/>
            <a:ext cx="256526" cy="9101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 sz="135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8015764" y="4661536"/>
            <a:ext cx="91020" cy="910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 sz="135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6" name="矩形 45"/>
          <p:cNvSpPr/>
          <p:nvPr>
            <p:custDataLst>
              <p:tags r:id="rId14"/>
            </p:custDataLst>
          </p:nvPr>
        </p:nvSpPr>
        <p:spPr>
          <a:xfrm>
            <a:off x="6450330" y="2891314"/>
            <a:ext cx="2519358" cy="321614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100000"/>
                </a:schemeClr>
              </a:gs>
              <a:gs pos="74000">
                <a:schemeClr val="accent1">
                  <a:alpha val="100000"/>
                </a:schemeClr>
              </a:gs>
              <a:gs pos="83000">
                <a:schemeClr val="accen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189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108000"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altLang="zh-CN" b="1" spc="75" dirty="0">
                <a:solidFill>
                  <a:srgbClr val="FFFFFF"/>
                </a:solidFill>
                <a:latin typeface="Calibri" panose="020F0502020204030204"/>
                <a:ea typeface="宋体" panose="02010600030101010101" pitchFamily="2" charset="-122"/>
              </a:rPr>
              <a:t>CSNS-II Injection</a:t>
            </a:r>
          </a:p>
        </p:txBody>
      </p:sp>
      <p:pic>
        <p:nvPicPr>
          <p:cNvPr id="51" name="图片 50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3231357" y="1104425"/>
            <a:ext cx="2763203" cy="2072640"/>
          </a:xfrm>
          <a:prstGeom prst="rect">
            <a:avLst/>
          </a:prstGeom>
        </p:spPr>
      </p:pic>
      <p:sp>
        <p:nvSpPr>
          <p:cNvPr id="5" name="矩形 4"/>
          <p:cNvSpPr/>
          <p:nvPr>
            <p:custDataLst>
              <p:tags r:id="rId15"/>
            </p:custDataLst>
          </p:nvPr>
        </p:nvSpPr>
        <p:spPr>
          <a:xfrm>
            <a:off x="3676019" y="4792581"/>
            <a:ext cx="2645775" cy="321613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100000"/>
                </a:schemeClr>
              </a:gs>
              <a:gs pos="74000">
                <a:schemeClr val="accent1">
                  <a:alpha val="100000"/>
                </a:schemeClr>
              </a:gs>
              <a:gs pos="83000">
                <a:schemeClr val="accen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189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108000"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altLang="zh-CN" b="1" spc="75" dirty="0">
                <a:solidFill>
                  <a:srgbClr val="FFFFFF"/>
                </a:solidFill>
                <a:latin typeface="Calibri" panose="020F0502020204030204"/>
                <a:ea typeface="宋体" panose="02010600030101010101" pitchFamily="2" charset="-122"/>
              </a:rPr>
              <a:t>Jun. 20-</a:t>
            </a:r>
            <a:r>
              <a:rPr lang="zh-CN" altLang="en-US" b="1" spc="75" dirty="0">
                <a:solidFill>
                  <a:srgbClr val="FFFFFF"/>
                </a:solidFill>
                <a:latin typeface="Calibri" panose="020F0502020204030204"/>
                <a:ea typeface="宋体" panose="02010600030101010101" pitchFamily="2" charset="-122"/>
              </a:rPr>
              <a:t> </a:t>
            </a:r>
            <a:r>
              <a:rPr lang="en-US" altLang="zh-CN" b="1" spc="75" dirty="0">
                <a:solidFill>
                  <a:srgbClr val="FFFFFF"/>
                </a:solidFill>
                <a:latin typeface="Calibri" panose="020F0502020204030204"/>
                <a:ea typeface="宋体" panose="02010600030101010101" pitchFamily="2" charset="-122"/>
              </a:rPr>
              <a:t>Aug.3</a:t>
            </a:r>
            <a:r>
              <a:rPr lang="zh-CN" altLang="en-US" b="1" spc="75" dirty="0">
                <a:solidFill>
                  <a:srgbClr val="FFFFFF"/>
                </a:solidFill>
                <a:latin typeface="Calibri" panose="020F0502020204030204"/>
                <a:ea typeface="宋体" panose="02010600030101010101" pitchFamily="2" charset="-122"/>
              </a:rPr>
              <a:t>，</a:t>
            </a:r>
            <a:r>
              <a:rPr lang="en-US" altLang="zh-CN" b="1" spc="75" dirty="0">
                <a:solidFill>
                  <a:srgbClr val="FFFFFF"/>
                </a:solidFill>
                <a:latin typeface="Calibri" panose="020F0502020204030204"/>
                <a:ea typeface="宋体" panose="02010600030101010101" pitchFamily="2" charset="-122"/>
              </a:rPr>
              <a:t>2025</a:t>
            </a:r>
            <a:endParaRPr lang="zh-CN" altLang="en-US" b="1" spc="75" dirty="0">
              <a:solidFill>
                <a:srgbClr val="FFFFFF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pic>
        <p:nvPicPr>
          <p:cNvPr id="4" name="图片 3" descr="C:/Users/ad/Desktop/新建文件夹/图片4.png图片4"/>
          <p:cNvPicPr>
            <a:picLocks noChangeAspect="1"/>
          </p:cNvPicPr>
          <p:nvPr/>
        </p:nvPicPr>
        <p:blipFill>
          <a:blip r:embed="rId20"/>
          <a:srcRect l="13453" r="13453"/>
          <a:stretch>
            <a:fillRect/>
          </a:stretch>
        </p:blipFill>
        <p:spPr>
          <a:xfrm>
            <a:off x="6412192" y="742765"/>
            <a:ext cx="2426018" cy="2015681"/>
          </a:xfrm>
          <a:prstGeom prst="roundRect">
            <a:avLst>
              <a:gd name="adj" fmla="val 4263"/>
            </a:avLst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1E2F5C-D5D4-41EC-9D30-D76B6F2E1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89051"/>
            <a:ext cx="8648700" cy="547777"/>
          </a:xfrm>
        </p:spPr>
        <p:txBody>
          <a:bodyPr>
            <a:normAutofit fontScale="90000"/>
          </a:bodyPr>
          <a:lstStyle/>
          <a:p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Results after RCS Injection Upgrade</a:t>
            </a:r>
            <a:endParaRPr lang="zh-CN" altLang="en-US" sz="3200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BF7DEFE5-6515-4EA5-9C7B-1DDE0935AB0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927" y="998725"/>
            <a:ext cx="2930769" cy="1200867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6CE520B-4C29-4EAD-B674-2F0E83EED3A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3501" y="1016378"/>
            <a:ext cx="3020500" cy="1158382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C3DE7271-CB02-46FF-B2CE-2F6D0C0FD99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0659" y="2126128"/>
            <a:ext cx="2983525" cy="1403863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5389E3FE-B28E-4A5A-A6C0-8326C352A63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1986" y="2117252"/>
            <a:ext cx="3042014" cy="1170693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F0FFB585-FA70-4F31-810E-9EF50CA0EA08}"/>
              </a:ext>
            </a:extLst>
          </p:cNvPr>
          <p:cNvSpPr txBox="1"/>
          <p:nvPr/>
        </p:nvSpPr>
        <p:spPr>
          <a:xfrm>
            <a:off x="2981927" y="695198"/>
            <a:ext cx="3062493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878">
              <a:defRPr/>
            </a:pPr>
            <a:r>
              <a:rPr lang="en-US" altLang="zh-CN" sz="144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Before injection system upgrade</a:t>
            </a:r>
            <a:endParaRPr lang="zh-CN" altLang="en-US" sz="1440" b="1" dirty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31889163-42B1-4A71-8A74-639E652201F1}"/>
              </a:ext>
            </a:extLst>
          </p:cNvPr>
          <p:cNvSpPr txBox="1"/>
          <p:nvPr/>
        </p:nvSpPr>
        <p:spPr>
          <a:xfrm>
            <a:off x="5847380" y="699586"/>
            <a:ext cx="3324586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878">
              <a:defRPr/>
            </a:pPr>
            <a:r>
              <a:rPr lang="en-US" altLang="zh-CN" sz="144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After injection system upgrade</a:t>
            </a:r>
            <a:endParaRPr lang="zh-CN" altLang="en-US" sz="1440" b="1" dirty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右箭头 7">
            <a:extLst>
              <a:ext uri="{FF2B5EF4-FFF2-40B4-BE49-F238E27FC236}">
                <a16:creationId xmlns:a16="http://schemas.microsoft.com/office/drawing/2014/main" id="{F844BDF7-5D26-4A8B-B97A-2524C08C407B}"/>
              </a:ext>
            </a:extLst>
          </p:cNvPr>
          <p:cNvSpPr/>
          <p:nvPr/>
        </p:nvSpPr>
        <p:spPr>
          <a:xfrm>
            <a:off x="5898413" y="1374907"/>
            <a:ext cx="301061" cy="243574"/>
          </a:xfrm>
          <a:prstGeom prst="right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右箭头 7">
            <a:extLst>
              <a:ext uri="{FF2B5EF4-FFF2-40B4-BE49-F238E27FC236}">
                <a16:creationId xmlns:a16="http://schemas.microsoft.com/office/drawing/2014/main" id="{F844BDF7-5D26-4A8B-B97A-2524C08C407B}"/>
              </a:ext>
            </a:extLst>
          </p:cNvPr>
          <p:cNvSpPr/>
          <p:nvPr/>
        </p:nvSpPr>
        <p:spPr>
          <a:xfrm>
            <a:off x="5901123" y="2445373"/>
            <a:ext cx="301061" cy="243574"/>
          </a:xfrm>
          <a:prstGeom prst="right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内容占位符 2"/>
          <p:cNvSpPr txBox="1">
            <a:spLocks noChangeArrowheads="1"/>
          </p:cNvSpPr>
          <p:nvPr/>
        </p:nvSpPr>
        <p:spPr bwMode="auto">
          <a:xfrm>
            <a:off x="-1950" y="707635"/>
            <a:ext cx="2990425" cy="31282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5731" indent="-285731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1500" b="1" dirty="0">
                <a:solidFill>
                  <a:srgbClr val="1102C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feasibility of new injection system design scheme has been verified.</a:t>
            </a:r>
          </a:p>
          <a:p>
            <a:pPr marL="285731" indent="-285731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1500" b="1" dirty="0">
                <a:solidFill>
                  <a:srgbClr val="1102C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foil peak temperature is significantly reduced, and its lifetime is greatly increased.</a:t>
            </a:r>
          </a:p>
          <a:p>
            <a:pPr marL="285731" indent="-285731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1500" b="1" dirty="0">
                <a:solidFill>
                  <a:srgbClr val="1102C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injection beam loss and radiation dose are significantly reduced.</a:t>
            </a: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422A0294-FA01-4455-BFF8-7676C29283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9704" y="3307193"/>
            <a:ext cx="1058396" cy="1763661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317C2E9D-71BC-46EC-A8F5-B13A5BC4EE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38102" y="3496829"/>
            <a:ext cx="2370180" cy="1616284"/>
          </a:xfrm>
          <a:prstGeom prst="rect">
            <a:avLst/>
          </a:prstGeom>
        </p:spPr>
      </p:pic>
      <p:sp>
        <p:nvSpPr>
          <p:cNvPr id="22" name="文本框 21">
            <a:extLst>
              <a:ext uri="{FF2B5EF4-FFF2-40B4-BE49-F238E27FC236}">
                <a16:creationId xmlns:a16="http://schemas.microsoft.com/office/drawing/2014/main" id="{792F4F79-CCC9-40CB-A798-B60DD5FCDF80}"/>
              </a:ext>
            </a:extLst>
          </p:cNvPr>
          <p:cNvSpPr txBox="1"/>
          <p:nvPr/>
        </p:nvSpPr>
        <p:spPr>
          <a:xfrm>
            <a:off x="3989064" y="4581981"/>
            <a:ext cx="81337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35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1718K</a:t>
            </a:r>
            <a:endParaRPr lang="zh-CN" altLang="en-US" sz="1350" b="1" dirty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23" name="图片 22">
            <a:extLst>
              <a:ext uri="{FF2B5EF4-FFF2-40B4-BE49-F238E27FC236}">
                <a16:creationId xmlns:a16="http://schemas.microsoft.com/office/drawing/2014/main" id="{2579B684-251B-4CE8-843F-16ED4465D1D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89936" y="3525603"/>
            <a:ext cx="2370180" cy="1545251"/>
          </a:xfrm>
          <a:prstGeom prst="rect">
            <a:avLst/>
          </a:prstGeom>
        </p:spPr>
      </p:pic>
      <p:sp>
        <p:nvSpPr>
          <p:cNvPr id="24" name="文本框 23">
            <a:extLst>
              <a:ext uri="{FF2B5EF4-FFF2-40B4-BE49-F238E27FC236}">
                <a16:creationId xmlns:a16="http://schemas.microsoft.com/office/drawing/2014/main" id="{9C97DA4E-D280-4EFF-99F7-FF21E9DFA55D}"/>
              </a:ext>
            </a:extLst>
          </p:cNvPr>
          <p:cNvSpPr txBox="1"/>
          <p:nvPr/>
        </p:nvSpPr>
        <p:spPr>
          <a:xfrm>
            <a:off x="6572734" y="4531893"/>
            <a:ext cx="81337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35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758K</a:t>
            </a:r>
            <a:endParaRPr lang="zh-CN" altLang="en-US" sz="1350" b="1" dirty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0" name="右箭头 7">
            <a:extLst>
              <a:ext uri="{FF2B5EF4-FFF2-40B4-BE49-F238E27FC236}">
                <a16:creationId xmlns:a16="http://schemas.microsoft.com/office/drawing/2014/main" id="{F78F7BF0-BB23-44F7-8BB8-2E322A861A20}"/>
              </a:ext>
            </a:extLst>
          </p:cNvPr>
          <p:cNvSpPr/>
          <p:nvPr/>
        </p:nvSpPr>
        <p:spPr>
          <a:xfrm>
            <a:off x="5265999" y="4152759"/>
            <a:ext cx="301061" cy="243574"/>
          </a:xfrm>
          <a:prstGeom prst="right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2A9F299A-E68C-460E-9469-C7E03FB2C15F}"/>
              </a:ext>
            </a:extLst>
          </p:cNvPr>
          <p:cNvSpPr txBox="1"/>
          <p:nvPr/>
        </p:nvSpPr>
        <p:spPr>
          <a:xfrm>
            <a:off x="3180339" y="3592196"/>
            <a:ext cx="242812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05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Old painting method</a:t>
            </a:r>
            <a:endParaRPr lang="zh-CN" altLang="en-US" sz="1050" b="1" dirty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D0036A30-D187-43CB-9BFD-4537C62E58E7}"/>
              </a:ext>
            </a:extLst>
          </p:cNvPr>
          <p:cNvSpPr txBox="1"/>
          <p:nvPr/>
        </p:nvSpPr>
        <p:spPr>
          <a:xfrm>
            <a:off x="5811778" y="3713551"/>
            <a:ext cx="226226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05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New painting method</a:t>
            </a:r>
            <a:endParaRPr lang="zh-CN" altLang="en-US" sz="1050" b="1" dirty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5" name="表格 11">
            <a:extLst>
              <a:ext uri="{FF2B5EF4-FFF2-40B4-BE49-F238E27FC236}">
                <a16:creationId xmlns:a16="http://schemas.microsoft.com/office/drawing/2014/main" id="{347C1BCD-7E9E-43AD-99FE-D22BE2CF705B}"/>
              </a:ext>
            </a:extLst>
          </p:cNvPr>
          <p:cNvGraphicFramePr>
            <a:graphicFrameLocks noGrp="1"/>
          </p:cNvGraphicFramePr>
          <p:nvPr/>
        </p:nvGraphicFramePr>
        <p:xfrm>
          <a:off x="172545" y="4050236"/>
          <a:ext cx="2759866" cy="96055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84677">
                  <a:extLst>
                    <a:ext uri="{9D8B030D-6E8A-4147-A177-3AD203B41FA5}">
                      <a16:colId xmlns:a16="http://schemas.microsoft.com/office/drawing/2014/main" val="2838485658"/>
                    </a:ext>
                  </a:extLst>
                </a:gridCol>
                <a:gridCol w="1375189">
                  <a:extLst>
                    <a:ext uri="{9D8B030D-6E8A-4147-A177-3AD203B41FA5}">
                      <a16:colId xmlns:a16="http://schemas.microsoft.com/office/drawing/2014/main" val="1669513003"/>
                    </a:ext>
                  </a:extLst>
                </a:gridCol>
              </a:tblGrid>
              <a:tr h="270891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Stripping foil</a:t>
                      </a:r>
                      <a:endParaRPr lang="zh-CN" altLang="en-US" sz="1400" kern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51435" marR="51435" marT="25718" marB="2571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Foil lifetime</a:t>
                      </a:r>
                      <a:endParaRPr lang="zh-CN" alt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25718" marB="25718" anchor="ctr"/>
                </a:tc>
                <a:extLst>
                  <a:ext uri="{0D108BD9-81ED-4DB2-BD59-A6C34878D82A}">
                    <a16:rowId xmlns:a16="http://schemas.microsoft.com/office/drawing/2014/main" val="3008406174"/>
                  </a:ext>
                </a:extLst>
              </a:tr>
              <a:tr h="2708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Before upgrade</a:t>
                      </a:r>
                      <a:endParaRPr lang="zh-CN" altLang="en-US" sz="1400" baseline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25718" marB="2571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~ 3 weeks</a:t>
                      </a:r>
                      <a:endParaRPr lang="zh-CN" alt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25718" marB="25718" anchor="ctr"/>
                </a:tc>
                <a:extLst>
                  <a:ext uri="{0D108BD9-81ED-4DB2-BD59-A6C34878D82A}">
                    <a16:rowId xmlns:a16="http://schemas.microsoft.com/office/drawing/2014/main" val="3677242925"/>
                  </a:ext>
                </a:extLst>
              </a:tr>
              <a:tr h="41876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After upgrade</a:t>
                      </a:r>
                      <a:endParaRPr lang="zh-CN" altLang="en-US" sz="1400" baseline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25718" marB="2571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 dirty="0">
                          <a:solidFill>
                            <a:srgbClr val="7030A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&gt;4 months</a:t>
                      </a:r>
                      <a:endParaRPr lang="zh-CN" altLang="en-US" sz="1400" b="1" dirty="0">
                        <a:solidFill>
                          <a:srgbClr val="7030A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25718" marB="25718" anchor="ctr"/>
                </a:tc>
                <a:extLst>
                  <a:ext uri="{0D108BD9-81ED-4DB2-BD59-A6C34878D82A}">
                    <a16:rowId xmlns:a16="http://schemas.microsoft.com/office/drawing/2014/main" val="31437322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60266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标题 2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685800" eaLnBrk="1" fontAlgn="auto" hangingPunct="1"/>
            <a:r>
              <a:rPr lang="en-US" altLang="zh-CN" sz="29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Progress of LINAC Front End</a:t>
            </a:r>
            <a:endParaRPr lang="zh-CN" altLang="en-US" sz="2900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9E7EF02B-23D9-40FF-ABA1-CB4A7A49666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1023" y="749125"/>
            <a:ext cx="2333059" cy="2341083"/>
          </a:xfrm>
          <a:prstGeom prst="rect">
            <a:avLst/>
          </a:prstGeom>
        </p:spPr>
      </p:pic>
      <p:sp>
        <p:nvSpPr>
          <p:cNvPr id="21" name="文本框 20">
            <a:extLst>
              <a:ext uri="{FF2B5EF4-FFF2-40B4-BE49-F238E27FC236}">
                <a16:creationId xmlns:a16="http://schemas.microsoft.com/office/drawing/2014/main" id="{D097F687-0591-4D78-B10C-4AF6784FA39B}"/>
              </a:ext>
            </a:extLst>
          </p:cNvPr>
          <p:cNvSpPr txBox="1"/>
          <p:nvPr/>
        </p:nvSpPr>
        <p:spPr bwMode="auto">
          <a:xfrm>
            <a:off x="461350" y="1081524"/>
            <a:ext cx="5962263" cy="23083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10000"/>
              </a:lnSpc>
              <a:spcBef>
                <a:spcPts val="500"/>
              </a:spcBef>
              <a:defRPr sz="1667" b="1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342900" lvl="1" indent="-342900" algn="just">
              <a:lnSpc>
                <a:spcPct val="130000"/>
              </a:lnSpc>
              <a:buClr>
                <a:schemeClr val="tx1"/>
              </a:buClr>
              <a:buFont typeface="Wingdings" panose="05000000000000000000" pitchFamily="2" charset="2"/>
              <a:buChar char="p"/>
              <a:defRPr sz="2000" b="1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</a:lstStyle>
          <a:p>
            <a:pPr marL="308610" indent="-308610" defTabSz="987552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p"/>
              <a:defRPr/>
            </a:pPr>
            <a:r>
              <a:rPr lang="en-US" altLang="zh-CN" sz="1800" dirty="0">
                <a:solidFill>
                  <a:srgbClr val="000000"/>
                </a:solidFill>
                <a:latin typeface="Inter"/>
              </a:rPr>
              <a:t>Technical Specifications for CSNS-II</a:t>
            </a:r>
            <a:endParaRPr lang="en-US" altLang="zh-CN" sz="1800" b="0" dirty="0">
              <a:solidFill>
                <a:srgbClr val="000000"/>
              </a:solidFill>
              <a:latin typeface="Inter"/>
            </a:endParaRPr>
          </a:p>
          <a:p>
            <a:pPr marL="802386" lvl="1" indent="-308610" algn="l" defTabSz="987552">
              <a:lnSpc>
                <a:spcPct val="100000"/>
              </a:lnSpc>
              <a:spcBef>
                <a:spcPts val="0"/>
              </a:spcBef>
              <a:buClr>
                <a:prstClr val="black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800" b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Beam intensity ≥ 50 mA</a:t>
            </a:r>
          </a:p>
          <a:p>
            <a:pPr marL="802386" lvl="1" indent="-308610" algn="l" defTabSz="987552">
              <a:lnSpc>
                <a:spcPct val="100000"/>
              </a:lnSpc>
              <a:spcBef>
                <a:spcPts val="0"/>
              </a:spcBef>
              <a:buClr>
                <a:prstClr val="black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800" b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95% normalized emittance &lt; 0.26 </a:t>
            </a:r>
            <a:r>
              <a:rPr lang="el-GR" altLang="zh-CN" sz="1800" b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π•</a:t>
            </a:r>
            <a:r>
              <a:rPr lang="en-US" altLang="zh-CN" sz="1800" b="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mm•mrad</a:t>
            </a:r>
            <a:endParaRPr lang="en-US" altLang="zh-CN" sz="1800" b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08610" indent="-308610" defTabSz="987552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p"/>
              <a:defRPr/>
            </a:pPr>
            <a:r>
              <a:rPr lang="en-US" altLang="zh-CN" sz="1800" dirty="0">
                <a:solidFill>
                  <a:srgbClr val="000000"/>
                </a:solidFill>
                <a:latin typeface="Inter"/>
              </a:rPr>
              <a:t>Achieved result</a:t>
            </a:r>
          </a:p>
          <a:p>
            <a:pPr marL="802386" lvl="1" algn="l" defTabSz="987552">
              <a:lnSpc>
                <a:spcPct val="100000"/>
              </a:lnSpc>
              <a:spcBef>
                <a:spcPts val="0"/>
              </a:spcBef>
              <a:buClr>
                <a:prstClr val="black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800" b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Beam intensity exceeds 60 mA</a:t>
            </a:r>
          </a:p>
          <a:p>
            <a:pPr marL="802386" lvl="1" algn="l" defTabSz="987552">
              <a:lnSpc>
                <a:spcPct val="100000"/>
              </a:lnSpc>
              <a:spcBef>
                <a:spcPts val="0"/>
              </a:spcBef>
              <a:buClr>
                <a:prstClr val="black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800" b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95% normalized emittance ~0.22 </a:t>
            </a:r>
            <a:r>
              <a:rPr lang="el-GR" altLang="zh-CN" sz="1800" b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π•</a:t>
            </a:r>
            <a:r>
              <a:rPr lang="en-US" altLang="zh-CN" sz="1800" b="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mm•mrad</a:t>
            </a:r>
            <a:endParaRPr lang="en-US" altLang="zh-CN" sz="1800" b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2386" lvl="1" algn="l" defTabSz="987552">
              <a:lnSpc>
                <a:spcPct val="100000"/>
              </a:lnSpc>
              <a:spcBef>
                <a:spcPts val="0"/>
              </a:spcBef>
              <a:buClr>
                <a:prstClr val="black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800" b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Beam rising/falling time after chopped &lt; 7ns</a:t>
            </a:r>
          </a:p>
          <a:p>
            <a:pPr marL="370332" lvl="1" indent="-370332" defTabSz="987552">
              <a:lnSpc>
                <a:spcPct val="100000"/>
              </a:lnSpc>
              <a:spcBef>
                <a:spcPts val="0"/>
              </a:spcBef>
              <a:buClr>
                <a:prstClr val="black"/>
              </a:buClr>
              <a:defRPr/>
            </a:pPr>
            <a:endParaRPr lang="en-US" altLang="zh-CN" sz="1800" dirty="0">
              <a:solidFill>
                <a:prstClr val="black"/>
              </a:solidFill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B78FBA2A-A224-4A1E-AE88-5F1929FEA35B}"/>
              </a:ext>
            </a:extLst>
          </p:cNvPr>
          <p:cNvSpPr txBox="1"/>
          <p:nvPr/>
        </p:nvSpPr>
        <p:spPr>
          <a:xfrm>
            <a:off x="457200" y="3450307"/>
            <a:ext cx="4892486" cy="10515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22960" eaLnBrk="1" fontAlgn="auto" hangingPunct="1">
              <a:spcBef>
                <a:spcPts val="0"/>
              </a:spcBef>
              <a:spcAft>
                <a:spcPts val="540"/>
              </a:spcAft>
              <a:defRPr/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 Processing Progress:</a:t>
            </a:r>
          </a:p>
          <a:p>
            <a:pPr marL="257175" indent="-257175" defTabSz="822960" eaLnBrk="1" fontAlgn="auto" hangingPunct="1">
              <a:spcBef>
                <a:spcPts val="0"/>
              </a:spcBef>
              <a:spcAft>
                <a:spcPts val="540"/>
              </a:spcAft>
              <a:buFont typeface="Wingdings" panose="05000000000000000000" pitchFamily="2" charset="2"/>
              <a:buChar char="p"/>
              <a:defRPr/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Cavity welding is finished.</a:t>
            </a:r>
          </a:p>
          <a:p>
            <a:pPr marL="257175" indent="-257175" defTabSz="822960" eaLnBrk="1" fontAlgn="auto" hangingPunct="1">
              <a:spcBef>
                <a:spcPts val="0"/>
              </a:spcBef>
              <a:spcAft>
                <a:spcPts val="540"/>
              </a:spcAft>
              <a:buFont typeface="Wingdings" panose="05000000000000000000" pitchFamily="2" charset="2"/>
              <a:buChar char="p"/>
              <a:defRPr/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Final cold test is in progress.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A54C6F40-DFE1-498D-8670-5D7CC3A9CEEB}"/>
              </a:ext>
            </a:extLst>
          </p:cNvPr>
          <p:cNvSpPr txBox="1"/>
          <p:nvPr/>
        </p:nvSpPr>
        <p:spPr bwMode="auto">
          <a:xfrm>
            <a:off x="457200" y="749125"/>
            <a:ext cx="4572340" cy="4247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r>
              <a:rPr lang="en-US" altLang="zh-CN" sz="2160" dirty="0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+mn-ea"/>
              </a:rPr>
              <a:t>RF H- ion source </a:t>
            </a:r>
            <a:endParaRPr lang="zh-CN" altLang="en-US" sz="2160" dirty="0"/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1502D8B0-A9A7-4C3E-9642-0DF027ACD532}"/>
              </a:ext>
            </a:extLst>
          </p:cNvPr>
          <p:cNvSpPr txBox="1"/>
          <p:nvPr/>
        </p:nvSpPr>
        <p:spPr bwMode="auto">
          <a:xfrm>
            <a:off x="504221" y="3090208"/>
            <a:ext cx="4112172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+mn-ea"/>
              </a:rPr>
              <a:t>RFQ</a:t>
            </a:r>
            <a:endParaRPr lang="zh-CN" altLang="en-US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E4E00B11-BF36-48B6-973A-BFD5A57755D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1023" y="3221267"/>
            <a:ext cx="2333059" cy="1749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5151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标题 2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685800" eaLnBrk="1" fontAlgn="auto" hangingPunct="1"/>
            <a:r>
              <a:rPr lang="en-US" altLang="zh-CN" sz="29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Progress of SRF &amp; Cryogenic</a:t>
            </a:r>
            <a:endParaRPr lang="zh-CN" altLang="en-US" sz="2900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D9753B8C-3E89-4905-8A10-85B66856BD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4785" y="692342"/>
            <a:ext cx="4268603" cy="1735064"/>
          </a:xfrm>
          <a:prstGeom prst="rect">
            <a:avLst/>
          </a:prstGeom>
        </p:spPr>
      </p:pic>
      <p:sp>
        <p:nvSpPr>
          <p:cNvPr id="39" name="文本框 38">
            <a:extLst>
              <a:ext uri="{FF2B5EF4-FFF2-40B4-BE49-F238E27FC236}">
                <a16:creationId xmlns:a16="http://schemas.microsoft.com/office/drawing/2014/main" id="{AEFE1CB2-864D-4390-870B-00C99F30031C}"/>
              </a:ext>
            </a:extLst>
          </p:cNvPr>
          <p:cNvSpPr txBox="1"/>
          <p:nvPr/>
        </p:nvSpPr>
        <p:spPr>
          <a:xfrm>
            <a:off x="4831229" y="4487766"/>
            <a:ext cx="3807320" cy="6740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>
                <a:latin typeface="Times New Roman" panose="02020603050405020304" pitchFamily="18" charset="0"/>
                <a:ea typeface="楷体" panose="02010609060101010101" charset="-122"/>
              </a:defRPr>
            </a:lvl1pPr>
          </a:lstStyle>
          <a:p>
            <a:pPr defTabSz="82296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260">
                <a:solidFill>
                  <a:srgbClr val="000000"/>
                </a:solidFill>
              </a:rPr>
              <a:t>12 elliptical naked </a:t>
            </a:r>
            <a:r>
              <a:rPr lang="en-US" altLang="zh-CN" sz="1260" dirty="0">
                <a:solidFill>
                  <a:srgbClr val="000000"/>
                </a:solidFill>
              </a:rPr>
              <a:t>cavities </a:t>
            </a:r>
            <a:r>
              <a:rPr lang="en-US" altLang="zh-CN" sz="1260">
                <a:solidFill>
                  <a:srgbClr val="000000"/>
                </a:solidFill>
              </a:rPr>
              <a:t>fabrication completed</a:t>
            </a:r>
            <a:endParaRPr lang="en-US" altLang="zh-CN" sz="1260" dirty="0">
              <a:solidFill>
                <a:srgbClr val="000000"/>
              </a:solidFill>
            </a:endParaRPr>
          </a:p>
          <a:p>
            <a:pPr defTabSz="82296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260">
                <a:solidFill>
                  <a:srgbClr val="000000"/>
                </a:solidFill>
              </a:rPr>
              <a:t>3 vessel cavities fabrication completed</a:t>
            </a:r>
          </a:p>
          <a:p>
            <a:pPr defTabSz="82296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260">
                <a:solidFill>
                  <a:srgbClr val="000000"/>
                </a:solidFill>
              </a:rPr>
              <a:t>1 module completed</a:t>
            </a:r>
            <a:endParaRPr lang="zh-CN" altLang="en-US" sz="1260" dirty="0">
              <a:solidFill>
                <a:srgbClr val="000000"/>
              </a:solidFill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B032C1D3-B314-40B5-B29C-83CBD1837ED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208" y="2397733"/>
            <a:ext cx="2786710" cy="2090032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4B58321A-4E1E-4C96-A25C-52617372BE6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0844" y="2427405"/>
            <a:ext cx="2786710" cy="2090032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3610FA09-3799-4CFC-8C66-DA016DB57498}"/>
              </a:ext>
            </a:extLst>
          </p:cNvPr>
          <p:cNvSpPr txBox="1"/>
          <p:nvPr/>
        </p:nvSpPr>
        <p:spPr bwMode="auto">
          <a:xfrm>
            <a:off x="870269" y="4517438"/>
            <a:ext cx="2837636" cy="11259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26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8 double spoke naked cavities complated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26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6 double spoke vessel cavities completed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26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2 modules completed</a:t>
            </a:r>
          </a:p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endParaRPr lang="zh-CN" altLang="en-US" sz="2520" b="1" dirty="0">
              <a:ln>
                <a:solidFill>
                  <a:srgbClr val="FFFF00"/>
                </a:solidFill>
              </a:ln>
              <a:solidFill>
                <a:srgbClr val="2433F8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576297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>
            <a:extLst>
              <a:ext uri="{FF2B5EF4-FFF2-40B4-BE49-F238E27FC236}">
                <a16:creationId xmlns:a16="http://schemas.microsoft.com/office/drawing/2014/main" id="{4F51D438-E20E-4BEA-8C44-03B01BCB3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CN"/>
              <a:t> </a:t>
            </a:r>
            <a:endParaRPr lang="zh-CN" altLang="en-US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F8FAB5F3-B8C0-483C-8AA1-C42D3B52A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2E5DDF-294A-47C7-9938-98EB7AF5D866}" type="slidenum">
              <a:rPr lang="en-US" altLang="zh-CN" smtClean="0"/>
              <a:t>23</a:t>
            </a:fld>
            <a:endParaRPr lang="en-US" altLang="zh-CN"/>
          </a:p>
        </p:txBody>
      </p:sp>
      <p:sp>
        <p:nvSpPr>
          <p:cNvPr id="4" name="标题 3">
            <a:extLst>
              <a:ext uri="{FF2B5EF4-FFF2-40B4-BE49-F238E27FC236}">
                <a16:creationId xmlns:a16="http://schemas.microsoft.com/office/drawing/2014/main" id="{FD817FB8-1C5A-4FAB-A5DC-1685A9148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 </a:t>
            </a:r>
            <a:endParaRPr lang="zh-CN" altLang="en-US" dirty="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3F4AD871-1A27-476E-A0B3-267E5160FA8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54" y="688602"/>
            <a:ext cx="2945048" cy="2108571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292E3358-5F95-45AA-864A-A8E27131E814}"/>
              </a:ext>
            </a:extLst>
          </p:cNvPr>
          <p:cNvSpPr txBox="1"/>
          <p:nvPr/>
        </p:nvSpPr>
        <p:spPr bwMode="auto">
          <a:xfrm>
            <a:off x="613957" y="2571750"/>
            <a:ext cx="1879041" cy="2862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double spoke cavity string</a:t>
            </a:r>
            <a:endParaRPr lang="zh-CN" altLang="en-US" sz="1260" dirty="0">
              <a:solidFill>
                <a:srgbClr val="000000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2DD7E34C-C9FD-4B31-A7C1-73706A70FD8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7197" y="688602"/>
            <a:ext cx="3131820" cy="2083963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1027771D-B84A-4058-BA87-AA04279B38A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3635" y="710681"/>
            <a:ext cx="2705929" cy="2047586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75D3AA9A-7687-469F-A386-C6D5DE8D90C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9" y="2898254"/>
            <a:ext cx="2945048" cy="2207922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E96FB2BD-9D69-4541-916B-A036C994AE8D}"/>
              </a:ext>
            </a:extLst>
          </p:cNvPr>
          <p:cNvSpPr txBox="1"/>
          <p:nvPr/>
        </p:nvSpPr>
        <p:spPr bwMode="auto">
          <a:xfrm>
            <a:off x="610991" y="4767266"/>
            <a:ext cx="1592104" cy="2862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elliptical cavity string</a:t>
            </a:r>
            <a:endParaRPr lang="zh-CN" altLang="en-US" sz="1260" dirty="0">
              <a:solidFill>
                <a:srgbClr val="000000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E2D79C78-2497-435E-8CE7-4CE436574E2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960" y="2906220"/>
            <a:ext cx="2739604" cy="2199956"/>
          </a:xfrm>
          <a:prstGeom prst="rect">
            <a:avLst/>
          </a:prstGeom>
        </p:spPr>
      </p:pic>
      <p:sp>
        <p:nvSpPr>
          <p:cNvPr id="19" name="文本框 18">
            <a:extLst>
              <a:ext uri="{FF2B5EF4-FFF2-40B4-BE49-F238E27FC236}">
                <a16:creationId xmlns:a16="http://schemas.microsoft.com/office/drawing/2014/main" id="{7E69FFC4-4276-487B-92E7-DF08E5886C23}"/>
              </a:ext>
            </a:extLst>
          </p:cNvPr>
          <p:cNvSpPr txBox="1"/>
          <p:nvPr/>
        </p:nvSpPr>
        <p:spPr bwMode="auto">
          <a:xfrm>
            <a:off x="3540654" y="4582385"/>
            <a:ext cx="1963999" cy="54425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elliptical cavity integration </a:t>
            </a:r>
          </a:p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into cryomodule</a:t>
            </a:r>
            <a:endParaRPr lang="zh-CN" altLang="en-US" sz="1260" dirty="0">
              <a:solidFill>
                <a:srgbClr val="000000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F7B1312C-2872-410D-BEF4-8EF073E72899}"/>
              </a:ext>
            </a:extLst>
          </p:cNvPr>
          <p:cNvSpPr txBox="1"/>
          <p:nvPr/>
        </p:nvSpPr>
        <p:spPr bwMode="auto">
          <a:xfrm>
            <a:off x="3250751" y="2218118"/>
            <a:ext cx="2250937" cy="54425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double spoke cavity integration </a:t>
            </a:r>
          </a:p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into cryomodule</a:t>
            </a:r>
            <a:endParaRPr lang="zh-CN" altLang="en-US" sz="1260" dirty="0">
              <a:solidFill>
                <a:srgbClr val="000000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6BE83897-AFDA-4F9A-A7D8-BA293E8352DD}"/>
              </a:ext>
            </a:extLst>
          </p:cNvPr>
          <p:cNvSpPr txBox="1"/>
          <p:nvPr/>
        </p:nvSpPr>
        <p:spPr bwMode="auto">
          <a:xfrm>
            <a:off x="6624394" y="2301676"/>
            <a:ext cx="1560042" cy="54425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double spoke module</a:t>
            </a:r>
          </a:p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Horizontal test</a:t>
            </a:r>
            <a:endParaRPr lang="zh-CN" altLang="en-US" sz="1260" dirty="0">
              <a:solidFill>
                <a:srgbClr val="000000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22" name="图片 21">
            <a:extLst>
              <a:ext uri="{FF2B5EF4-FFF2-40B4-BE49-F238E27FC236}">
                <a16:creationId xmlns:a16="http://schemas.microsoft.com/office/drawing/2014/main" id="{67680151-234F-4875-A1E9-82782A766F0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197" y="2906220"/>
            <a:ext cx="3100821" cy="2199956"/>
          </a:xfrm>
          <a:prstGeom prst="rect">
            <a:avLst/>
          </a:prstGeom>
        </p:spPr>
      </p:pic>
      <p:sp>
        <p:nvSpPr>
          <p:cNvPr id="23" name="文本框 22">
            <a:extLst>
              <a:ext uri="{FF2B5EF4-FFF2-40B4-BE49-F238E27FC236}">
                <a16:creationId xmlns:a16="http://schemas.microsoft.com/office/drawing/2014/main" id="{4A5B9779-6118-4072-AB96-B961B91F6D75}"/>
              </a:ext>
            </a:extLst>
          </p:cNvPr>
          <p:cNvSpPr txBox="1"/>
          <p:nvPr/>
        </p:nvSpPr>
        <p:spPr bwMode="auto">
          <a:xfrm>
            <a:off x="6751617" y="4579720"/>
            <a:ext cx="1707520" cy="54425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elliptical cavity module</a:t>
            </a:r>
          </a:p>
          <a:p>
            <a:pPr marL="308610" indent="-308610" algn="ctr">
              <a:spcBef>
                <a:spcPts val="540"/>
              </a:spcBef>
              <a:buClr>
                <a:schemeClr val="tx1"/>
              </a:buClr>
            </a:pPr>
            <a:r>
              <a:rPr lang="en-US" altLang="zh-CN" sz="126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charset="-122"/>
              </a:rPr>
              <a:t>horizontal test</a:t>
            </a:r>
            <a:endParaRPr lang="zh-CN" altLang="en-US" sz="1260" dirty="0">
              <a:solidFill>
                <a:srgbClr val="000000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25" name="标题 27">
            <a:extLst>
              <a:ext uri="{FF2B5EF4-FFF2-40B4-BE49-F238E27FC236}">
                <a16:creationId xmlns:a16="http://schemas.microsoft.com/office/drawing/2014/main" id="{75CF52FC-F1C8-4F80-BC80-7E310AD2D7C2}"/>
              </a:ext>
            </a:extLst>
          </p:cNvPr>
          <p:cNvSpPr txBox="1">
            <a:spLocks/>
          </p:cNvSpPr>
          <p:nvPr/>
        </p:nvSpPr>
        <p:spPr bwMode="auto">
          <a:xfrm>
            <a:off x="489147" y="195581"/>
            <a:ext cx="6881826" cy="43195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82296" tIns="41148" rIns="82296" bIns="41148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23545" algn="ctr" rtl="0" fontAlgn="base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846455" algn="ctr" rtl="0" fontAlgn="base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270000" algn="ctr" rtl="0" fontAlgn="base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693545" algn="ctr" rtl="0" fontAlgn="base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defTabSz="685800" eaLnBrk="1" fontAlgn="auto" hangingPunct="1"/>
            <a:r>
              <a:rPr lang="en-US" altLang="zh-CN" sz="29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Progress of SRF &amp; Cryogenic</a:t>
            </a:r>
            <a:endParaRPr lang="zh-CN" altLang="en-US" sz="2900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92381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组合 14"/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238316" y="699542"/>
            <a:ext cx="4132517" cy="4287965"/>
            <a:chOff x="695325" y="1052513"/>
            <a:chExt cx="5273675" cy="5472111"/>
          </a:xfrm>
        </p:grpSpPr>
        <p:sp>
          <p:nvSpPr>
            <p:cNvPr id="19" name="矩形: 圆角 1"/>
            <p:cNvSpPr/>
            <p:nvPr>
              <p:custDataLst>
                <p:tags r:id="rId16"/>
              </p:custDataLst>
            </p:nvPr>
          </p:nvSpPr>
          <p:spPr>
            <a:xfrm>
              <a:off x="695325" y="1052513"/>
              <a:ext cx="5273675" cy="5472111"/>
            </a:xfrm>
            <a:prstGeom prst="roundRect">
              <a:avLst>
                <a:gd name="adj" fmla="val 2199"/>
              </a:avLst>
            </a:prstGeom>
            <a:gradFill>
              <a:gsLst>
                <a:gs pos="0">
                  <a:srgbClr val="00256E">
                    <a:alpha val="10000"/>
                  </a:srgbClr>
                </a:gs>
                <a:gs pos="100000">
                  <a:srgbClr val="00256E">
                    <a:alpha val="0"/>
                  </a:srgbClr>
                </a:gs>
              </a:gsLst>
              <a:lin ang="5400000" scaled="1"/>
            </a:gra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82296" tIns="41148" rIns="82296" bIns="41148" numCol="1" spcCol="0" rtlCol="0" fromWordArt="0" anchor="ctr" anchorCtr="0" forceAA="0" compatLnSpc="1">
              <a:noAutofit/>
            </a:bodyPr>
            <a:lstStyle/>
            <a:p>
              <a:pPr algn="ctr"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20">
                <a:solidFill>
                  <a:prstClr val="white"/>
                </a:solidFill>
                <a:ea typeface="微软雅黑" panose="020B0503020204020204" pitchFamily="34" charset="-122"/>
                <a:cs typeface="+mn-ea"/>
              </a:endParaRPr>
            </a:p>
          </p:txBody>
        </p:sp>
        <p:sp>
          <p:nvSpPr>
            <p:cNvPr id="29" name="文本框 28"/>
            <p:cNvSpPr txBox="1"/>
            <p:nvPr>
              <p:custDataLst>
                <p:tags r:id="rId17"/>
              </p:custDataLst>
            </p:nvPr>
          </p:nvSpPr>
          <p:spPr>
            <a:xfrm>
              <a:off x="1854836" y="1318627"/>
              <a:ext cx="2954655" cy="10722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zh-CN" altLang="en-US" sz="1620" b="1" dirty="0">
                  <a:solidFill>
                    <a:prstClr val="white"/>
                  </a:solidFill>
                  <a:ea typeface="微软雅黑" panose="020B0503020204020204" pitchFamily="34" charset="-122"/>
                  <a:cs typeface="+mn-ea"/>
                </a:rPr>
                <a:t>智慧城市建设需求持续增长</a:t>
              </a:r>
              <a:endParaRPr lang="en-US" altLang="zh-CN" sz="1620" b="1" dirty="0">
                <a:solidFill>
                  <a:prstClr val="white"/>
                </a:solidFill>
                <a:ea typeface="微软雅黑" panose="020B0503020204020204" pitchFamily="34" charset="-122"/>
                <a:cs typeface="+mn-ea"/>
              </a:endParaRPr>
            </a:p>
            <a:p>
              <a:pPr algn="ctr"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zh-CN" altLang="en-US" sz="1620" b="1" dirty="0">
                  <a:solidFill>
                    <a:prstClr val="white"/>
                  </a:solidFill>
                  <a:ea typeface="微软雅黑" panose="020B0503020204020204" pitchFamily="34" charset="-122"/>
                  <a:cs typeface="+mn-ea"/>
                </a:rPr>
                <a:t>政策推动力度不断加大</a:t>
              </a:r>
            </a:p>
          </p:txBody>
        </p:sp>
        <p:sp>
          <p:nvSpPr>
            <p:cNvPr id="30" name="Freeform 1266"/>
            <p:cNvSpPr/>
            <p:nvPr>
              <p:custDataLst>
                <p:tags r:id="rId18"/>
              </p:custDataLst>
            </p:nvPr>
          </p:nvSpPr>
          <p:spPr bwMode="auto">
            <a:xfrm>
              <a:off x="4929201" y="1235218"/>
              <a:ext cx="388053" cy="813151"/>
            </a:xfrm>
            <a:custGeom>
              <a:avLst/>
              <a:gdLst>
                <a:gd name="T0" fmla="*/ 683 w 900"/>
                <a:gd name="T1" fmla="*/ 1322 h 1887"/>
                <a:gd name="T2" fmla="*/ 621 w 900"/>
                <a:gd name="T3" fmla="*/ 1439 h 1887"/>
                <a:gd name="T4" fmla="*/ 824 w 900"/>
                <a:gd name="T5" fmla="*/ 1387 h 1887"/>
                <a:gd name="T6" fmla="*/ 479 w 900"/>
                <a:gd name="T7" fmla="*/ 1621 h 1887"/>
                <a:gd name="T8" fmla="*/ 762 w 900"/>
                <a:gd name="T9" fmla="*/ 1543 h 1887"/>
                <a:gd name="T10" fmla="*/ 431 w 900"/>
                <a:gd name="T11" fmla="*/ 1687 h 1887"/>
                <a:gd name="T12" fmla="*/ 436 w 900"/>
                <a:gd name="T13" fmla="*/ 1733 h 1887"/>
                <a:gd name="T14" fmla="*/ 559 w 900"/>
                <a:gd name="T15" fmla="*/ 1792 h 1887"/>
                <a:gd name="T16" fmla="*/ 194 w 900"/>
                <a:gd name="T17" fmla="*/ 1826 h 1887"/>
                <a:gd name="T18" fmla="*/ 51 w 900"/>
                <a:gd name="T19" fmla="*/ 1867 h 1887"/>
                <a:gd name="T20" fmla="*/ 309 w 900"/>
                <a:gd name="T21" fmla="*/ 1508 h 1887"/>
                <a:gd name="T22" fmla="*/ 270 w 900"/>
                <a:gd name="T23" fmla="*/ 1764 h 1887"/>
                <a:gd name="T24" fmla="*/ 434 w 900"/>
                <a:gd name="T25" fmla="*/ 1368 h 1887"/>
                <a:gd name="T26" fmla="*/ 466 w 900"/>
                <a:gd name="T27" fmla="*/ 1606 h 1887"/>
                <a:gd name="T28" fmla="*/ 495 w 900"/>
                <a:gd name="T29" fmla="*/ 1364 h 1887"/>
                <a:gd name="T30" fmla="*/ 599 w 900"/>
                <a:gd name="T31" fmla="*/ 1435 h 1887"/>
                <a:gd name="T32" fmla="*/ 581 w 900"/>
                <a:gd name="T33" fmla="*/ 1221 h 1887"/>
                <a:gd name="T34" fmla="*/ 686 w 900"/>
                <a:gd name="T35" fmla="*/ 1249 h 1887"/>
                <a:gd name="T36" fmla="*/ 599 w 900"/>
                <a:gd name="T37" fmla="*/ 997 h 1887"/>
                <a:gd name="T38" fmla="*/ 731 w 900"/>
                <a:gd name="T39" fmla="*/ 946 h 1887"/>
                <a:gd name="T40" fmla="*/ 563 w 900"/>
                <a:gd name="T41" fmla="*/ 759 h 1887"/>
                <a:gd name="T42" fmla="*/ 715 w 900"/>
                <a:gd name="T43" fmla="*/ 772 h 1887"/>
                <a:gd name="T44" fmla="*/ 526 w 900"/>
                <a:gd name="T45" fmla="*/ 622 h 1887"/>
                <a:gd name="T46" fmla="*/ 669 w 900"/>
                <a:gd name="T47" fmla="*/ 618 h 1887"/>
                <a:gd name="T48" fmla="*/ 562 w 900"/>
                <a:gd name="T49" fmla="*/ 494 h 1887"/>
                <a:gd name="T50" fmla="*/ 592 w 900"/>
                <a:gd name="T51" fmla="*/ 471 h 1887"/>
                <a:gd name="T52" fmla="*/ 556 w 900"/>
                <a:gd name="T53" fmla="*/ 410 h 1887"/>
                <a:gd name="T54" fmla="*/ 361 w 900"/>
                <a:gd name="T55" fmla="*/ 332 h 1887"/>
                <a:gd name="T56" fmla="*/ 443 w 900"/>
                <a:gd name="T57" fmla="*/ 279 h 1887"/>
                <a:gd name="T58" fmla="*/ 222 w 900"/>
                <a:gd name="T59" fmla="*/ 225 h 1887"/>
                <a:gd name="T60" fmla="*/ 197 w 900"/>
                <a:gd name="T61" fmla="*/ 187 h 1887"/>
                <a:gd name="T62" fmla="*/ 180 w 900"/>
                <a:gd name="T63" fmla="*/ 104 h 1887"/>
                <a:gd name="T64" fmla="*/ 204 w 900"/>
                <a:gd name="T65" fmla="*/ 84 h 1887"/>
                <a:gd name="T66" fmla="*/ 218 w 900"/>
                <a:gd name="T67" fmla="*/ 0 h 1887"/>
                <a:gd name="T68" fmla="*/ 338 w 900"/>
                <a:gd name="T69" fmla="*/ 171 h 1887"/>
                <a:gd name="T70" fmla="*/ 423 w 900"/>
                <a:gd name="T71" fmla="*/ 138 h 1887"/>
                <a:gd name="T72" fmla="*/ 472 w 900"/>
                <a:gd name="T73" fmla="*/ 272 h 1887"/>
                <a:gd name="T74" fmla="*/ 534 w 900"/>
                <a:gd name="T75" fmla="*/ 221 h 1887"/>
                <a:gd name="T76" fmla="*/ 573 w 900"/>
                <a:gd name="T77" fmla="*/ 398 h 1887"/>
                <a:gd name="T78" fmla="*/ 648 w 900"/>
                <a:gd name="T79" fmla="*/ 352 h 1887"/>
                <a:gd name="T80" fmla="*/ 654 w 900"/>
                <a:gd name="T81" fmla="*/ 522 h 1887"/>
                <a:gd name="T82" fmla="*/ 727 w 900"/>
                <a:gd name="T83" fmla="*/ 429 h 1887"/>
                <a:gd name="T84" fmla="*/ 790 w 900"/>
                <a:gd name="T85" fmla="*/ 517 h 1887"/>
                <a:gd name="T86" fmla="*/ 731 w 900"/>
                <a:gd name="T87" fmla="*/ 770 h 1887"/>
                <a:gd name="T88" fmla="*/ 859 w 900"/>
                <a:gd name="T89" fmla="*/ 692 h 1887"/>
                <a:gd name="T90" fmla="*/ 749 w 900"/>
                <a:gd name="T91" fmla="*/ 946 h 1887"/>
                <a:gd name="T92" fmla="*/ 849 w 900"/>
                <a:gd name="T93" fmla="*/ 902 h 1887"/>
                <a:gd name="T94" fmla="*/ 738 w 900"/>
                <a:gd name="T95" fmla="*/ 1127 h 1887"/>
                <a:gd name="T96" fmla="*/ 712 w 900"/>
                <a:gd name="T97" fmla="*/ 1236 h 18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00" h="1887">
                  <a:moveTo>
                    <a:pt x="900" y="1106"/>
                  </a:moveTo>
                  <a:cubicBezTo>
                    <a:pt x="894" y="1125"/>
                    <a:pt x="889" y="1144"/>
                    <a:pt x="883" y="1163"/>
                  </a:cubicBezTo>
                  <a:cubicBezTo>
                    <a:pt x="869" y="1202"/>
                    <a:pt x="851" y="1239"/>
                    <a:pt x="823" y="1269"/>
                  </a:cubicBezTo>
                  <a:cubicBezTo>
                    <a:pt x="785" y="1310"/>
                    <a:pt x="739" y="1329"/>
                    <a:pt x="683" y="1322"/>
                  </a:cubicBezTo>
                  <a:cubicBezTo>
                    <a:pt x="679" y="1322"/>
                    <a:pt x="676" y="1322"/>
                    <a:pt x="674" y="1326"/>
                  </a:cubicBezTo>
                  <a:cubicBezTo>
                    <a:pt x="655" y="1364"/>
                    <a:pt x="636" y="1402"/>
                    <a:pt x="617" y="1440"/>
                  </a:cubicBezTo>
                  <a:cubicBezTo>
                    <a:pt x="616" y="1441"/>
                    <a:pt x="617" y="1441"/>
                    <a:pt x="616" y="1443"/>
                  </a:cubicBezTo>
                  <a:cubicBezTo>
                    <a:pt x="618" y="1441"/>
                    <a:pt x="620" y="1440"/>
                    <a:pt x="621" y="1439"/>
                  </a:cubicBezTo>
                  <a:cubicBezTo>
                    <a:pt x="651" y="1408"/>
                    <a:pt x="680" y="1377"/>
                    <a:pt x="717" y="1355"/>
                  </a:cubicBezTo>
                  <a:cubicBezTo>
                    <a:pt x="756" y="1330"/>
                    <a:pt x="800" y="1318"/>
                    <a:pt x="847" y="1322"/>
                  </a:cubicBezTo>
                  <a:cubicBezTo>
                    <a:pt x="850" y="1322"/>
                    <a:pt x="852" y="1323"/>
                    <a:pt x="858" y="1324"/>
                  </a:cubicBezTo>
                  <a:cubicBezTo>
                    <a:pt x="846" y="1346"/>
                    <a:pt x="836" y="1367"/>
                    <a:pt x="824" y="1387"/>
                  </a:cubicBezTo>
                  <a:cubicBezTo>
                    <a:pt x="803" y="1422"/>
                    <a:pt x="778" y="1454"/>
                    <a:pt x="746" y="1479"/>
                  </a:cubicBezTo>
                  <a:cubicBezTo>
                    <a:pt x="693" y="1520"/>
                    <a:pt x="635" y="1533"/>
                    <a:pt x="571" y="1510"/>
                  </a:cubicBezTo>
                  <a:cubicBezTo>
                    <a:pt x="555" y="1529"/>
                    <a:pt x="541" y="1548"/>
                    <a:pt x="525" y="1567"/>
                  </a:cubicBezTo>
                  <a:cubicBezTo>
                    <a:pt x="510" y="1585"/>
                    <a:pt x="494" y="1602"/>
                    <a:pt x="479" y="1621"/>
                  </a:cubicBezTo>
                  <a:cubicBezTo>
                    <a:pt x="482" y="1619"/>
                    <a:pt x="485" y="1617"/>
                    <a:pt x="489" y="1615"/>
                  </a:cubicBezTo>
                  <a:cubicBezTo>
                    <a:pt x="516" y="1598"/>
                    <a:pt x="543" y="1580"/>
                    <a:pt x="571" y="1565"/>
                  </a:cubicBezTo>
                  <a:cubicBezTo>
                    <a:pt x="610" y="1543"/>
                    <a:pt x="653" y="1530"/>
                    <a:pt x="699" y="1531"/>
                  </a:cubicBezTo>
                  <a:cubicBezTo>
                    <a:pt x="720" y="1532"/>
                    <a:pt x="741" y="1534"/>
                    <a:pt x="762" y="1543"/>
                  </a:cubicBezTo>
                  <a:cubicBezTo>
                    <a:pt x="752" y="1556"/>
                    <a:pt x="743" y="1569"/>
                    <a:pt x="733" y="1580"/>
                  </a:cubicBezTo>
                  <a:cubicBezTo>
                    <a:pt x="699" y="1619"/>
                    <a:pt x="663" y="1654"/>
                    <a:pt x="617" y="1678"/>
                  </a:cubicBezTo>
                  <a:cubicBezTo>
                    <a:pt x="563" y="1706"/>
                    <a:pt x="507" y="1717"/>
                    <a:pt x="448" y="1695"/>
                  </a:cubicBezTo>
                  <a:cubicBezTo>
                    <a:pt x="442" y="1693"/>
                    <a:pt x="437" y="1690"/>
                    <a:pt x="431" y="1687"/>
                  </a:cubicBezTo>
                  <a:cubicBezTo>
                    <a:pt x="426" y="1684"/>
                    <a:pt x="421" y="1681"/>
                    <a:pt x="418" y="1679"/>
                  </a:cubicBezTo>
                  <a:cubicBezTo>
                    <a:pt x="369" y="1714"/>
                    <a:pt x="322" y="1749"/>
                    <a:pt x="277" y="1781"/>
                  </a:cubicBezTo>
                  <a:cubicBezTo>
                    <a:pt x="286" y="1778"/>
                    <a:pt x="300" y="1772"/>
                    <a:pt x="313" y="1768"/>
                  </a:cubicBezTo>
                  <a:cubicBezTo>
                    <a:pt x="353" y="1753"/>
                    <a:pt x="394" y="1740"/>
                    <a:pt x="436" y="1733"/>
                  </a:cubicBezTo>
                  <a:cubicBezTo>
                    <a:pt x="482" y="1726"/>
                    <a:pt x="526" y="1729"/>
                    <a:pt x="569" y="1747"/>
                  </a:cubicBezTo>
                  <a:cubicBezTo>
                    <a:pt x="578" y="1750"/>
                    <a:pt x="585" y="1754"/>
                    <a:pt x="593" y="1758"/>
                  </a:cubicBezTo>
                  <a:cubicBezTo>
                    <a:pt x="595" y="1759"/>
                    <a:pt x="596" y="1760"/>
                    <a:pt x="598" y="1762"/>
                  </a:cubicBezTo>
                  <a:cubicBezTo>
                    <a:pt x="585" y="1772"/>
                    <a:pt x="572" y="1782"/>
                    <a:pt x="559" y="1792"/>
                  </a:cubicBezTo>
                  <a:cubicBezTo>
                    <a:pt x="517" y="1822"/>
                    <a:pt x="472" y="1848"/>
                    <a:pt x="423" y="1865"/>
                  </a:cubicBezTo>
                  <a:cubicBezTo>
                    <a:pt x="374" y="1881"/>
                    <a:pt x="325" y="1887"/>
                    <a:pt x="275" y="1874"/>
                  </a:cubicBezTo>
                  <a:cubicBezTo>
                    <a:pt x="245" y="1866"/>
                    <a:pt x="218" y="1852"/>
                    <a:pt x="197" y="1829"/>
                  </a:cubicBezTo>
                  <a:cubicBezTo>
                    <a:pt x="196" y="1827"/>
                    <a:pt x="194" y="1826"/>
                    <a:pt x="194" y="1826"/>
                  </a:cubicBezTo>
                  <a:cubicBezTo>
                    <a:pt x="159" y="1840"/>
                    <a:pt x="125" y="1855"/>
                    <a:pt x="91" y="1869"/>
                  </a:cubicBezTo>
                  <a:cubicBezTo>
                    <a:pt x="80" y="1874"/>
                    <a:pt x="68" y="1877"/>
                    <a:pt x="57" y="1881"/>
                  </a:cubicBezTo>
                  <a:cubicBezTo>
                    <a:pt x="51" y="1883"/>
                    <a:pt x="46" y="1885"/>
                    <a:pt x="43" y="1878"/>
                  </a:cubicBezTo>
                  <a:cubicBezTo>
                    <a:pt x="40" y="1871"/>
                    <a:pt x="46" y="1869"/>
                    <a:pt x="51" y="1867"/>
                  </a:cubicBezTo>
                  <a:cubicBezTo>
                    <a:pt x="94" y="1849"/>
                    <a:pt x="136" y="1832"/>
                    <a:pt x="178" y="1815"/>
                  </a:cubicBezTo>
                  <a:cubicBezTo>
                    <a:pt x="183" y="1813"/>
                    <a:pt x="185" y="1811"/>
                    <a:pt x="184" y="1805"/>
                  </a:cubicBezTo>
                  <a:cubicBezTo>
                    <a:pt x="170" y="1749"/>
                    <a:pt x="179" y="1696"/>
                    <a:pt x="207" y="1646"/>
                  </a:cubicBezTo>
                  <a:cubicBezTo>
                    <a:pt x="235" y="1595"/>
                    <a:pt x="270" y="1550"/>
                    <a:pt x="309" y="1508"/>
                  </a:cubicBezTo>
                  <a:cubicBezTo>
                    <a:pt x="310" y="1507"/>
                    <a:pt x="311" y="1507"/>
                    <a:pt x="312" y="1506"/>
                  </a:cubicBezTo>
                  <a:cubicBezTo>
                    <a:pt x="342" y="1541"/>
                    <a:pt x="358" y="1580"/>
                    <a:pt x="352" y="1627"/>
                  </a:cubicBezTo>
                  <a:cubicBezTo>
                    <a:pt x="347" y="1671"/>
                    <a:pt x="324" y="1706"/>
                    <a:pt x="295" y="1737"/>
                  </a:cubicBezTo>
                  <a:cubicBezTo>
                    <a:pt x="287" y="1746"/>
                    <a:pt x="278" y="1755"/>
                    <a:pt x="270" y="1764"/>
                  </a:cubicBezTo>
                  <a:cubicBezTo>
                    <a:pt x="317" y="1736"/>
                    <a:pt x="362" y="1703"/>
                    <a:pt x="402" y="1668"/>
                  </a:cubicBezTo>
                  <a:cubicBezTo>
                    <a:pt x="394" y="1646"/>
                    <a:pt x="385" y="1625"/>
                    <a:pt x="379" y="1604"/>
                  </a:cubicBezTo>
                  <a:cubicBezTo>
                    <a:pt x="369" y="1568"/>
                    <a:pt x="372" y="1531"/>
                    <a:pt x="382" y="1495"/>
                  </a:cubicBezTo>
                  <a:cubicBezTo>
                    <a:pt x="394" y="1450"/>
                    <a:pt x="412" y="1408"/>
                    <a:pt x="434" y="1368"/>
                  </a:cubicBezTo>
                  <a:cubicBezTo>
                    <a:pt x="435" y="1367"/>
                    <a:pt x="435" y="1366"/>
                    <a:pt x="436" y="1364"/>
                  </a:cubicBezTo>
                  <a:cubicBezTo>
                    <a:pt x="475" y="1391"/>
                    <a:pt x="500" y="1427"/>
                    <a:pt x="505" y="1474"/>
                  </a:cubicBezTo>
                  <a:cubicBezTo>
                    <a:pt x="510" y="1517"/>
                    <a:pt x="496" y="1555"/>
                    <a:pt x="475" y="1591"/>
                  </a:cubicBezTo>
                  <a:cubicBezTo>
                    <a:pt x="472" y="1596"/>
                    <a:pt x="469" y="1601"/>
                    <a:pt x="466" y="1606"/>
                  </a:cubicBezTo>
                  <a:cubicBezTo>
                    <a:pt x="467" y="1607"/>
                    <a:pt x="468" y="1608"/>
                    <a:pt x="469" y="1608"/>
                  </a:cubicBezTo>
                  <a:cubicBezTo>
                    <a:pt x="498" y="1573"/>
                    <a:pt x="527" y="1538"/>
                    <a:pt x="557" y="1503"/>
                  </a:cubicBezTo>
                  <a:cubicBezTo>
                    <a:pt x="549" y="1493"/>
                    <a:pt x="541" y="1485"/>
                    <a:pt x="535" y="1476"/>
                  </a:cubicBezTo>
                  <a:cubicBezTo>
                    <a:pt x="510" y="1443"/>
                    <a:pt x="496" y="1405"/>
                    <a:pt x="495" y="1364"/>
                  </a:cubicBezTo>
                  <a:cubicBezTo>
                    <a:pt x="493" y="1314"/>
                    <a:pt x="502" y="1266"/>
                    <a:pt x="516" y="1218"/>
                  </a:cubicBezTo>
                  <a:cubicBezTo>
                    <a:pt x="516" y="1218"/>
                    <a:pt x="516" y="1217"/>
                    <a:pt x="517" y="1216"/>
                  </a:cubicBezTo>
                  <a:cubicBezTo>
                    <a:pt x="558" y="1236"/>
                    <a:pt x="591" y="1263"/>
                    <a:pt x="606" y="1307"/>
                  </a:cubicBezTo>
                  <a:cubicBezTo>
                    <a:pt x="620" y="1351"/>
                    <a:pt x="613" y="1393"/>
                    <a:pt x="599" y="1435"/>
                  </a:cubicBezTo>
                  <a:cubicBezTo>
                    <a:pt x="600" y="1436"/>
                    <a:pt x="601" y="1436"/>
                    <a:pt x="602" y="1436"/>
                  </a:cubicBezTo>
                  <a:cubicBezTo>
                    <a:pt x="622" y="1397"/>
                    <a:pt x="642" y="1357"/>
                    <a:pt x="661" y="1318"/>
                  </a:cubicBezTo>
                  <a:cubicBezTo>
                    <a:pt x="646" y="1306"/>
                    <a:pt x="633" y="1295"/>
                    <a:pt x="620" y="1283"/>
                  </a:cubicBezTo>
                  <a:cubicBezTo>
                    <a:pt x="603" y="1265"/>
                    <a:pt x="591" y="1244"/>
                    <a:pt x="581" y="1221"/>
                  </a:cubicBezTo>
                  <a:cubicBezTo>
                    <a:pt x="561" y="1175"/>
                    <a:pt x="561" y="1127"/>
                    <a:pt x="561" y="1079"/>
                  </a:cubicBezTo>
                  <a:cubicBezTo>
                    <a:pt x="561" y="1073"/>
                    <a:pt x="562" y="1066"/>
                    <a:pt x="563" y="1059"/>
                  </a:cubicBezTo>
                  <a:cubicBezTo>
                    <a:pt x="606" y="1068"/>
                    <a:pt x="641" y="1090"/>
                    <a:pt x="664" y="1127"/>
                  </a:cubicBezTo>
                  <a:cubicBezTo>
                    <a:pt x="687" y="1165"/>
                    <a:pt x="688" y="1207"/>
                    <a:pt x="686" y="1249"/>
                  </a:cubicBezTo>
                  <a:cubicBezTo>
                    <a:pt x="692" y="1229"/>
                    <a:pt x="698" y="1208"/>
                    <a:pt x="703" y="1188"/>
                  </a:cubicBezTo>
                  <a:cubicBezTo>
                    <a:pt x="708" y="1169"/>
                    <a:pt x="711" y="1150"/>
                    <a:pt x="715" y="1131"/>
                  </a:cubicBezTo>
                  <a:cubicBezTo>
                    <a:pt x="716" y="1127"/>
                    <a:pt x="716" y="1124"/>
                    <a:pt x="712" y="1123"/>
                  </a:cubicBezTo>
                  <a:cubicBezTo>
                    <a:pt x="654" y="1099"/>
                    <a:pt x="618" y="1056"/>
                    <a:pt x="599" y="997"/>
                  </a:cubicBezTo>
                  <a:cubicBezTo>
                    <a:pt x="589" y="967"/>
                    <a:pt x="582" y="936"/>
                    <a:pt x="578" y="903"/>
                  </a:cubicBezTo>
                  <a:cubicBezTo>
                    <a:pt x="619" y="904"/>
                    <a:pt x="654" y="918"/>
                    <a:pt x="682" y="948"/>
                  </a:cubicBezTo>
                  <a:cubicBezTo>
                    <a:pt x="710" y="978"/>
                    <a:pt x="720" y="1015"/>
                    <a:pt x="726" y="1054"/>
                  </a:cubicBezTo>
                  <a:cubicBezTo>
                    <a:pt x="731" y="1018"/>
                    <a:pt x="732" y="982"/>
                    <a:pt x="731" y="946"/>
                  </a:cubicBezTo>
                  <a:cubicBezTo>
                    <a:pt x="716" y="940"/>
                    <a:pt x="701" y="936"/>
                    <a:pt x="687" y="930"/>
                  </a:cubicBezTo>
                  <a:cubicBezTo>
                    <a:pt x="648" y="912"/>
                    <a:pt x="621" y="882"/>
                    <a:pt x="601" y="845"/>
                  </a:cubicBezTo>
                  <a:cubicBezTo>
                    <a:pt x="588" y="820"/>
                    <a:pt x="578" y="794"/>
                    <a:pt x="566" y="769"/>
                  </a:cubicBezTo>
                  <a:cubicBezTo>
                    <a:pt x="565" y="766"/>
                    <a:pt x="564" y="763"/>
                    <a:pt x="563" y="759"/>
                  </a:cubicBezTo>
                  <a:cubicBezTo>
                    <a:pt x="602" y="754"/>
                    <a:pt x="637" y="762"/>
                    <a:pt x="667" y="784"/>
                  </a:cubicBezTo>
                  <a:cubicBezTo>
                    <a:pt x="698" y="807"/>
                    <a:pt x="715" y="839"/>
                    <a:pt x="727" y="874"/>
                  </a:cubicBezTo>
                  <a:cubicBezTo>
                    <a:pt x="727" y="874"/>
                    <a:pt x="728" y="874"/>
                    <a:pt x="729" y="873"/>
                  </a:cubicBezTo>
                  <a:cubicBezTo>
                    <a:pt x="724" y="839"/>
                    <a:pt x="719" y="805"/>
                    <a:pt x="715" y="772"/>
                  </a:cubicBezTo>
                  <a:cubicBezTo>
                    <a:pt x="702" y="770"/>
                    <a:pt x="690" y="769"/>
                    <a:pt x="679" y="766"/>
                  </a:cubicBezTo>
                  <a:cubicBezTo>
                    <a:pt x="644" y="759"/>
                    <a:pt x="616" y="741"/>
                    <a:pt x="591" y="716"/>
                  </a:cubicBezTo>
                  <a:cubicBezTo>
                    <a:pt x="566" y="690"/>
                    <a:pt x="546" y="660"/>
                    <a:pt x="529" y="628"/>
                  </a:cubicBezTo>
                  <a:cubicBezTo>
                    <a:pt x="528" y="627"/>
                    <a:pt x="528" y="625"/>
                    <a:pt x="526" y="622"/>
                  </a:cubicBezTo>
                  <a:cubicBezTo>
                    <a:pt x="561" y="613"/>
                    <a:pt x="594" y="615"/>
                    <a:pt x="626" y="631"/>
                  </a:cubicBezTo>
                  <a:cubicBezTo>
                    <a:pt x="659" y="647"/>
                    <a:pt x="679" y="674"/>
                    <a:pt x="698" y="704"/>
                  </a:cubicBezTo>
                  <a:cubicBezTo>
                    <a:pt x="694" y="691"/>
                    <a:pt x="690" y="678"/>
                    <a:pt x="686" y="666"/>
                  </a:cubicBezTo>
                  <a:cubicBezTo>
                    <a:pt x="681" y="650"/>
                    <a:pt x="675" y="634"/>
                    <a:pt x="669" y="618"/>
                  </a:cubicBezTo>
                  <a:cubicBezTo>
                    <a:pt x="668" y="616"/>
                    <a:pt x="665" y="613"/>
                    <a:pt x="663" y="613"/>
                  </a:cubicBezTo>
                  <a:cubicBezTo>
                    <a:pt x="600" y="619"/>
                    <a:pt x="552" y="593"/>
                    <a:pt x="511" y="549"/>
                  </a:cubicBezTo>
                  <a:cubicBezTo>
                    <a:pt x="497" y="534"/>
                    <a:pt x="483" y="517"/>
                    <a:pt x="469" y="501"/>
                  </a:cubicBezTo>
                  <a:cubicBezTo>
                    <a:pt x="500" y="487"/>
                    <a:pt x="531" y="485"/>
                    <a:pt x="562" y="494"/>
                  </a:cubicBezTo>
                  <a:cubicBezTo>
                    <a:pt x="594" y="504"/>
                    <a:pt x="617" y="524"/>
                    <a:pt x="639" y="547"/>
                  </a:cubicBezTo>
                  <a:cubicBezTo>
                    <a:pt x="633" y="536"/>
                    <a:pt x="628" y="525"/>
                    <a:pt x="621" y="513"/>
                  </a:cubicBezTo>
                  <a:cubicBezTo>
                    <a:pt x="615" y="501"/>
                    <a:pt x="607" y="488"/>
                    <a:pt x="600" y="475"/>
                  </a:cubicBezTo>
                  <a:cubicBezTo>
                    <a:pt x="598" y="473"/>
                    <a:pt x="594" y="471"/>
                    <a:pt x="592" y="471"/>
                  </a:cubicBezTo>
                  <a:cubicBezTo>
                    <a:pt x="545" y="482"/>
                    <a:pt x="503" y="473"/>
                    <a:pt x="464" y="446"/>
                  </a:cubicBezTo>
                  <a:cubicBezTo>
                    <a:pt x="441" y="430"/>
                    <a:pt x="421" y="412"/>
                    <a:pt x="399" y="394"/>
                  </a:cubicBezTo>
                  <a:cubicBezTo>
                    <a:pt x="398" y="394"/>
                    <a:pt x="398" y="392"/>
                    <a:pt x="397" y="391"/>
                  </a:cubicBezTo>
                  <a:cubicBezTo>
                    <a:pt x="429" y="369"/>
                    <a:pt x="490" y="356"/>
                    <a:pt x="556" y="410"/>
                  </a:cubicBezTo>
                  <a:cubicBezTo>
                    <a:pt x="548" y="400"/>
                    <a:pt x="541" y="390"/>
                    <a:pt x="534" y="380"/>
                  </a:cubicBezTo>
                  <a:cubicBezTo>
                    <a:pt x="526" y="370"/>
                    <a:pt x="518" y="361"/>
                    <a:pt x="510" y="351"/>
                  </a:cubicBezTo>
                  <a:cubicBezTo>
                    <a:pt x="490" y="359"/>
                    <a:pt x="470" y="363"/>
                    <a:pt x="448" y="362"/>
                  </a:cubicBezTo>
                  <a:cubicBezTo>
                    <a:pt x="417" y="360"/>
                    <a:pt x="389" y="347"/>
                    <a:pt x="361" y="332"/>
                  </a:cubicBezTo>
                  <a:cubicBezTo>
                    <a:pt x="345" y="323"/>
                    <a:pt x="330" y="312"/>
                    <a:pt x="312" y="301"/>
                  </a:cubicBezTo>
                  <a:cubicBezTo>
                    <a:pt x="335" y="283"/>
                    <a:pt x="359" y="275"/>
                    <a:pt x="387" y="275"/>
                  </a:cubicBezTo>
                  <a:cubicBezTo>
                    <a:pt x="414" y="275"/>
                    <a:pt x="438" y="285"/>
                    <a:pt x="462" y="297"/>
                  </a:cubicBezTo>
                  <a:cubicBezTo>
                    <a:pt x="456" y="291"/>
                    <a:pt x="449" y="285"/>
                    <a:pt x="443" y="279"/>
                  </a:cubicBezTo>
                  <a:cubicBezTo>
                    <a:pt x="436" y="272"/>
                    <a:pt x="429" y="267"/>
                    <a:pt x="423" y="260"/>
                  </a:cubicBezTo>
                  <a:cubicBezTo>
                    <a:pt x="417" y="253"/>
                    <a:pt x="412" y="252"/>
                    <a:pt x="402" y="256"/>
                  </a:cubicBezTo>
                  <a:cubicBezTo>
                    <a:pt x="376" y="269"/>
                    <a:pt x="348" y="271"/>
                    <a:pt x="320" y="265"/>
                  </a:cubicBezTo>
                  <a:cubicBezTo>
                    <a:pt x="286" y="257"/>
                    <a:pt x="254" y="243"/>
                    <a:pt x="222" y="225"/>
                  </a:cubicBezTo>
                  <a:cubicBezTo>
                    <a:pt x="264" y="185"/>
                    <a:pt x="310" y="188"/>
                    <a:pt x="360" y="206"/>
                  </a:cubicBezTo>
                  <a:cubicBezTo>
                    <a:pt x="344" y="195"/>
                    <a:pt x="328" y="183"/>
                    <a:pt x="312" y="172"/>
                  </a:cubicBezTo>
                  <a:cubicBezTo>
                    <a:pt x="311" y="171"/>
                    <a:pt x="308" y="171"/>
                    <a:pt x="306" y="172"/>
                  </a:cubicBezTo>
                  <a:cubicBezTo>
                    <a:pt x="272" y="196"/>
                    <a:pt x="235" y="196"/>
                    <a:pt x="197" y="187"/>
                  </a:cubicBezTo>
                  <a:cubicBezTo>
                    <a:pt x="174" y="181"/>
                    <a:pt x="151" y="173"/>
                    <a:pt x="127" y="166"/>
                  </a:cubicBezTo>
                  <a:cubicBezTo>
                    <a:pt x="142" y="145"/>
                    <a:pt x="161" y="134"/>
                    <a:pt x="184" y="130"/>
                  </a:cubicBezTo>
                  <a:cubicBezTo>
                    <a:pt x="207" y="126"/>
                    <a:pt x="230" y="129"/>
                    <a:pt x="252" y="134"/>
                  </a:cubicBezTo>
                  <a:cubicBezTo>
                    <a:pt x="230" y="121"/>
                    <a:pt x="208" y="108"/>
                    <a:pt x="180" y="104"/>
                  </a:cubicBezTo>
                  <a:cubicBezTo>
                    <a:pt x="113" y="94"/>
                    <a:pt x="56" y="63"/>
                    <a:pt x="3" y="21"/>
                  </a:cubicBezTo>
                  <a:cubicBezTo>
                    <a:pt x="2" y="21"/>
                    <a:pt x="2" y="20"/>
                    <a:pt x="0" y="17"/>
                  </a:cubicBezTo>
                  <a:cubicBezTo>
                    <a:pt x="16" y="17"/>
                    <a:pt x="30" y="16"/>
                    <a:pt x="44" y="17"/>
                  </a:cubicBezTo>
                  <a:cubicBezTo>
                    <a:pt x="106" y="20"/>
                    <a:pt x="161" y="39"/>
                    <a:pt x="204" y="84"/>
                  </a:cubicBezTo>
                  <a:cubicBezTo>
                    <a:pt x="222" y="102"/>
                    <a:pt x="246" y="109"/>
                    <a:pt x="265" y="123"/>
                  </a:cubicBezTo>
                  <a:cubicBezTo>
                    <a:pt x="255" y="110"/>
                    <a:pt x="244" y="98"/>
                    <a:pt x="235" y="86"/>
                  </a:cubicBezTo>
                  <a:cubicBezTo>
                    <a:pt x="215" y="60"/>
                    <a:pt x="208" y="32"/>
                    <a:pt x="216" y="0"/>
                  </a:cubicBezTo>
                  <a:cubicBezTo>
                    <a:pt x="217" y="0"/>
                    <a:pt x="217" y="0"/>
                    <a:pt x="218" y="0"/>
                  </a:cubicBezTo>
                  <a:cubicBezTo>
                    <a:pt x="221" y="2"/>
                    <a:pt x="225" y="4"/>
                    <a:pt x="229" y="7"/>
                  </a:cubicBezTo>
                  <a:cubicBezTo>
                    <a:pt x="255" y="22"/>
                    <a:pt x="280" y="40"/>
                    <a:pt x="300" y="63"/>
                  </a:cubicBezTo>
                  <a:cubicBezTo>
                    <a:pt x="319" y="85"/>
                    <a:pt x="332" y="110"/>
                    <a:pt x="325" y="138"/>
                  </a:cubicBezTo>
                  <a:cubicBezTo>
                    <a:pt x="320" y="155"/>
                    <a:pt x="325" y="163"/>
                    <a:pt x="338" y="171"/>
                  </a:cubicBezTo>
                  <a:cubicBezTo>
                    <a:pt x="352" y="180"/>
                    <a:pt x="365" y="191"/>
                    <a:pt x="379" y="201"/>
                  </a:cubicBezTo>
                  <a:cubicBezTo>
                    <a:pt x="347" y="158"/>
                    <a:pt x="319" y="115"/>
                    <a:pt x="341" y="59"/>
                  </a:cubicBezTo>
                  <a:cubicBezTo>
                    <a:pt x="343" y="59"/>
                    <a:pt x="344" y="59"/>
                    <a:pt x="345" y="60"/>
                  </a:cubicBezTo>
                  <a:cubicBezTo>
                    <a:pt x="375" y="81"/>
                    <a:pt x="403" y="106"/>
                    <a:pt x="423" y="138"/>
                  </a:cubicBezTo>
                  <a:cubicBezTo>
                    <a:pt x="436" y="160"/>
                    <a:pt x="443" y="184"/>
                    <a:pt x="437" y="209"/>
                  </a:cubicBezTo>
                  <a:cubicBezTo>
                    <a:pt x="435" y="220"/>
                    <a:pt x="430" y="230"/>
                    <a:pt x="428" y="238"/>
                  </a:cubicBezTo>
                  <a:cubicBezTo>
                    <a:pt x="447" y="258"/>
                    <a:pt x="465" y="278"/>
                    <a:pt x="483" y="297"/>
                  </a:cubicBezTo>
                  <a:cubicBezTo>
                    <a:pt x="480" y="288"/>
                    <a:pt x="476" y="280"/>
                    <a:pt x="472" y="272"/>
                  </a:cubicBezTo>
                  <a:cubicBezTo>
                    <a:pt x="457" y="243"/>
                    <a:pt x="446" y="214"/>
                    <a:pt x="451" y="180"/>
                  </a:cubicBezTo>
                  <a:cubicBezTo>
                    <a:pt x="453" y="165"/>
                    <a:pt x="458" y="150"/>
                    <a:pt x="467" y="137"/>
                  </a:cubicBezTo>
                  <a:cubicBezTo>
                    <a:pt x="470" y="139"/>
                    <a:pt x="472" y="141"/>
                    <a:pt x="475" y="143"/>
                  </a:cubicBezTo>
                  <a:cubicBezTo>
                    <a:pt x="498" y="166"/>
                    <a:pt x="519" y="191"/>
                    <a:pt x="534" y="221"/>
                  </a:cubicBezTo>
                  <a:cubicBezTo>
                    <a:pt x="546" y="246"/>
                    <a:pt x="553" y="272"/>
                    <a:pt x="545" y="300"/>
                  </a:cubicBezTo>
                  <a:cubicBezTo>
                    <a:pt x="541" y="315"/>
                    <a:pt x="533" y="329"/>
                    <a:pt x="526" y="344"/>
                  </a:cubicBezTo>
                  <a:cubicBezTo>
                    <a:pt x="542" y="365"/>
                    <a:pt x="560" y="389"/>
                    <a:pt x="578" y="412"/>
                  </a:cubicBezTo>
                  <a:cubicBezTo>
                    <a:pt x="577" y="406"/>
                    <a:pt x="575" y="402"/>
                    <a:pt x="573" y="398"/>
                  </a:cubicBezTo>
                  <a:cubicBezTo>
                    <a:pt x="569" y="385"/>
                    <a:pt x="565" y="372"/>
                    <a:pt x="561" y="359"/>
                  </a:cubicBezTo>
                  <a:cubicBezTo>
                    <a:pt x="554" y="329"/>
                    <a:pt x="554" y="299"/>
                    <a:pt x="565" y="270"/>
                  </a:cubicBezTo>
                  <a:cubicBezTo>
                    <a:pt x="570" y="258"/>
                    <a:pt x="578" y="247"/>
                    <a:pt x="588" y="238"/>
                  </a:cubicBezTo>
                  <a:cubicBezTo>
                    <a:pt x="616" y="272"/>
                    <a:pt x="638" y="309"/>
                    <a:pt x="648" y="352"/>
                  </a:cubicBezTo>
                  <a:cubicBezTo>
                    <a:pt x="654" y="380"/>
                    <a:pt x="651" y="408"/>
                    <a:pt x="636" y="433"/>
                  </a:cubicBezTo>
                  <a:cubicBezTo>
                    <a:pt x="630" y="444"/>
                    <a:pt x="621" y="454"/>
                    <a:pt x="613" y="464"/>
                  </a:cubicBezTo>
                  <a:cubicBezTo>
                    <a:pt x="627" y="491"/>
                    <a:pt x="643" y="519"/>
                    <a:pt x="659" y="549"/>
                  </a:cubicBezTo>
                  <a:cubicBezTo>
                    <a:pt x="657" y="539"/>
                    <a:pt x="655" y="531"/>
                    <a:pt x="654" y="522"/>
                  </a:cubicBezTo>
                  <a:cubicBezTo>
                    <a:pt x="650" y="493"/>
                    <a:pt x="647" y="464"/>
                    <a:pt x="655" y="435"/>
                  </a:cubicBezTo>
                  <a:cubicBezTo>
                    <a:pt x="663" y="408"/>
                    <a:pt x="676" y="385"/>
                    <a:pt x="699" y="366"/>
                  </a:cubicBezTo>
                  <a:cubicBezTo>
                    <a:pt x="701" y="370"/>
                    <a:pt x="703" y="372"/>
                    <a:pt x="704" y="375"/>
                  </a:cubicBezTo>
                  <a:cubicBezTo>
                    <a:pt x="712" y="393"/>
                    <a:pt x="721" y="411"/>
                    <a:pt x="727" y="429"/>
                  </a:cubicBezTo>
                  <a:cubicBezTo>
                    <a:pt x="737" y="456"/>
                    <a:pt x="743" y="484"/>
                    <a:pt x="741" y="514"/>
                  </a:cubicBezTo>
                  <a:cubicBezTo>
                    <a:pt x="737" y="554"/>
                    <a:pt x="718" y="585"/>
                    <a:pt x="683" y="607"/>
                  </a:cubicBezTo>
                  <a:cubicBezTo>
                    <a:pt x="694" y="639"/>
                    <a:pt x="705" y="671"/>
                    <a:pt x="716" y="705"/>
                  </a:cubicBezTo>
                  <a:cubicBezTo>
                    <a:pt x="713" y="630"/>
                    <a:pt x="721" y="562"/>
                    <a:pt x="790" y="517"/>
                  </a:cubicBezTo>
                  <a:cubicBezTo>
                    <a:pt x="791" y="519"/>
                    <a:pt x="792" y="521"/>
                    <a:pt x="793" y="522"/>
                  </a:cubicBezTo>
                  <a:cubicBezTo>
                    <a:pt x="806" y="558"/>
                    <a:pt x="813" y="595"/>
                    <a:pt x="813" y="633"/>
                  </a:cubicBezTo>
                  <a:cubicBezTo>
                    <a:pt x="814" y="673"/>
                    <a:pt x="804" y="710"/>
                    <a:pt x="774" y="739"/>
                  </a:cubicBezTo>
                  <a:cubicBezTo>
                    <a:pt x="761" y="751"/>
                    <a:pt x="746" y="759"/>
                    <a:pt x="731" y="770"/>
                  </a:cubicBezTo>
                  <a:cubicBezTo>
                    <a:pt x="736" y="803"/>
                    <a:pt x="741" y="839"/>
                    <a:pt x="745" y="872"/>
                  </a:cubicBezTo>
                  <a:cubicBezTo>
                    <a:pt x="750" y="853"/>
                    <a:pt x="754" y="831"/>
                    <a:pt x="760" y="810"/>
                  </a:cubicBezTo>
                  <a:cubicBezTo>
                    <a:pt x="772" y="763"/>
                    <a:pt x="798" y="726"/>
                    <a:pt x="840" y="701"/>
                  </a:cubicBezTo>
                  <a:cubicBezTo>
                    <a:pt x="846" y="697"/>
                    <a:pt x="852" y="695"/>
                    <a:pt x="859" y="692"/>
                  </a:cubicBezTo>
                  <a:cubicBezTo>
                    <a:pt x="860" y="694"/>
                    <a:pt x="861" y="696"/>
                    <a:pt x="861" y="698"/>
                  </a:cubicBezTo>
                  <a:cubicBezTo>
                    <a:pt x="868" y="740"/>
                    <a:pt x="869" y="782"/>
                    <a:pt x="861" y="823"/>
                  </a:cubicBezTo>
                  <a:cubicBezTo>
                    <a:pt x="852" y="866"/>
                    <a:pt x="833" y="902"/>
                    <a:pt x="796" y="925"/>
                  </a:cubicBezTo>
                  <a:cubicBezTo>
                    <a:pt x="781" y="934"/>
                    <a:pt x="765" y="939"/>
                    <a:pt x="749" y="946"/>
                  </a:cubicBezTo>
                  <a:cubicBezTo>
                    <a:pt x="747" y="982"/>
                    <a:pt x="746" y="1019"/>
                    <a:pt x="744" y="1057"/>
                  </a:cubicBezTo>
                  <a:cubicBezTo>
                    <a:pt x="745" y="1054"/>
                    <a:pt x="746" y="1052"/>
                    <a:pt x="746" y="1050"/>
                  </a:cubicBezTo>
                  <a:cubicBezTo>
                    <a:pt x="755" y="1030"/>
                    <a:pt x="762" y="1010"/>
                    <a:pt x="771" y="990"/>
                  </a:cubicBezTo>
                  <a:cubicBezTo>
                    <a:pt x="789" y="953"/>
                    <a:pt x="814" y="923"/>
                    <a:pt x="849" y="902"/>
                  </a:cubicBezTo>
                  <a:cubicBezTo>
                    <a:pt x="864" y="893"/>
                    <a:pt x="880" y="886"/>
                    <a:pt x="898" y="883"/>
                  </a:cubicBezTo>
                  <a:cubicBezTo>
                    <a:pt x="898" y="885"/>
                    <a:pt x="898" y="886"/>
                    <a:pt x="898" y="887"/>
                  </a:cubicBezTo>
                  <a:cubicBezTo>
                    <a:pt x="898" y="935"/>
                    <a:pt x="891" y="983"/>
                    <a:pt x="872" y="1027"/>
                  </a:cubicBezTo>
                  <a:cubicBezTo>
                    <a:pt x="846" y="1086"/>
                    <a:pt x="804" y="1122"/>
                    <a:pt x="738" y="1127"/>
                  </a:cubicBezTo>
                  <a:cubicBezTo>
                    <a:pt x="732" y="1127"/>
                    <a:pt x="732" y="1131"/>
                    <a:pt x="731" y="1135"/>
                  </a:cubicBezTo>
                  <a:cubicBezTo>
                    <a:pt x="723" y="1170"/>
                    <a:pt x="714" y="1204"/>
                    <a:pt x="706" y="1238"/>
                  </a:cubicBezTo>
                  <a:cubicBezTo>
                    <a:pt x="705" y="1241"/>
                    <a:pt x="704" y="1244"/>
                    <a:pt x="704" y="1247"/>
                  </a:cubicBezTo>
                  <a:cubicBezTo>
                    <a:pt x="708" y="1244"/>
                    <a:pt x="710" y="1240"/>
                    <a:pt x="712" y="1236"/>
                  </a:cubicBezTo>
                  <a:cubicBezTo>
                    <a:pt x="734" y="1201"/>
                    <a:pt x="757" y="1167"/>
                    <a:pt x="789" y="1141"/>
                  </a:cubicBezTo>
                  <a:cubicBezTo>
                    <a:pt x="822" y="1116"/>
                    <a:pt x="858" y="1100"/>
                    <a:pt x="900" y="1099"/>
                  </a:cubicBezTo>
                  <a:cubicBezTo>
                    <a:pt x="900" y="1101"/>
                    <a:pt x="900" y="1104"/>
                    <a:pt x="900" y="1106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FFCD69">
                    <a:lumMod val="73000"/>
                    <a:lumOff val="27000"/>
                  </a:srgbClr>
                </a:gs>
                <a:gs pos="100000">
                  <a:srgbClr val="FFCD69"/>
                </a:gs>
              </a:gsLst>
              <a:lin ang="5400000" scaled="1"/>
              <a:tileRect/>
            </a:gradFill>
            <a:ln>
              <a:noFill/>
            </a:ln>
          </p:spPr>
          <p:txBody>
            <a:bodyPr vert="horz" wrap="square" lIns="82296" tIns="41148" rIns="82296" bIns="41148" numCol="1" anchor="t" anchorCtr="0" compatLnSpc="1"/>
            <a:lstStyle/>
            <a:p>
              <a:pPr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20">
                <a:solidFill>
                  <a:srgbClr val="011C41"/>
                </a:solidFill>
                <a:ea typeface="微软雅黑" panose="020B0503020204020204" pitchFamily="34" charset="-122"/>
                <a:cs typeface="+mn-ea"/>
              </a:endParaRPr>
            </a:p>
          </p:txBody>
        </p:sp>
        <p:sp>
          <p:nvSpPr>
            <p:cNvPr id="31" name="Freeform 1267"/>
            <p:cNvSpPr/>
            <p:nvPr>
              <p:custDataLst>
                <p:tags r:id="rId19"/>
              </p:custDataLst>
            </p:nvPr>
          </p:nvSpPr>
          <p:spPr bwMode="auto">
            <a:xfrm>
              <a:off x="1347073" y="1234485"/>
              <a:ext cx="395389" cy="814617"/>
            </a:xfrm>
            <a:custGeom>
              <a:avLst/>
              <a:gdLst>
                <a:gd name="T0" fmla="*/ 165 w 918"/>
                <a:gd name="T1" fmla="*/ 1085 h 1891"/>
                <a:gd name="T2" fmla="*/ 26 w 918"/>
                <a:gd name="T3" fmla="*/ 731 h 1891"/>
                <a:gd name="T4" fmla="*/ 152 w 918"/>
                <a:gd name="T5" fmla="*/ 898 h 1891"/>
                <a:gd name="T6" fmla="*/ 82 w 918"/>
                <a:gd name="T7" fmla="*/ 555 h 1891"/>
                <a:gd name="T8" fmla="*/ 164 w 918"/>
                <a:gd name="T9" fmla="*/ 607 h 1891"/>
                <a:gd name="T10" fmla="*/ 218 w 918"/>
                <a:gd name="T11" fmla="*/ 572 h 1891"/>
                <a:gd name="T12" fmla="*/ 268 w 918"/>
                <a:gd name="T13" fmla="*/ 258 h 1891"/>
                <a:gd name="T14" fmla="*/ 337 w 918"/>
                <a:gd name="T15" fmla="*/ 359 h 1891"/>
                <a:gd name="T16" fmla="*/ 400 w 918"/>
                <a:gd name="T17" fmla="*/ 195 h 1891"/>
                <a:gd name="T18" fmla="*/ 414 w 918"/>
                <a:gd name="T19" fmla="*/ 218 h 1891"/>
                <a:gd name="T20" fmla="*/ 473 w 918"/>
                <a:gd name="T21" fmla="*/ 209 h 1891"/>
                <a:gd name="T22" fmla="*/ 534 w 918"/>
                <a:gd name="T23" fmla="*/ 80 h 1891"/>
                <a:gd name="T24" fmla="*/ 634 w 918"/>
                <a:gd name="T25" fmla="*/ 88 h 1891"/>
                <a:gd name="T26" fmla="*/ 643 w 918"/>
                <a:gd name="T27" fmla="*/ 107 h 1891"/>
                <a:gd name="T28" fmla="*/ 688 w 918"/>
                <a:gd name="T29" fmla="*/ 173 h 1891"/>
                <a:gd name="T30" fmla="*/ 494 w 918"/>
                <a:gd name="T31" fmla="*/ 214 h 1891"/>
                <a:gd name="T32" fmla="*/ 447 w 918"/>
                <a:gd name="T33" fmla="*/ 264 h 1891"/>
                <a:gd name="T34" fmla="*/ 545 w 918"/>
                <a:gd name="T35" fmla="*/ 305 h 1891"/>
                <a:gd name="T36" fmla="*/ 347 w 918"/>
                <a:gd name="T37" fmla="*/ 373 h 1891"/>
                <a:gd name="T38" fmla="*/ 405 w 918"/>
                <a:gd name="T39" fmla="*/ 459 h 1891"/>
                <a:gd name="T40" fmla="*/ 237 w 918"/>
                <a:gd name="T41" fmla="*/ 570 h 1891"/>
                <a:gd name="T42" fmla="*/ 327 w 918"/>
                <a:gd name="T43" fmla="*/ 601 h 1891"/>
                <a:gd name="T44" fmla="*/ 190 w 918"/>
                <a:gd name="T45" fmla="*/ 730 h 1891"/>
                <a:gd name="T46" fmla="*/ 274 w 918"/>
                <a:gd name="T47" fmla="*/ 758 h 1891"/>
                <a:gd name="T48" fmla="*/ 187 w 918"/>
                <a:gd name="T49" fmla="*/ 858 h 1891"/>
                <a:gd name="T50" fmla="*/ 318 w 918"/>
                <a:gd name="T51" fmla="*/ 805 h 1891"/>
                <a:gd name="T52" fmla="*/ 181 w 918"/>
                <a:gd name="T53" fmla="*/ 1083 h 1891"/>
                <a:gd name="T54" fmla="*/ 321 w 918"/>
                <a:gd name="T55" fmla="*/ 922 h 1891"/>
                <a:gd name="T56" fmla="*/ 199 w 918"/>
                <a:gd name="T57" fmla="*/ 1160 h 1891"/>
                <a:gd name="T58" fmla="*/ 342 w 918"/>
                <a:gd name="T59" fmla="*/ 1078 h 1891"/>
                <a:gd name="T60" fmla="*/ 271 w 918"/>
                <a:gd name="T61" fmla="*/ 1334 h 1891"/>
                <a:gd name="T62" fmla="*/ 390 w 918"/>
                <a:gd name="T63" fmla="*/ 1237 h 1891"/>
                <a:gd name="T64" fmla="*/ 384 w 918"/>
                <a:gd name="T65" fmla="*/ 1513 h 1891"/>
                <a:gd name="T66" fmla="*/ 430 w 918"/>
                <a:gd name="T67" fmla="*/ 1513 h 1891"/>
                <a:gd name="T68" fmla="*/ 541 w 918"/>
                <a:gd name="T69" fmla="*/ 1674 h 1891"/>
                <a:gd name="T70" fmla="*/ 624 w 918"/>
                <a:gd name="T71" fmla="*/ 1508 h 1891"/>
                <a:gd name="T72" fmla="*/ 776 w 918"/>
                <a:gd name="T73" fmla="*/ 1808 h 1891"/>
                <a:gd name="T74" fmla="*/ 903 w 918"/>
                <a:gd name="T75" fmla="*/ 1868 h 1891"/>
                <a:gd name="T76" fmla="*/ 654 w 918"/>
                <a:gd name="T77" fmla="*/ 1881 h 1891"/>
                <a:gd name="T78" fmla="*/ 397 w 918"/>
                <a:gd name="T79" fmla="*/ 1758 h 1891"/>
                <a:gd name="T80" fmla="*/ 538 w 918"/>
                <a:gd name="T81" fmla="*/ 1691 h 1891"/>
                <a:gd name="T82" fmla="*/ 185 w 918"/>
                <a:gd name="T83" fmla="*/ 1581 h 1891"/>
                <a:gd name="T84" fmla="*/ 460 w 918"/>
                <a:gd name="T85" fmla="*/ 1631 h 1891"/>
                <a:gd name="T86" fmla="*/ 361 w 918"/>
                <a:gd name="T87" fmla="*/ 1529 h 1891"/>
                <a:gd name="T88" fmla="*/ 70 w 918"/>
                <a:gd name="T89" fmla="*/ 1358 h 1891"/>
                <a:gd name="T90" fmla="*/ 316 w 918"/>
                <a:gd name="T91" fmla="*/ 1463 h 1891"/>
                <a:gd name="T92" fmla="*/ 13 w 918"/>
                <a:gd name="T93" fmla="*/ 1142 h 1891"/>
                <a:gd name="T94" fmla="*/ 217 w 918"/>
                <a:gd name="T95" fmla="*/ 1275 h 1891"/>
                <a:gd name="T96" fmla="*/ 2 w 918"/>
                <a:gd name="T97" fmla="*/ 945 h 18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18" h="1891">
                  <a:moveTo>
                    <a:pt x="0" y="922"/>
                  </a:moveTo>
                  <a:cubicBezTo>
                    <a:pt x="27" y="924"/>
                    <a:pt x="51" y="936"/>
                    <a:pt x="73" y="951"/>
                  </a:cubicBezTo>
                  <a:cubicBezTo>
                    <a:pt x="107" y="975"/>
                    <a:pt x="129" y="1009"/>
                    <a:pt x="147" y="1046"/>
                  </a:cubicBezTo>
                  <a:cubicBezTo>
                    <a:pt x="153" y="1058"/>
                    <a:pt x="159" y="1071"/>
                    <a:pt x="165" y="1085"/>
                  </a:cubicBezTo>
                  <a:cubicBezTo>
                    <a:pt x="161" y="1047"/>
                    <a:pt x="157" y="1010"/>
                    <a:pt x="153" y="974"/>
                  </a:cubicBezTo>
                  <a:cubicBezTo>
                    <a:pt x="141" y="971"/>
                    <a:pt x="129" y="968"/>
                    <a:pt x="117" y="963"/>
                  </a:cubicBezTo>
                  <a:cubicBezTo>
                    <a:pt x="72" y="944"/>
                    <a:pt x="47" y="908"/>
                    <a:pt x="34" y="862"/>
                  </a:cubicBezTo>
                  <a:cubicBezTo>
                    <a:pt x="22" y="819"/>
                    <a:pt x="21" y="775"/>
                    <a:pt x="26" y="731"/>
                  </a:cubicBezTo>
                  <a:cubicBezTo>
                    <a:pt x="26" y="731"/>
                    <a:pt x="26" y="730"/>
                    <a:pt x="27" y="729"/>
                  </a:cubicBezTo>
                  <a:cubicBezTo>
                    <a:pt x="31" y="730"/>
                    <a:pt x="35" y="731"/>
                    <a:pt x="38" y="732"/>
                  </a:cubicBezTo>
                  <a:cubicBezTo>
                    <a:pt x="78" y="750"/>
                    <a:pt x="108" y="779"/>
                    <a:pt x="124" y="819"/>
                  </a:cubicBezTo>
                  <a:cubicBezTo>
                    <a:pt x="135" y="845"/>
                    <a:pt x="144" y="874"/>
                    <a:pt x="152" y="898"/>
                  </a:cubicBezTo>
                  <a:cubicBezTo>
                    <a:pt x="155" y="867"/>
                    <a:pt x="157" y="832"/>
                    <a:pt x="160" y="796"/>
                  </a:cubicBezTo>
                  <a:cubicBezTo>
                    <a:pt x="142" y="789"/>
                    <a:pt x="125" y="780"/>
                    <a:pt x="110" y="766"/>
                  </a:cubicBezTo>
                  <a:cubicBezTo>
                    <a:pt x="86" y="742"/>
                    <a:pt x="73" y="712"/>
                    <a:pt x="70" y="679"/>
                  </a:cubicBezTo>
                  <a:cubicBezTo>
                    <a:pt x="65" y="637"/>
                    <a:pt x="71" y="596"/>
                    <a:pt x="82" y="555"/>
                  </a:cubicBezTo>
                  <a:cubicBezTo>
                    <a:pt x="82" y="554"/>
                    <a:pt x="83" y="552"/>
                    <a:pt x="84" y="549"/>
                  </a:cubicBezTo>
                  <a:cubicBezTo>
                    <a:pt x="156" y="590"/>
                    <a:pt x="168" y="658"/>
                    <a:pt x="171" y="732"/>
                  </a:cubicBezTo>
                  <a:cubicBezTo>
                    <a:pt x="180" y="698"/>
                    <a:pt x="188" y="666"/>
                    <a:pt x="196" y="635"/>
                  </a:cubicBezTo>
                  <a:cubicBezTo>
                    <a:pt x="185" y="626"/>
                    <a:pt x="173" y="617"/>
                    <a:pt x="164" y="607"/>
                  </a:cubicBezTo>
                  <a:cubicBezTo>
                    <a:pt x="138" y="580"/>
                    <a:pt x="130" y="547"/>
                    <a:pt x="132" y="511"/>
                  </a:cubicBezTo>
                  <a:cubicBezTo>
                    <a:pt x="135" y="471"/>
                    <a:pt x="146" y="434"/>
                    <a:pt x="163" y="398"/>
                  </a:cubicBezTo>
                  <a:cubicBezTo>
                    <a:pt x="164" y="397"/>
                    <a:pt x="165" y="396"/>
                    <a:pt x="166" y="394"/>
                  </a:cubicBezTo>
                  <a:cubicBezTo>
                    <a:pt x="227" y="441"/>
                    <a:pt x="227" y="505"/>
                    <a:pt x="218" y="572"/>
                  </a:cubicBezTo>
                  <a:cubicBezTo>
                    <a:pt x="232" y="543"/>
                    <a:pt x="245" y="514"/>
                    <a:pt x="258" y="485"/>
                  </a:cubicBezTo>
                  <a:cubicBezTo>
                    <a:pt x="258" y="485"/>
                    <a:pt x="258" y="484"/>
                    <a:pt x="258" y="484"/>
                  </a:cubicBezTo>
                  <a:cubicBezTo>
                    <a:pt x="219" y="453"/>
                    <a:pt x="208" y="413"/>
                    <a:pt x="218" y="366"/>
                  </a:cubicBezTo>
                  <a:cubicBezTo>
                    <a:pt x="226" y="326"/>
                    <a:pt x="245" y="292"/>
                    <a:pt x="268" y="258"/>
                  </a:cubicBezTo>
                  <a:cubicBezTo>
                    <a:pt x="273" y="264"/>
                    <a:pt x="278" y="268"/>
                    <a:pt x="281" y="273"/>
                  </a:cubicBezTo>
                  <a:cubicBezTo>
                    <a:pt x="305" y="307"/>
                    <a:pt x="308" y="345"/>
                    <a:pt x="300" y="384"/>
                  </a:cubicBezTo>
                  <a:cubicBezTo>
                    <a:pt x="297" y="400"/>
                    <a:pt x="292" y="415"/>
                    <a:pt x="288" y="432"/>
                  </a:cubicBezTo>
                  <a:cubicBezTo>
                    <a:pt x="305" y="407"/>
                    <a:pt x="321" y="383"/>
                    <a:pt x="337" y="359"/>
                  </a:cubicBezTo>
                  <a:cubicBezTo>
                    <a:pt x="324" y="345"/>
                    <a:pt x="314" y="329"/>
                    <a:pt x="311" y="309"/>
                  </a:cubicBezTo>
                  <a:cubicBezTo>
                    <a:pt x="307" y="287"/>
                    <a:pt x="309" y="266"/>
                    <a:pt x="317" y="246"/>
                  </a:cubicBezTo>
                  <a:cubicBezTo>
                    <a:pt x="331" y="210"/>
                    <a:pt x="354" y="179"/>
                    <a:pt x="381" y="151"/>
                  </a:cubicBezTo>
                  <a:cubicBezTo>
                    <a:pt x="391" y="164"/>
                    <a:pt x="397" y="179"/>
                    <a:pt x="400" y="195"/>
                  </a:cubicBezTo>
                  <a:cubicBezTo>
                    <a:pt x="407" y="228"/>
                    <a:pt x="397" y="258"/>
                    <a:pt x="384" y="288"/>
                  </a:cubicBezTo>
                  <a:cubicBezTo>
                    <a:pt x="381" y="296"/>
                    <a:pt x="377" y="303"/>
                    <a:pt x="374" y="312"/>
                  </a:cubicBezTo>
                  <a:cubicBezTo>
                    <a:pt x="392" y="292"/>
                    <a:pt x="410" y="272"/>
                    <a:pt x="428" y="253"/>
                  </a:cubicBezTo>
                  <a:cubicBezTo>
                    <a:pt x="423" y="241"/>
                    <a:pt x="417" y="230"/>
                    <a:pt x="414" y="218"/>
                  </a:cubicBezTo>
                  <a:cubicBezTo>
                    <a:pt x="407" y="187"/>
                    <a:pt x="418" y="160"/>
                    <a:pt x="435" y="134"/>
                  </a:cubicBezTo>
                  <a:cubicBezTo>
                    <a:pt x="451" y="109"/>
                    <a:pt x="472" y="88"/>
                    <a:pt x="495" y="69"/>
                  </a:cubicBezTo>
                  <a:cubicBezTo>
                    <a:pt x="496" y="68"/>
                    <a:pt x="498" y="67"/>
                    <a:pt x="501" y="65"/>
                  </a:cubicBezTo>
                  <a:cubicBezTo>
                    <a:pt x="527" y="120"/>
                    <a:pt x="502" y="165"/>
                    <a:pt x="473" y="209"/>
                  </a:cubicBezTo>
                  <a:cubicBezTo>
                    <a:pt x="475" y="208"/>
                    <a:pt x="476" y="207"/>
                    <a:pt x="477" y="206"/>
                  </a:cubicBezTo>
                  <a:cubicBezTo>
                    <a:pt x="493" y="194"/>
                    <a:pt x="508" y="181"/>
                    <a:pt x="523" y="168"/>
                  </a:cubicBezTo>
                  <a:cubicBezTo>
                    <a:pt x="527" y="165"/>
                    <a:pt x="529" y="162"/>
                    <a:pt x="526" y="156"/>
                  </a:cubicBezTo>
                  <a:cubicBezTo>
                    <a:pt x="515" y="129"/>
                    <a:pt x="520" y="104"/>
                    <a:pt x="534" y="80"/>
                  </a:cubicBezTo>
                  <a:cubicBezTo>
                    <a:pt x="549" y="54"/>
                    <a:pt x="593" y="14"/>
                    <a:pt x="622" y="0"/>
                  </a:cubicBezTo>
                  <a:cubicBezTo>
                    <a:pt x="631" y="23"/>
                    <a:pt x="630" y="46"/>
                    <a:pt x="620" y="66"/>
                  </a:cubicBezTo>
                  <a:cubicBezTo>
                    <a:pt x="610" y="86"/>
                    <a:pt x="596" y="105"/>
                    <a:pt x="583" y="126"/>
                  </a:cubicBezTo>
                  <a:cubicBezTo>
                    <a:pt x="601" y="113"/>
                    <a:pt x="620" y="103"/>
                    <a:pt x="634" y="88"/>
                  </a:cubicBezTo>
                  <a:cubicBezTo>
                    <a:pt x="676" y="41"/>
                    <a:pt x="728" y="14"/>
                    <a:pt x="789" y="7"/>
                  </a:cubicBezTo>
                  <a:cubicBezTo>
                    <a:pt x="805" y="5"/>
                    <a:pt x="821" y="5"/>
                    <a:pt x="840" y="4"/>
                  </a:cubicBezTo>
                  <a:cubicBezTo>
                    <a:pt x="837" y="7"/>
                    <a:pt x="836" y="9"/>
                    <a:pt x="835" y="10"/>
                  </a:cubicBezTo>
                  <a:cubicBezTo>
                    <a:pt x="780" y="60"/>
                    <a:pt x="717" y="94"/>
                    <a:pt x="643" y="107"/>
                  </a:cubicBezTo>
                  <a:cubicBezTo>
                    <a:pt x="641" y="107"/>
                    <a:pt x="639" y="108"/>
                    <a:pt x="637" y="109"/>
                  </a:cubicBezTo>
                  <a:cubicBezTo>
                    <a:pt x="622" y="118"/>
                    <a:pt x="608" y="127"/>
                    <a:pt x="594" y="136"/>
                  </a:cubicBezTo>
                  <a:cubicBezTo>
                    <a:pt x="640" y="122"/>
                    <a:pt x="684" y="119"/>
                    <a:pt x="722" y="159"/>
                  </a:cubicBezTo>
                  <a:cubicBezTo>
                    <a:pt x="710" y="164"/>
                    <a:pt x="699" y="169"/>
                    <a:pt x="688" y="173"/>
                  </a:cubicBezTo>
                  <a:cubicBezTo>
                    <a:pt x="658" y="185"/>
                    <a:pt x="627" y="195"/>
                    <a:pt x="593" y="193"/>
                  </a:cubicBezTo>
                  <a:cubicBezTo>
                    <a:pt x="576" y="192"/>
                    <a:pt x="561" y="187"/>
                    <a:pt x="546" y="178"/>
                  </a:cubicBezTo>
                  <a:cubicBezTo>
                    <a:pt x="542" y="175"/>
                    <a:pt x="539" y="176"/>
                    <a:pt x="534" y="179"/>
                  </a:cubicBezTo>
                  <a:cubicBezTo>
                    <a:pt x="521" y="191"/>
                    <a:pt x="507" y="202"/>
                    <a:pt x="494" y="214"/>
                  </a:cubicBezTo>
                  <a:cubicBezTo>
                    <a:pt x="541" y="193"/>
                    <a:pt x="587" y="188"/>
                    <a:pt x="632" y="225"/>
                  </a:cubicBezTo>
                  <a:cubicBezTo>
                    <a:pt x="615" y="234"/>
                    <a:pt x="601" y="243"/>
                    <a:pt x="585" y="250"/>
                  </a:cubicBezTo>
                  <a:cubicBezTo>
                    <a:pt x="563" y="261"/>
                    <a:pt x="540" y="271"/>
                    <a:pt x="515" y="274"/>
                  </a:cubicBezTo>
                  <a:cubicBezTo>
                    <a:pt x="491" y="277"/>
                    <a:pt x="469" y="274"/>
                    <a:pt x="447" y="264"/>
                  </a:cubicBezTo>
                  <a:cubicBezTo>
                    <a:pt x="445" y="263"/>
                    <a:pt x="440" y="264"/>
                    <a:pt x="439" y="265"/>
                  </a:cubicBezTo>
                  <a:cubicBezTo>
                    <a:pt x="425" y="280"/>
                    <a:pt x="411" y="295"/>
                    <a:pt x="397" y="311"/>
                  </a:cubicBezTo>
                  <a:cubicBezTo>
                    <a:pt x="420" y="297"/>
                    <a:pt x="443" y="286"/>
                    <a:pt x="470" y="284"/>
                  </a:cubicBezTo>
                  <a:cubicBezTo>
                    <a:pt x="497" y="282"/>
                    <a:pt x="522" y="289"/>
                    <a:pt x="545" y="305"/>
                  </a:cubicBezTo>
                  <a:cubicBezTo>
                    <a:pt x="541" y="309"/>
                    <a:pt x="538" y="311"/>
                    <a:pt x="534" y="314"/>
                  </a:cubicBezTo>
                  <a:cubicBezTo>
                    <a:pt x="509" y="334"/>
                    <a:pt x="482" y="352"/>
                    <a:pt x="453" y="364"/>
                  </a:cubicBezTo>
                  <a:cubicBezTo>
                    <a:pt x="422" y="377"/>
                    <a:pt x="391" y="379"/>
                    <a:pt x="359" y="369"/>
                  </a:cubicBezTo>
                  <a:cubicBezTo>
                    <a:pt x="353" y="368"/>
                    <a:pt x="350" y="368"/>
                    <a:pt x="347" y="373"/>
                  </a:cubicBezTo>
                  <a:cubicBezTo>
                    <a:pt x="337" y="389"/>
                    <a:pt x="326" y="404"/>
                    <a:pt x="316" y="420"/>
                  </a:cubicBezTo>
                  <a:cubicBezTo>
                    <a:pt x="314" y="422"/>
                    <a:pt x="313" y="424"/>
                    <a:pt x="312" y="427"/>
                  </a:cubicBezTo>
                  <a:cubicBezTo>
                    <a:pt x="359" y="386"/>
                    <a:pt x="409" y="371"/>
                    <a:pt x="468" y="400"/>
                  </a:cubicBezTo>
                  <a:cubicBezTo>
                    <a:pt x="449" y="423"/>
                    <a:pt x="428" y="442"/>
                    <a:pt x="405" y="459"/>
                  </a:cubicBezTo>
                  <a:cubicBezTo>
                    <a:pt x="388" y="471"/>
                    <a:pt x="370" y="483"/>
                    <a:pt x="350" y="488"/>
                  </a:cubicBezTo>
                  <a:cubicBezTo>
                    <a:pt x="338" y="491"/>
                    <a:pt x="325" y="494"/>
                    <a:pt x="312" y="494"/>
                  </a:cubicBezTo>
                  <a:cubicBezTo>
                    <a:pt x="300" y="495"/>
                    <a:pt x="287" y="493"/>
                    <a:pt x="273" y="492"/>
                  </a:cubicBezTo>
                  <a:cubicBezTo>
                    <a:pt x="262" y="518"/>
                    <a:pt x="249" y="544"/>
                    <a:pt x="237" y="570"/>
                  </a:cubicBezTo>
                  <a:cubicBezTo>
                    <a:pt x="238" y="571"/>
                    <a:pt x="238" y="571"/>
                    <a:pt x="239" y="571"/>
                  </a:cubicBezTo>
                  <a:cubicBezTo>
                    <a:pt x="280" y="516"/>
                    <a:pt x="331" y="491"/>
                    <a:pt x="402" y="514"/>
                  </a:cubicBezTo>
                  <a:cubicBezTo>
                    <a:pt x="397" y="520"/>
                    <a:pt x="394" y="526"/>
                    <a:pt x="390" y="532"/>
                  </a:cubicBezTo>
                  <a:cubicBezTo>
                    <a:pt x="372" y="557"/>
                    <a:pt x="351" y="581"/>
                    <a:pt x="327" y="601"/>
                  </a:cubicBezTo>
                  <a:cubicBezTo>
                    <a:pt x="296" y="627"/>
                    <a:pt x="261" y="639"/>
                    <a:pt x="221" y="638"/>
                  </a:cubicBezTo>
                  <a:cubicBezTo>
                    <a:pt x="215" y="638"/>
                    <a:pt x="212" y="640"/>
                    <a:pt x="211" y="646"/>
                  </a:cubicBezTo>
                  <a:cubicBezTo>
                    <a:pt x="204" y="672"/>
                    <a:pt x="197" y="699"/>
                    <a:pt x="190" y="725"/>
                  </a:cubicBezTo>
                  <a:cubicBezTo>
                    <a:pt x="190" y="727"/>
                    <a:pt x="190" y="728"/>
                    <a:pt x="190" y="730"/>
                  </a:cubicBezTo>
                  <a:cubicBezTo>
                    <a:pt x="209" y="690"/>
                    <a:pt x="235" y="657"/>
                    <a:pt x="279" y="643"/>
                  </a:cubicBezTo>
                  <a:cubicBezTo>
                    <a:pt x="302" y="635"/>
                    <a:pt x="332" y="633"/>
                    <a:pt x="353" y="640"/>
                  </a:cubicBezTo>
                  <a:cubicBezTo>
                    <a:pt x="348" y="649"/>
                    <a:pt x="344" y="659"/>
                    <a:pt x="340" y="668"/>
                  </a:cubicBezTo>
                  <a:cubicBezTo>
                    <a:pt x="322" y="701"/>
                    <a:pt x="302" y="733"/>
                    <a:pt x="274" y="758"/>
                  </a:cubicBezTo>
                  <a:cubicBezTo>
                    <a:pt x="249" y="781"/>
                    <a:pt x="219" y="793"/>
                    <a:pt x="185" y="797"/>
                  </a:cubicBezTo>
                  <a:cubicBezTo>
                    <a:pt x="180" y="798"/>
                    <a:pt x="177" y="798"/>
                    <a:pt x="176" y="804"/>
                  </a:cubicBezTo>
                  <a:cubicBezTo>
                    <a:pt x="174" y="837"/>
                    <a:pt x="171" y="870"/>
                    <a:pt x="169" y="904"/>
                  </a:cubicBezTo>
                  <a:cubicBezTo>
                    <a:pt x="175" y="888"/>
                    <a:pt x="180" y="872"/>
                    <a:pt x="187" y="858"/>
                  </a:cubicBezTo>
                  <a:cubicBezTo>
                    <a:pt x="213" y="804"/>
                    <a:pt x="257" y="778"/>
                    <a:pt x="316" y="777"/>
                  </a:cubicBezTo>
                  <a:cubicBezTo>
                    <a:pt x="318" y="777"/>
                    <a:pt x="319" y="777"/>
                    <a:pt x="321" y="777"/>
                  </a:cubicBezTo>
                  <a:cubicBezTo>
                    <a:pt x="322" y="777"/>
                    <a:pt x="323" y="778"/>
                    <a:pt x="325" y="778"/>
                  </a:cubicBezTo>
                  <a:cubicBezTo>
                    <a:pt x="322" y="787"/>
                    <a:pt x="320" y="796"/>
                    <a:pt x="318" y="805"/>
                  </a:cubicBezTo>
                  <a:cubicBezTo>
                    <a:pt x="308" y="837"/>
                    <a:pt x="295" y="869"/>
                    <a:pt x="276" y="897"/>
                  </a:cubicBezTo>
                  <a:cubicBezTo>
                    <a:pt x="252" y="935"/>
                    <a:pt x="218" y="958"/>
                    <a:pt x="177" y="971"/>
                  </a:cubicBezTo>
                  <a:cubicBezTo>
                    <a:pt x="172" y="972"/>
                    <a:pt x="170" y="973"/>
                    <a:pt x="171" y="979"/>
                  </a:cubicBezTo>
                  <a:cubicBezTo>
                    <a:pt x="174" y="1013"/>
                    <a:pt x="178" y="1048"/>
                    <a:pt x="181" y="1083"/>
                  </a:cubicBezTo>
                  <a:cubicBezTo>
                    <a:pt x="182" y="1083"/>
                    <a:pt x="183" y="1083"/>
                    <a:pt x="183" y="1083"/>
                  </a:cubicBezTo>
                  <a:cubicBezTo>
                    <a:pt x="185" y="1074"/>
                    <a:pt x="185" y="1064"/>
                    <a:pt x="187" y="1055"/>
                  </a:cubicBezTo>
                  <a:cubicBezTo>
                    <a:pt x="188" y="1045"/>
                    <a:pt x="190" y="1036"/>
                    <a:pt x="193" y="1027"/>
                  </a:cubicBezTo>
                  <a:cubicBezTo>
                    <a:pt x="211" y="963"/>
                    <a:pt x="262" y="927"/>
                    <a:pt x="321" y="922"/>
                  </a:cubicBezTo>
                  <a:cubicBezTo>
                    <a:pt x="320" y="934"/>
                    <a:pt x="319" y="946"/>
                    <a:pt x="317" y="958"/>
                  </a:cubicBezTo>
                  <a:cubicBezTo>
                    <a:pt x="313" y="991"/>
                    <a:pt x="306" y="1023"/>
                    <a:pt x="293" y="1054"/>
                  </a:cubicBezTo>
                  <a:cubicBezTo>
                    <a:pt x="276" y="1096"/>
                    <a:pt x="245" y="1128"/>
                    <a:pt x="204" y="1148"/>
                  </a:cubicBezTo>
                  <a:cubicBezTo>
                    <a:pt x="198" y="1151"/>
                    <a:pt x="197" y="1154"/>
                    <a:pt x="199" y="1160"/>
                  </a:cubicBezTo>
                  <a:cubicBezTo>
                    <a:pt x="210" y="1195"/>
                    <a:pt x="222" y="1230"/>
                    <a:pt x="233" y="1266"/>
                  </a:cubicBezTo>
                  <a:cubicBezTo>
                    <a:pt x="233" y="1268"/>
                    <a:pt x="235" y="1270"/>
                    <a:pt x="235" y="1271"/>
                  </a:cubicBezTo>
                  <a:cubicBezTo>
                    <a:pt x="235" y="1252"/>
                    <a:pt x="233" y="1233"/>
                    <a:pt x="233" y="1214"/>
                  </a:cubicBezTo>
                  <a:cubicBezTo>
                    <a:pt x="235" y="1150"/>
                    <a:pt x="280" y="1094"/>
                    <a:pt x="342" y="1078"/>
                  </a:cubicBezTo>
                  <a:cubicBezTo>
                    <a:pt x="343" y="1077"/>
                    <a:pt x="343" y="1078"/>
                    <a:pt x="345" y="1078"/>
                  </a:cubicBezTo>
                  <a:cubicBezTo>
                    <a:pt x="346" y="1091"/>
                    <a:pt x="348" y="1104"/>
                    <a:pt x="349" y="1117"/>
                  </a:cubicBezTo>
                  <a:cubicBezTo>
                    <a:pt x="351" y="1153"/>
                    <a:pt x="351" y="1189"/>
                    <a:pt x="342" y="1225"/>
                  </a:cubicBezTo>
                  <a:cubicBezTo>
                    <a:pt x="332" y="1270"/>
                    <a:pt x="307" y="1306"/>
                    <a:pt x="271" y="1334"/>
                  </a:cubicBezTo>
                  <a:cubicBezTo>
                    <a:pt x="269" y="1336"/>
                    <a:pt x="267" y="1337"/>
                    <a:pt x="265" y="1339"/>
                  </a:cubicBezTo>
                  <a:cubicBezTo>
                    <a:pt x="285" y="1380"/>
                    <a:pt x="307" y="1419"/>
                    <a:pt x="334" y="1457"/>
                  </a:cubicBezTo>
                  <a:cubicBezTo>
                    <a:pt x="328" y="1439"/>
                    <a:pt x="323" y="1422"/>
                    <a:pt x="319" y="1405"/>
                  </a:cubicBezTo>
                  <a:cubicBezTo>
                    <a:pt x="302" y="1336"/>
                    <a:pt x="329" y="1273"/>
                    <a:pt x="390" y="1237"/>
                  </a:cubicBezTo>
                  <a:cubicBezTo>
                    <a:pt x="393" y="1235"/>
                    <a:pt x="397" y="1233"/>
                    <a:pt x="402" y="1230"/>
                  </a:cubicBezTo>
                  <a:cubicBezTo>
                    <a:pt x="408" y="1254"/>
                    <a:pt x="416" y="1277"/>
                    <a:pt x="421" y="1300"/>
                  </a:cubicBezTo>
                  <a:cubicBezTo>
                    <a:pt x="429" y="1333"/>
                    <a:pt x="434" y="1366"/>
                    <a:pt x="431" y="1399"/>
                  </a:cubicBezTo>
                  <a:cubicBezTo>
                    <a:pt x="428" y="1442"/>
                    <a:pt x="411" y="1480"/>
                    <a:pt x="384" y="1513"/>
                  </a:cubicBezTo>
                  <a:cubicBezTo>
                    <a:pt x="383" y="1514"/>
                    <a:pt x="381" y="1516"/>
                    <a:pt x="379" y="1518"/>
                  </a:cubicBezTo>
                  <a:cubicBezTo>
                    <a:pt x="409" y="1554"/>
                    <a:pt x="441" y="1588"/>
                    <a:pt x="478" y="1619"/>
                  </a:cubicBezTo>
                  <a:cubicBezTo>
                    <a:pt x="474" y="1614"/>
                    <a:pt x="470" y="1609"/>
                    <a:pt x="467" y="1604"/>
                  </a:cubicBezTo>
                  <a:cubicBezTo>
                    <a:pt x="448" y="1576"/>
                    <a:pt x="434" y="1547"/>
                    <a:pt x="430" y="1513"/>
                  </a:cubicBezTo>
                  <a:cubicBezTo>
                    <a:pt x="422" y="1455"/>
                    <a:pt x="450" y="1403"/>
                    <a:pt x="491" y="1374"/>
                  </a:cubicBezTo>
                  <a:cubicBezTo>
                    <a:pt x="524" y="1429"/>
                    <a:pt x="554" y="1485"/>
                    <a:pt x="564" y="1550"/>
                  </a:cubicBezTo>
                  <a:cubicBezTo>
                    <a:pt x="571" y="1591"/>
                    <a:pt x="563" y="1630"/>
                    <a:pt x="545" y="1668"/>
                  </a:cubicBezTo>
                  <a:cubicBezTo>
                    <a:pt x="544" y="1670"/>
                    <a:pt x="543" y="1672"/>
                    <a:pt x="541" y="1674"/>
                  </a:cubicBezTo>
                  <a:cubicBezTo>
                    <a:pt x="585" y="1708"/>
                    <a:pt x="632" y="1737"/>
                    <a:pt x="682" y="1762"/>
                  </a:cubicBezTo>
                  <a:cubicBezTo>
                    <a:pt x="680" y="1760"/>
                    <a:pt x="677" y="1758"/>
                    <a:pt x="675" y="1756"/>
                  </a:cubicBezTo>
                  <a:cubicBezTo>
                    <a:pt x="648" y="1733"/>
                    <a:pt x="624" y="1709"/>
                    <a:pt x="607" y="1678"/>
                  </a:cubicBezTo>
                  <a:cubicBezTo>
                    <a:pt x="577" y="1624"/>
                    <a:pt x="584" y="1556"/>
                    <a:pt x="624" y="1508"/>
                  </a:cubicBezTo>
                  <a:cubicBezTo>
                    <a:pt x="631" y="1515"/>
                    <a:pt x="637" y="1521"/>
                    <a:pt x="643" y="1527"/>
                  </a:cubicBezTo>
                  <a:cubicBezTo>
                    <a:pt x="681" y="1565"/>
                    <a:pt x="715" y="1605"/>
                    <a:pt x="742" y="1650"/>
                  </a:cubicBezTo>
                  <a:cubicBezTo>
                    <a:pt x="770" y="1697"/>
                    <a:pt x="780" y="1747"/>
                    <a:pt x="770" y="1800"/>
                  </a:cubicBezTo>
                  <a:cubicBezTo>
                    <a:pt x="769" y="1806"/>
                    <a:pt x="773" y="1807"/>
                    <a:pt x="776" y="1808"/>
                  </a:cubicBezTo>
                  <a:cubicBezTo>
                    <a:pt x="817" y="1822"/>
                    <a:pt x="858" y="1837"/>
                    <a:pt x="900" y="1851"/>
                  </a:cubicBezTo>
                  <a:cubicBezTo>
                    <a:pt x="902" y="1852"/>
                    <a:pt x="905" y="1853"/>
                    <a:pt x="908" y="1853"/>
                  </a:cubicBezTo>
                  <a:cubicBezTo>
                    <a:pt x="913" y="1855"/>
                    <a:pt x="918" y="1858"/>
                    <a:pt x="915" y="1864"/>
                  </a:cubicBezTo>
                  <a:cubicBezTo>
                    <a:pt x="913" y="1870"/>
                    <a:pt x="909" y="1870"/>
                    <a:pt x="903" y="1868"/>
                  </a:cubicBezTo>
                  <a:cubicBezTo>
                    <a:pt x="890" y="1864"/>
                    <a:pt x="877" y="1861"/>
                    <a:pt x="864" y="1856"/>
                  </a:cubicBezTo>
                  <a:cubicBezTo>
                    <a:pt x="832" y="1845"/>
                    <a:pt x="801" y="1834"/>
                    <a:pt x="770" y="1822"/>
                  </a:cubicBezTo>
                  <a:cubicBezTo>
                    <a:pt x="764" y="1820"/>
                    <a:pt x="762" y="1820"/>
                    <a:pt x="758" y="1825"/>
                  </a:cubicBezTo>
                  <a:cubicBezTo>
                    <a:pt x="731" y="1857"/>
                    <a:pt x="695" y="1874"/>
                    <a:pt x="654" y="1881"/>
                  </a:cubicBezTo>
                  <a:cubicBezTo>
                    <a:pt x="590" y="1891"/>
                    <a:pt x="531" y="1875"/>
                    <a:pt x="473" y="1850"/>
                  </a:cubicBezTo>
                  <a:cubicBezTo>
                    <a:pt x="436" y="1833"/>
                    <a:pt x="401" y="1813"/>
                    <a:pt x="368" y="1789"/>
                  </a:cubicBezTo>
                  <a:cubicBezTo>
                    <a:pt x="364" y="1787"/>
                    <a:pt x="361" y="1783"/>
                    <a:pt x="356" y="1780"/>
                  </a:cubicBezTo>
                  <a:cubicBezTo>
                    <a:pt x="369" y="1770"/>
                    <a:pt x="383" y="1763"/>
                    <a:pt x="397" y="1758"/>
                  </a:cubicBezTo>
                  <a:cubicBezTo>
                    <a:pt x="449" y="1738"/>
                    <a:pt x="501" y="1736"/>
                    <a:pt x="555" y="1749"/>
                  </a:cubicBezTo>
                  <a:cubicBezTo>
                    <a:pt x="597" y="1758"/>
                    <a:pt x="639" y="1770"/>
                    <a:pt x="682" y="1782"/>
                  </a:cubicBezTo>
                  <a:cubicBezTo>
                    <a:pt x="678" y="1780"/>
                    <a:pt x="675" y="1778"/>
                    <a:pt x="671" y="1776"/>
                  </a:cubicBezTo>
                  <a:cubicBezTo>
                    <a:pt x="624" y="1751"/>
                    <a:pt x="580" y="1723"/>
                    <a:pt x="538" y="1691"/>
                  </a:cubicBezTo>
                  <a:cubicBezTo>
                    <a:pt x="533" y="1687"/>
                    <a:pt x="529" y="1687"/>
                    <a:pt x="524" y="1691"/>
                  </a:cubicBezTo>
                  <a:cubicBezTo>
                    <a:pt x="484" y="1719"/>
                    <a:pt x="440" y="1726"/>
                    <a:pt x="392" y="1718"/>
                  </a:cubicBezTo>
                  <a:cubicBezTo>
                    <a:pt x="347" y="1710"/>
                    <a:pt x="308" y="1689"/>
                    <a:pt x="272" y="1662"/>
                  </a:cubicBezTo>
                  <a:cubicBezTo>
                    <a:pt x="240" y="1638"/>
                    <a:pt x="211" y="1611"/>
                    <a:pt x="185" y="1581"/>
                  </a:cubicBezTo>
                  <a:cubicBezTo>
                    <a:pt x="183" y="1578"/>
                    <a:pt x="181" y="1575"/>
                    <a:pt x="178" y="1571"/>
                  </a:cubicBezTo>
                  <a:cubicBezTo>
                    <a:pt x="188" y="1568"/>
                    <a:pt x="198" y="1564"/>
                    <a:pt x="207" y="1562"/>
                  </a:cubicBezTo>
                  <a:cubicBezTo>
                    <a:pt x="263" y="1549"/>
                    <a:pt x="317" y="1557"/>
                    <a:pt x="368" y="1582"/>
                  </a:cubicBezTo>
                  <a:cubicBezTo>
                    <a:pt x="399" y="1597"/>
                    <a:pt x="429" y="1614"/>
                    <a:pt x="460" y="1631"/>
                  </a:cubicBezTo>
                  <a:cubicBezTo>
                    <a:pt x="462" y="1632"/>
                    <a:pt x="464" y="1633"/>
                    <a:pt x="467" y="1633"/>
                  </a:cubicBezTo>
                  <a:cubicBezTo>
                    <a:pt x="459" y="1625"/>
                    <a:pt x="450" y="1618"/>
                    <a:pt x="442" y="1610"/>
                  </a:cubicBezTo>
                  <a:cubicBezTo>
                    <a:pt x="418" y="1584"/>
                    <a:pt x="394" y="1558"/>
                    <a:pt x="370" y="1532"/>
                  </a:cubicBezTo>
                  <a:cubicBezTo>
                    <a:pt x="367" y="1528"/>
                    <a:pt x="365" y="1527"/>
                    <a:pt x="361" y="1529"/>
                  </a:cubicBezTo>
                  <a:cubicBezTo>
                    <a:pt x="311" y="1551"/>
                    <a:pt x="262" y="1546"/>
                    <a:pt x="215" y="1522"/>
                  </a:cubicBezTo>
                  <a:cubicBezTo>
                    <a:pt x="171" y="1499"/>
                    <a:pt x="138" y="1464"/>
                    <a:pt x="110" y="1425"/>
                  </a:cubicBezTo>
                  <a:cubicBezTo>
                    <a:pt x="97" y="1406"/>
                    <a:pt x="86" y="1385"/>
                    <a:pt x="74" y="1366"/>
                  </a:cubicBezTo>
                  <a:cubicBezTo>
                    <a:pt x="72" y="1364"/>
                    <a:pt x="72" y="1361"/>
                    <a:pt x="70" y="1358"/>
                  </a:cubicBezTo>
                  <a:cubicBezTo>
                    <a:pt x="90" y="1353"/>
                    <a:pt x="108" y="1353"/>
                    <a:pt x="127" y="1355"/>
                  </a:cubicBezTo>
                  <a:cubicBezTo>
                    <a:pt x="174" y="1359"/>
                    <a:pt x="216" y="1379"/>
                    <a:pt x="252" y="1408"/>
                  </a:cubicBezTo>
                  <a:cubicBezTo>
                    <a:pt x="273" y="1425"/>
                    <a:pt x="293" y="1443"/>
                    <a:pt x="314" y="1461"/>
                  </a:cubicBezTo>
                  <a:cubicBezTo>
                    <a:pt x="315" y="1462"/>
                    <a:pt x="316" y="1463"/>
                    <a:pt x="316" y="1463"/>
                  </a:cubicBezTo>
                  <a:cubicBezTo>
                    <a:pt x="294" y="1424"/>
                    <a:pt x="271" y="1386"/>
                    <a:pt x="248" y="1346"/>
                  </a:cubicBezTo>
                  <a:cubicBezTo>
                    <a:pt x="227" y="1351"/>
                    <a:pt x="204" y="1352"/>
                    <a:pt x="182" y="1347"/>
                  </a:cubicBezTo>
                  <a:cubicBezTo>
                    <a:pt x="138" y="1337"/>
                    <a:pt x="104" y="1312"/>
                    <a:pt x="78" y="1278"/>
                  </a:cubicBezTo>
                  <a:cubicBezTo>
                    <a:pt x="47" y="1237"/>
                    <a:pt x="27" y="1191"/>
                    <a:pt x="13" y="1142"/>
                  </a:cubicBezTo>
                  <a:cubicBezTo>
                    <a:pt x="13" y="1141"/>
                    <a:pt x="13" y="1139"/>
                    <a:pt x="12" y="1135"/>
                  </a:cubicBezTo>
                  <a:cubicBezTo>
                    <a:pt x="26" y="1137"/>
                    <a:pt x="40" y="1138"/>
                    <a:pt x="53" y="1141"/>
                  </a:cubicBezTo>
                  <a:cubicBezTo>
                    <a:pt x="105" y="1152"/>
                    <a:pt x="145" y="1182"/>
                    <a:pt x="177" y="1222"/>
                  </a:cubicBezTo>
                  <a:cubicBezTo>
                    <a:pt x="191" y="1240"/>
                    <a:pt x="205" y="1258"/>
                    <a:pt x="217" y="1275"/>
                  </a:cubicBezTo>
                  <a:cubicBezTo>
                    <a:pt x="205" y="1237"/>
                    <a:pt x="192" y="1197"/>
                    <a:pt x="180" y="1156"/>
                  </a:cubicBezTo>
                  <a:cubicBezTo>
                    <a:pt x="168" y="1155"/>
                    <a:pt x="156" y="1155"/>
                    <a:pt x="144" y="1152"/>
                  </a:cubicBezTo>
                  <a:cubicBezTo>
                    <a:pt x="97" y="1142"/>
                    <a:pt x="64" y="1114"/>
                    <a:pt x="40" y="1073"/>
                  </a:cubicBezTo>
                  <a:cubicBezTo>
                    <a:pt x="18" y="1033"/>
                    <a:pt x="8" y="990"/>
                    <a:pt x="2" y="945"/>
                  </a:cubicBezTo>
                  <a:cubicBezTo>
                    <a:pt x="1" y="942"/>
                    <a:pt x="1" y="940"/>
                    <a:pt x="0" y="937"/>
                  </a:cubicBezTo>
                  <a:cubicBezTo>
                    <a:pt x="0" y="932"/>
                    <a:pt x="0" y="927"/>
                    <a:pt x="0" y="922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FFCD69">
                    <a:lumMod val="73000"/>
                    <a:lumOff val="27000"/>
                  </a:srgbClr>
                </a:gs>
                <a:gs pos="100000">
                  <a:srgbClr val="FFCD69"/>
                </a:gs>
              </a:gsLst>
              <a:lin ang="5400000" scaled="1"/>
              <a:tileRect/>
            </a:gradFill>
            <a:ln>
              <a:noFill/>
            </a:ln>
          </p:spPr>
          <p:txBody>
            <a:bodyPr vert="horz" wrap="square" lIns="82296" tIns="41148" rIns="82296" bIns="41148" numCol="1" anchor="t" anchorCtr="0" compatLnSpc="1"/>
            <a:lstStyle/>
            <a:p>
              <a:pPr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20">
                <a:solidFill>
                  <a:srgbClr val="011C41"/>
                </a:solidFill>
                <a:ea typeface="微软雅黑" panose="020B0503020204020204" pitchFamily="34" charset="-122"/>
                <a:cs typeface="+mn-ea"/>
              </a:endParaRPr>
            </a:p>
          </p:txBody>
        </p:sp>
      </p:grpSp>
      <p:sp>
        <p:nvSpPr>
          <p:cNvPr id="51" name="矩形 50"/>
          <p:cNvSpPr/>
          <p:nvPr>
            <p:custDataLst>
              <p:tags r:id="rId2"/>
            </p:custDataLst>
          </p:nvPr>
        </p:nvSpPr>
        <p:spPr>
          <a:xfrm>
            <a:off x="0" y="3907943"/>
            <a:ext cx="9144000" cy="1125284"/>
          </a:xfrm>
          <a:prstGeom prst="rect">
            <a:avLst/>
          </a:prstGeom>
          <a:gradFill>
            <a:gsLst>
              <a:gs pos="0">
                <a:srgbClr val="003366">
                  <a:lumMod val="85000"/>
                  <a:lumOff val="15000"/>
                </a:srgbClr>
              </a:gs>
              <a:gs pos="100000">
                <a:srgbClr val="036DBF"/>
              </a:gs>
            </a:gsLst>
            <a:lin ang="16200000" scaled="1"/>
          </a:gradFill>
          <a:ln w="1905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41" name="圆角矩形 40"/>
          <p:cNvSpPr/>
          <p:nvPr>
            <p:custDataLst>
              <p:tags r:id="rId3"/>
            </p:custDataLst>
          </p:nvPr>
        </p:nvSpPr>
        <p:spPr>
          <a:xfrm>
            <a:off x="313754" y="770408"/>
            <a:ext cx="3981641" cy="860679"/>
          </a:xfrm>
          <a:prstGeom prst="roundRect">
            <a:avLst>
              <a:gd name="adj" fmla="val 11274"/>
            </a:avLst>
          </a:prstGeom>
          <a:gradFill>
            <a:gsLst>
              <a:gs pos="0">
                <a:srgbClr val="003366">
                  <a:lumMod val="85000"/>
                  <a:lumOff val="15000"/>
                </a:srgbClr>
              </a:gs>
              <a:gs pos="100000">
                <a:srgbClr val="036DBF"/>
              </a:gs>
            </a:gsLst>
            <a:lin ang="16200000" scaled="1"/>
          </a:gradFill>
          <a:ln w="1905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43" name="文本框 42"/>
          <p:cNvSpPr txBox="1"/>
          <p:nvPr>
            <p:custDataLst>
              <p:tags r:id="rId4"/>
            </p:custDataLst>
          </p:nvPr>
        </p:nvSpPr>
        <p:spPr>
          <a:xfrm>
            <a:off x="313754" y="1740815"/>
            <a:ext cx="398106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08610" indent="-30861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The </a:t>
            </a:r>
            <a:r>
              <a:rPr lang="en-US" altLang="zh-CN" sz="1600" b="1" dirty="0">
                <a:solidFill>
                  <a:srgbClr val="1388FB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key process verifications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of MR have been completed.</a:t>
            </a:r>
            <a:endParaRPr lang="en-US" altLang="zh-C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08610" indent="-30861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New </a:t>
            </a:r>
            <a:r>
              <a:rPr lang="en-US" altLang="zh-CN" sz="1600" b="1" dirty="0">
                <a:solidFill>
                  <a:srgbClr val="1388FB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decoupling materials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for moderator are under research and testing.</a:t>
            </a:r>
            <a:endParaRPr lang="en-US" altLang="zh-C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359474" y="892709"/>
            <a:ext cx="3806190" cy="704088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308610" indent="-308610" defTabSz="82296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p"/>
              <a:defRPr/>
            </a:pPr>
            <a:r>
              <a:rPr lang="en-US" altLang="zh-CN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Moderator and Reflector Manufacturing Process R&amp;D: </a:t>
            </a:r>
          </a:p>
          <a:p>
            <a:pPr marL="308610" indent="-30861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endParaRPr lang="en-US" altLang="zh-CN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24" name="图片 2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313754" y="2971826"/>
            <a:ext cx="3994785" cy="1865376"/>
          </a:xfrm>
          <a:prstGeom prst="rect">
            <a:avLst/>
          </a:prstGeom>
        </p:spPr>
      </p:pic>
      <p:grpSp>
        <p:nvGrpSpPr>
          <p:cNvPr id="44" name="组合 43"/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>
            <a:off x="4443984" y="699542"/>
            <a:ext cx="4614863" cy="4287965"/>
            <a:chOff x="695325" y="1052513"/>
            <a:chExt cx="5273675" cy="5472111"/>
          </a:xfrm>
        </p:grpSpPr>
        <p:sp>
          <p:nvSpPr>
            <p:cNvPr id="45" name="矩形: 圆角 1"/>
            <p:cNvSpPr/>
            <p:nvPr>
              <p:custDataLst>
                <p:tags r:id="rId12"/>
              </p:custDataLst>
            </p:nvPr>
          </p:nvSpPr>
          <p:spPr>
            <a:xfrm>
              <a:off x="695325" y="1052513"/>
              <a:ext cx="5273675" cy="5472111"/>
            </a:xfrm>
            <a:prstGeom prst="roundRect">
              <a:avLst>
                <a:gd name="adj" fmla="val 2199"/>
              </a:avLst>
            </a:prstGeom>
            <a:gradFill>
              <a:gsLst>
                <a:gs pos="0">
                  <a:srgbClr val="00256E">
                    <a:alpha val="10000"/>
                  </a:srgbClr>
                </a:gs>
                <a:gs pos="100000">
                  <a:srgbClr val="00256E">
                    <a:alpha val="0"/>
                  </a:srgbClr>
                </a:gs>
              </a:gsLst>
              <a:lin ang="5400000" scaled="1"/>
            </a:gra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82296" tIns="41148" rIns="82296" bIns="41148" numCol="1" spcCol="0" rtlCol="0" fromWordArt="0" anchor="ctr" anchorCtr="0" forceAA="0" compatLnSpc="1">
              <a:noAutofit/>
            </a:bodyPr>
            <a:lstStyle/>
            <a:p>
              <a:pPr algn="ctr"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20">
                <a:solidFill>
                  <a:prstClr val="white"/>
                </a:solidFill>
                <a:ea typeface="微软雅黑" panose="020B0503020204020204" pitchFamily="34" charset="-122"/>
                <a:cs typeface="+mn-ea"/>
              </a:endParaRPr>
            </a:p>
          </p:txBody>
        </p:sp>
        <p:sp>
          <p:nvSpPr>
            <p:cNvPr id="46" name="文本框 45"/>
            <p:cNvSpPr txBox="1"/>
            <p:nvPr>
              <p:custDataLst>
                <p:tags r:id="rId13"/>
              </p:custDataLst>
            </p:nvPr>
          </p:nvSpPr>
          <p:spPr>
            <a:xfrm>
              <a:off x="1854835" y="1318627"/>
              <a:ext cx="2954655" cy="10722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zh-CN" altLang="en-US" sz="1620" b="1" dirty="0">
                  <a:solidFill>
                    <a:prstClr val="white"/>
                  </a:solidFill>
                  <a:ea typeface="微软雅黑" panose="020B0503020204020204" pitchFamily="34" charset="-122"/>
                  <a:cs typeface="+mn-ea"/>
                </a:rPr>
                <a:t>智慧城市建设需求持续增长</a:t>
              </a:r>
              <a:endParaRPr lang="en-US" altLang="zh-CN" sz="1620" b="1" dirty="0">
                <a:solidFill>
                  <a:prstClr val="white"/>
                </a:solidFill>
                <a:ea typeface="微软雅黑" panose="020B0503020204020204" pitchFamily="34" charset="-122"/>
                <a:cs typeface="+mn-ea"/>
              </a:endParaRPr>
            </a:p>
            <a:p>
              <a:pPr algn="ctr"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zh-CN" altLang="en-US" sz="1620" b="1" dirty="0">
                  <a:solidFill>
                    <a:prstClr val="white"/>
                  </a:solidFill>
                  <a:ea typeface="微软雅黑" panose="020B0503020204020204" pitchFamily="34" charset="-122"/>
                  <a:cs typeface="+mn-ea"/>
                </a:rPr>
                <a:t>政策推动力度不断加大</a:t>
              </a:r>
            </a:p>
          </p:txBody>
        </p:sp>
        <p:sp>
          <p:nvSpPr>
            <p:cNvPr id="47" name="Freeform 1266"/>
            <p:cNvSpPr/>
            <p:nvPr>
              <p:custDataLst>
                <p:tags r:id="rId14"/>
              </p:custDataLst>
            </p:nvPr>
          </p:nvSpPr>
          <p:spPr bwMode="auto">
            <a:xfrm>
              <a:off x="4929201" y="1235218"/>
              <a:ext cx="388053" cy="813151"/>
            </a:xfrm>
            <a:custGeom>
              <a:avLst/>
              <a:gdLst>
                <a:gd name="T0" fmla="*/ 683 w 900"/>
                <a:gd name="T1" fmla="*/ 1322 h 1887"/>
                <a:gd name="T2" fmla="*/ 621 w 900"/>
                <a:gd name="T3" fmla="*/ 1439 h 1887"/>
                <a:gd name="T4" fmla="*/ 824 w 900"/>
                <a:gd name="T5" fmla="*/ 1387 h 1887"/>
                <a:gd name="T6" fmla="*/ 479 w 900"/>
                <a:gd name="T7" fmla="*/ 1621 h 1887"/>
                <a:gd name="T8" fmla="*/ 762 w 900"/>
                <a:gd name="T9" fmla="*/ 1543 h 1887"/>
                <a:gd name="T10" fmla="*/ 431 w 900"/>
                <a:gd name="T11" fmla="*/ 1687 h 1887"/>
                <a:gd name="T12" fmla="*/ 436 w 900"/>
                <a:gd name="T13" fmla="*/ 1733 h 1887"/>
                <a:gd name="T14" fmla="*/ 559 w 900"/>
                <a:gd name="T15" fmla="*/ 1792 h 1887"/>
                <a:gd name="T16" fmla="*/ 194 w 900"/>
                <a:gd name="T17" fmla="*/ 1826 h 1887"/>
                <a:gd name="T18" fmla="*/ 51 w 900"/>
                <a:gd name="T19" fmla="*/ 1867 h 1887"/>
                <a:gd name="T20" fmla="*/ 309 w 900"/>
                <a:gd name="T21" fmla="*/ 1508 h 1887"/>
                <a:gd name="T22" fmla="*/ 270 w 900"/>
                <a:gd name="T23" fmla="*/ 1764 h 1887"/>
                <a:gd name="T24" fmla="*/ 434 w 900"/>
                <a:gd name="T25" fmla="*/ 1368 h 1887"/>
                <a:gd name="T26" fmla="*/ 466 w 900"/>
                <a:gd name="T27" fmla="*/ 1606 h 1887"/>
                <a:gd name="T28" fmla="*/ 495 w 900"/>
                <a:gd name="T29" fmla="*/ 1364 h 1887"/>
                <a:gd name="T30" fmla="*/ 599 w 900"/>
                <a:gd name="T31" fmla="*/ 1435 h 1887"/>
                <a:gd name="T32" fmla="*/ 581 w 900"/>
                <a:gd name="T33" fmla="*/ 1221 h 1887"/>
                <a:gd name="T34" fmla="*/ 686 w 900"/>
                <a:gd name="T35" fmla="*/ 1249 h 1887"/>
                <a:gd name="T36" fmla="*/ 599 w 900"/>
                <a:gd name="T37" fmla="*/ 997 h 1887"/>
                <a:gd name="T38" fmla="*/ 731 w 900"/>
                <a:gd name="T39" fmla="*/ 946 h 1887"/>
                <a:gd name="T40" fmla="*/ 563 w 900"/>
                <a:gd name="T41" fmla="*/ 759 h 1887"/>
                <a:gd name="T42" fmla="*/ 715 w 900"/>
                <a:gd name="T43" fmla="*/ 772 h 1887"/>
                <a:gd name="T44" fmla="*/ 526 w 900"/>
                <a:gd name="T45" fmla="*/ 622 h 1887"/>
                <a:gd name="T46" fmla="*/ 669 w 900"/>
                <a:gd name="T47" fmla="*/ 618 h 1887"/>
                <a:gd name="T48" fmla="*/ 562 w 900"/>
                <a:gd name="T49" fmla="*/ 494 h 1887"/>
                <a:gd name="T50" fmla="*/ 592 w 900"/>
                <a:gd name="T51" fmla="*/ 471 h 1887"/>
                <a:gd name="T52" fmla="*/ 556 w 900"/>
                <a:gd name="T53" fmla="*/ 410 h 1887"/>
                <a:gd name="T54" fmla="*/ 361 w 900"/>
                <a:gd name="T55" fmla="*/ 332 h 1887"/>
                <a:gd name="T56" fmla="*/ 443 w 900"/>
                <a:gd name="T57" fmla="*/ 279 h 1887"/>
                <a:gd name="T58" fmla="*/ 222 w 900"/>
                <a:gd name="T59" fmla="*/ 225 h 1887"/>
                <a:gd name="T60" fmla="*/ 197 w 900"/>
                <a:gd name="T61" fmla="*/ 187 h 1887"/>
                <a:gd name="T62" fmla="*/ 180 w 900"/>
                <a:gd name="T63" fmla="*/ 104 h 1887"/>
                <a:gd name="T64" fmla="*/ 204 w 900"/>
                <a:gd name="T65" fmla="*/ 84 h 1887"/>
                <a:gd name="T66" fmla="*/ 218 w 900"/>
                <a:gd name="T67" fmla="*/ 0 h 1887"/>
                <a:gd name="T68" fmla="*/ 338 w 900"/>
                <a:gd name="T69" fmla="*/ 171 h 1887"/>
                <a:gd name="T70" fmla="*/ 423 w 900"/>
                <a:gd name="T71" fmla="*/ 138 h 1887"/>
                <a:gd name="T72" fmla="*/ 472 w 900"/>
                <a:gd name="T73" fmla="*/ 272 h 1887"/>
                <a:gd name="T74" fmla="*/ 534 w 900"/>
                <a:gd name="T75" fmla="*/ 221 h 1887"/>
                <a:gd name="T76" fmla="*/ 573 w 900"/>
                <a:gd name="T77" fmla="*/ 398 h 1887"/>
                <a:gd name="T78" fmla="*/ 648 w 900"/>
                <a:gd name="T79" fmla="*/ 352 h 1887"/>
                <a:gd name="T80" fmla="*/ 654 w 900"/>
                <a:gd name="T81" fmla="*/ 522 h 1887"/>
                <a:gd name="T82" fmla="*/ 727 w 900"/>
                <a:gd name="T83" fmla="*/ 429 h 1887"/>
                <a:gd name="T84" fmla="*/ 790 w 900"/>
                <a:gd name="T85" fmla="*/ 517 h 1887"/>
                <a:gd name="T86" fmla="*/ 731 w 900"/>
                <a:gd name="T87" fmla="*/ 770 h 1887"/>
                <a:gd name="T88" fmla="*/ 859 w 900"/>
                <a:gd name="T89" fmla="*/ 692 h 1887"/>
                <a:gd name="T90" fmla="*/ 749 w 900"/>
                <a:gd name="T91" fmla="*/ 946 h 1887"/>
                <a:gd name="T92" fmla="*/ 849 w 900"/>
                <a:gd name="T93" fmla="*/ 902 h 1887"/>
                <a:gd name="T94" fmla="*/ 738 w 900"/>
                <a:gd name="T95" fmla="*/ 1127 h 1887"/>
                <a:gd name="T96" fmla="*/ 712 w 900"/>
                <a:gd name="T97" fmla="*/ 1236 h 18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00" h="1887">
                  <a:moveTo>
                    <a:pt x="900" y="1106"/>
                  </a:moveTo>
                  <a:cubicBezTo>
                    <a:pt x="894" y="1125"/>
                    <a:pt x="889" y="1144"/>
                    <a:pt x="883" y="1163"/>
                  </a:cubicBezTo>
                  <a:cubicBezTo>
                    <a:pt x="869" y="1202"/>
                    <a:pt x="851" y="1239"/>
                    <a:pt x="823" y="1269"/>
                  </a:cubicBezTo>
                  <a:cubicBezTo>
                    <a:pt x="785" y="1310"/>
                    <a:pt x="739" y="1329"/>
                    <a:pt x="683" y="1322"/>
                  </a:cubicBezTo>
                  <a:cubicBezTo>
                    <a:pt x="679" y="1322"/>
                    <a:pt x="676" y="1322"/>
                    <a:pt x="674" y="1326"/>
                  </a:cubicBezTo>
                  <a:cubicBezTo>
                    <a:pt x="655" y="1364"/>
                    <a:pt x="636" y="1402"/>
                    <a:pt x="617" y="1440"/>
                  </a:cubicBezTo>
                  <a:cubicBezTo>
                    <a:pt x="616" y="1441"/>
                    <a:pt x="617" y="1441"/>
                    <a:pt x="616" y="1443"/>
                  </a:cubicBezTo>
                  <a:cubicBezTo>
                    <a:pt x="618" y="1441"/>
                    <a:pt x="620" y="1440"/>
                    <a:pt x="621" y="1439"/>
                  </a:cubicBezTo>
                  <a:cubicBezTo>
                    <a:pt x="651" y="1408"/>
                    <a:pt x="680" y="1377"/>
                    <a:pt x="717" y="1355"/>
                  </a:cubicBezTo>
                  <a:cubicBezTo>
                    <a:pt x="756" y="1330"/>
                    <a:pt x="800" y="1318"/>
                    <a:pt x="847" y="1322"/>
                  </a:cubicBezTo>
                  <a:cubicBezTo>
                    <a:pt x="850" y="1322"/>
                    <a:pt x="852" y="1323"/>
                    <a:pt x="858" y="1324"/>
                  </a:cubicBezTo>
                  <a:cubicBezTo>
                    <a:pt x="846" y="1346"/>
                    <a:pt x="836" y="1367"/>
                    <a:pt x="824" y="1387"/>
                  </a:cubicBezTo>
                  <a:cubicBezTo>
                    <a:pt x="803" y="1422"/>
                    <a:pt x="778" y="1454"/>
                    <a:pt x="746" y="1479"/>
                  </a:cubicBezTo>
                  <a:cubicBezTo>
                    <a:pt x="693" y="1520"/>
                    <a:pt x="635" y="1533"/>
                    <a:pt x="571" y="1510"/>
                  </a:cubicBezTo>
                  <a:cubicBezTo>
                    <a:pt x="555" y="1529"/>
                    <a:pt x="541" y="1548"/>
                    <a:pt x="525" y="1567"/>
                  </a:cubicBezTo>
                  <a:cubicBezTo>
                    <a:pt x="510" y="1585"/>
                    <a:pt x="494" y="1602"/>
                    <a:pt x="479" y="1621"/>
                  </a:cubicBezTo>
                  <a:cubicBezTo>
                    <a:pt x="482" y="1619"/>
                    <a:pt x="485" y="1617"/>
                    <a:pt x="489" y="1615"/>
                  </a:cubicBezTo>
                  <a:cubicBezTo>
                    <a:pt x="516" y="1598"/>
                    <a:pt x="543" y="1580"/>
                    <a:pt x="571" y="1565"/>
                  </a:cubicBezTo>
                  <a:cubicBezTo>
                    <a:pt x="610" y="1543"/>
                    <a:pt x="653" y="1530"/>
                    <a:pt x="699" y="1531"/>
                  </a:cubicBezTo>
                  <a:cubicBezTo>
                    <a:pt x="720" y="1532"/>
                    <a:pt x="741" y="1534"/>
                    <a:pt x="762" y="1543"/>
                  </a:cubicBezTo>
                  <a:cubicBezTo>
                    <a:pt x="752" y="1556"/>
                    <a:pt x="743" y="1569"/>
                    <a:pt x="733" y="1580"/>
                  </a:cubicBezTo>
                  <a:cubicBezTo>
                    <a:pt x="699" y="1619"/>
                    <a:pt x="663" y="1654"/>
                    <a:pt x="617" y="1678"/>
                  </a:cubicBezTo>
                  <a:cubicBezTo>
                    <a:pt x="563" y="1706"/>
                    <a:pt x="507" y="1717"/>
                    <a:pt x="448" y="1695"/>
                  </a:cubicBezTo>
                  <a:cubicBezTo>
                    <a:pt x="442" y="1693"/>
                    <a:pt x="437" y="1690"/>
                    <a:pt x="431" y="1687"/>
                  </a:cubicBezTo>
                  <a:cubicBezTo>
                    <a:pt x="426" y="1684"/>
                    <a:pt x="421" y="1681"/>
                    <a:pt x="418" y="1679"/>
                  </a:cubicBezTo>
                  <a:cubicBezTo>
                    <a:pt x="369" y="1714"/>
                    <a:pt x="322" y="1749"/>
                    <a:pt x="277" y="1781"/>
                  </a:cubicBezTo>
                  <a:cubicBezTo>
                    <a:pt x="286" y="1778"/>
                    <a:pt x="300" y="1772"/>
                    <a:pt x="313" y="1768"/>
                  </a:cubicBezTo>
                  <a:cubicBezTo>
                    <a:pt x="353" y="1753"/>
                    <a:pt x="394" y="1740"/>
                    <a:pt x="436" y="1733"/>
                  </a:cubicBezTo>
                  <a:cubicBezTo>
                    <a:pt x="482" y="1726"/>
                    <a:pt x="526" y="1729"/>
                    <a:pt x="569" y="1747"/>
                  </a:cubicBezTo>
                  <a:cubicBezTo>
                    <a:pt x="578" y="1750"/>
                    <a:pt x="585" y="1754"/>
                    <a:pt x="593" y="1758"/>
                  </a:cubicBezTo>
                  <a:cubicBezTo>
                    <a:pt x="595" y="1759"/>
                    <a:pt x="596" y="1760"/>
                    <a:pt x="598" y="1762"/>
                  </a:cubicBezTo>
                  <a:cubicBezTo>
                    <a:pt x="585" y="1772"/>
                    <a:pt x="572" y="1782"/>
                    <a:pt x="559" y="1792"/>
                  </a:cubicBezTo>
                  <a:cubicBezTo>
                    <a:pt x="517" y="1822"/>
                    <a:pt x="472" y="1848"/>
                    <a:pt x="423" y="1865"/>
                  </a:cubicBezTo>
                  <a:cubicBezTo>
                    <a:pt x="374" y="1881"/>
                    <a:pt x="325" y="1887"/>
                    <a:pt x="275" y="1874"/>
                  </a:cubicBezTo>
                  <a:cubicBezTo>
                    <a:pt x="245" y="1866"/>
                    <a:pt x="218" y="1852"/>
                    <a:pt x="197" y="1829"/>
                  </a:cubicBezTo>
                  <a:cubicBezTo>
                    <a:pt x="196" y="1827"/>
                    <a:pt x="194" y="1826"/>
                    <a:pt x="194" y="1826"/>
                  </a:cubicBezTo>
                  <a:cubicBezTo>
                    <a:pt x="159" y="1840"/>
                    <a:pt x="125" y="1855"/>
                    <a:pt x="91" y="1869"/>
                  </a:cubicBezTo>
                  <a:cubicBezTo>
                    <a:pt x="80" y="1874"/>
                    <a:pt x="68" y="1877"/>
                    <a:pt x="57" y="1881"/>
                  </a:cubicBezTo>
                  <a:cubicBezTo>
                    <a:pt x="51" y="1883"/>
                    <a:pt x="46" y="1885"/>
                    <a:pt x="43" y="1878"/>
                  </a:cubicBezTo>
                  <a:cubicBezTo>
                    <a:pt x="40" y="1871"/>
                    <a:pt x="46" y="1869"/>
                    <a:pt x="51" y="1867"/>
                  </a:cubicBezTo>
                  <a:cubicBezTo>
                    <a:pt x="94" y="1849"/>
                    <a:pt x="136" y="1832"/>
                    <a:pt x="178" y="1815"/>
                  </a:cubicBezTo>
                  <a:cubicBezTo>
                    <a:pt x="183" y="1813"/>
                    <a:pt x="185" y="1811"/>
                    <a:pt x="184" y="1805"/>
                  </a:cubicBezTo>
                  <a:cubicBezTo>
                    <a:pt x="170" y="1749"/>
                    <a:pt x="179" y="1696"/>
                    <a:pt x="207" y="1646"/>
                  </a:cubicBezTo>
                  <a:cubicBezTo>
                    <a:pt x="235" y="1595"/>
                    <a:pt x="270" y="1550"/>
                    <a:pt x="309" y="1508"/>
                  </a:cubicBezTo>
                  <a:cubicBezTo>
                    <a:pt x="310" y="1507"/>
                    <a:pt x="311" y="1507"/>
                    <a:pt x="312" y="1506"/>
                  </a:cubicBezTo>
                  <a:cubicBezTo>
                    <a:pt x="342" y="1541"/>
                    <a:pt x="358" y="1580"/>
                    <a:pt x="352" y="1627"/>
                  </a:cubicBezTo>
                  <a:cubicBezTo>
                    <a:pt x="347" y="1671"/>
                    <a:pt x="324" y="1706"/>
                    <a:pt x="295" y="1737"/>
                  </a:cubicBezTo>
                  <a:cubicBezTo>
                    <a:pt x="287" y="1746"/>
                    <a:pt x="278" y="1755"/>
                    <a:pt x="270" y="1764"/>
                  </a:cubicBezTo>
                  <a:cubicBezTo>
                    <a:pt x="317" y="1736"/>
                    <a:pt x="362" y="1703"/>
                    <a:pt x="402" y="1668"/>
                  </a:cubicBezTo>
                  <a:cubicBezTo>
                    <a:pt x="394" y="1646"/>
                    <a:pt x="385" y="1625"/>
                    <a:pt x="379" y="1604"/>
                  </a:cubicBezTo>
                  <a:cubicBezTo>
                    <a:pt x="369" y="1568"/>
                    <a:pt x="372" y="1531"/>
                    <a:pt x="382" y="1495"/>
                  </a:cubicBezTo>
                  <a:cubicBezTo>
                    <a:pt x="394" y="1450"/>
                    <a:pt x="412" y="1408"/>
                    <a:pt x="434" y="1368"/>
                  </a:cubicBezTo>
                  <a:cubicBezTo>
                    <a:pt x="435" y="1367"/>
                    <a:pt x="435" y="1366"/>
                    <a:pt x="436" y="1364"/>
                  </a:cubicBezTo>
                  <a:cubicBezTo>
                    <a:pt x="475" y="1391"/>
                    <a:pt x="500" y="1427"/>
                    <a:pt x="505" y="1474"/>
                  </a:cubicBezTo>
                  <a:cubicBezTo>
                    <a:pt x="510" y="1517"/>
                    <a:pt x="496" y="1555"/>
                    <a:pt x="475" y="1591"/>
                  </a:cubicBezTo>
                  <a:cubicBezTo>
                    <a:pt x="472" y="1596"/>
                    <a:pt x="469" y="1601"/>
                    <a:pt x="466" y="1606"/>
                  </a:cubicBezTo>
                  <a:cubicBezTo>
                    <a:pt x="467" y="1607"/>
                    <a:pt x="468" y="1608"/>
                    <a:pt x="469" y="1608"/>
                  </a:cubicBezTo>
                  <a:cubicBezTo>
                    <a:pt x="498" y="1573"/>
                    <a:pt x="527" y="1538"/>
                    <a:pt x="557" y="1503"/>
                  </a:cubicBezTo>
                  <a:cubicBezTo>
                    <a:pt x="549" y="1493"/>
                    <a:pt x="541" y="1485"/>
                    <a:pt x="535" y="1476"/>
                  </a:cubicBezTo>
                  <a:cubicBezTo>
                    <a:pt x="510" y="1443"/>
                    <a:pt x="496" y="1405"/>
                    <a:pt x="495" y="1364"/>
                  </a:cubicBezTo>
                  <a:cubicBezTo>
                    <a:pt x="493" y="1314"/>
                    <a:pt x="502" y="1266"/>
                    <a:pt x="516" y="1218"/>
                  </a:cubicBezTo>
                  <a:cubicBezTo>
                    <a:pt x="516" y="1218"/>
                    <a:pt x="516" y="1217"/>
                    <a:pt x="517" y="1216"/>
                  </a:cubicBezTo>
                  <a:cubicBezTo>
                    <a:pt x="558" y="1236"/>
                    <a:pt x="591" y="1263"/>
                    <a:pt x="606" y="1307"/>
                  </a:cubicBezTo>
                  <a:cubicBezTo>
                    <a:pt x="620" y="1351"/>
                    <a:pt x="613" y="1393"/>
                    <a:pt x="599" y="1435"/>
                  </a:cubicBezTo>
                  <a:cubicBezTo>
                    <a:pt x="600" y="1436"/>
                    <a:pt x="601" y="1436"/>
                    <a:pt x="602" y="1436"/>
                  </a:cubicBezTo>
                  <a:cubicBezTo>
                    <a:pt x="622" y="1397"/>
                    <a:pt x="642" y="1357"/>
                    <a:pt x="661" y="1318"/>
                  </a:cubicBezTo>
                  <a:cubicBezTo>
                    <a:pt x="646" y="1306"/>
                    <a:pt x="633" y="1295"/>
                    <a:pt x="620" y="1283"/>
                  </a:cubicBezTo>
                  <a:cubicBezTo>
                    <a:pt x="603" y="1265"/>
                    <a:pt x="591" y="1244"/>
                    <a:pt x="581" y="1221"/>
                  </a:cubicBezTo>
                  <a:cubicBezTo>
                    <a:pt x="561" y="1175"/>
                    <a:pt x="561" y="1127"/>
                    <a:pt x="561" y="1079"/>
                  </a:cubicBezTo>
                  <a:cubicBezTo>
                    <a:pt x="561" y="1073"/>
                    <a:pt x="562" y="1066"/>
                    <a:pt x="563" y="1059"/>
                  </a:cubicBezTo>
                  <a:cubicBezTo>
                    <a:pt x="606" y="1068"/>
                    <a:pt x="641" y="1090"/>
                    <a:pt x="664" y="1127"/>
                  </a:cubicBezTo>
                  <a:cubicBezTo>
                    <a:pt x="687" y="1165"/>
                    <a:pt x="688" y="1207"/>
                    <a:pt x="686" y="1249"/>
                  </a:cubicBezTo>
                  <a:cubicBezTo>
                    <a:pt x="692" y="1229"/>
                    <a:pt x="698" y="1208"/>
                    <a:pt x="703" y="1188"/>
                  </a:cubicBezTo>
                  <a:cubicBezTo>
                    <a:pt x="708" y="1169"/>
                    <a:pt x="711" y="1150"/>
                    <a:pt x="715" y="1131"/>
                  </a:cubicBezTo>
                  <a:cubicBezTo>
                    <a:pt x="716" y="1127"/>
                    <a:pt x="716" y="1124"/>
                    <a:pt x="712" y="1123"/>
                  </a:cubicBezTo>
                  <a:cubicBezTo>
                    <a:pt x="654" y="1099"/>
                    <a:pt x="618" y="1056"/>
                    <a:pt x="599" y="997"/>
                  </a:cubicBezTo>
                  <a:cubicBezTo>
                    <a:pt x="589" y="967"/>
                    <a:pt x="582" y="936"/>
                    <a:pt x="578" y="903"/>
                  </a:cubicBezTo>
                  <a:cubicBezTo>
                    <a:pt x="619" y="904"/>
                    <a:pt x="654" y="918"/>
                    <a:pt x="682" y="948"/>
                  </a:cubicBezTo>
                  <a:cubicBezTo>
                    <a:pt x="710" y="978"/>
                    <a:pt x="720" y="1015"/>
                    <a:pt x="726" y="1054"/>
                  </a:cubicBezTo>
                  <a:cubicBezTo>
                    <a:pt x="731" y="1018"/>
                    <a:pt x="732" y="982"/>
                    <a:pt x="731" y="946"/>
                  </a:cubicBezTo>
                  <a:cubicBezTo>
                    <a:pt x="716" y="940"/>
                    <a:pt x="701" y="936"/>
                    <a:pt x="687" y="930"/>
                  </a:cubicBezTo>
                  <a:cubicBezTo>
                    <a:pt x="648" y="912"/>
                    <a:pt x="621" y="882"/>
                    <a:pt x="601" y="845"/>
                  </a:cubicBezTo>
                  <a:cubicBezTo>
                    <a:pt x="588" y="820"/>
                    <a:pt x="578" y="794"/>
                    <a:pt x="566" y="769"/>
                  </a:cubicBezTo>
                  <a:cubicBezTo>
                    <a:pt x="565" y="766"/>
                    <a:pt x="564" y="763"/>
                    <a:pt x="563" y="759"/>
                  </a:cubicBezTo>
                  <a:cubicBezTo>
                    <a:pt x="602" y="754"/>
                    <a:pt x="637" y="762"/>
                    <a:pt x="667" y="784"/>
                  </a:cubicBezTo>
                  <a:cubicBezTo>
                    <a:pt x="698" y="807"/>
                    <a:pt x="715" y="839"/>
                    <a:pt x="727" y="874"/>
                  </a:cubicBezTo>
                  <a:cubicBezTo>
                    <a:pt x="727" y="874"/>
                    <a:pt x="728" y="874"/>
                    <a:pt x="729" y="873"/>
                  </a:cubicBezTo>
                  <a:cubicBezTo>
                    <a:pt x="724" y="839"/>
                    <a:pt x="719" y="805"/>
                    <a:pt x="715" y="772"/>
                  </a:cubicBezTo>
                  <a:cubicBezTo>
                    <a:pt x="702" y="770"/>
                    <a:pt x="690" y="769"/>
                    <a:pt x="679" y="766"/>
                  </a:cubicBezTo>
                  <a:cubicBezTo>
                    <a:pt x="644" y="759"/>
                    <a:pt x="616" y="741"/>
                    <a:pt x="591" y="716"/>
                  </a:cubicBezTo>
                  <a:cubicBezTo>
                    <a:pt x="566" y="690"/>
                    <a:pt x="546" y="660"/>
                    <a:pt x="529" y="628"/>
                  </a:cubicBezTo>
                  <a:cubicBezTo>
                    <a:pt x="528" y="627"/>
                    <a:pt x="528" y="625"/>
                    <a:pt x="526" y="622"/>
                  </a:cubicBezTo>
                  <a:cubicBezTo>
                    <a:pt x="561" y="613"/>
                    <a:pt x="594" y="615"/>
                    <a:pt x="626" y="631"/>
                  </a:cubicBezTo>
                  <a:cubicBezTo>
                    <a:pt x="659" y="647"/>
                    <a:pt x="679" y="674"/>
                    <a:pt x="698" y="704"/>
                  </a:cubicBezTo>
                  <a:cubicBezTo>
                    <a:pt x="694" y="691"/>
                    <a:pt x="690" y="678"/>
                    <a:pt x="686" y="666"/>
                  </a:cubicBezTo>
                  <a:cubicBezTo>
                    <a:pt x="681" y="650"/>
                    <a:pt x="675" y="634"/>
                    <a:pt x="669" y="618"/>
                  </a:cubicBezTo>
                  <a:cubicBezTo>
                    <a:pt x="668" y="616"/>
                    <a:pt x="665" y="613"/>
                    <a:pt x="663" y="613"/>
                  </a:cubicBezTo>
                  <a:cubicBezTo>
                    <a:pt x="600" y="619"/>
                    <a:pt x="552" y="593"/>
                    <a:pt x="511" y="549"/>
                  </a:cubicBezTo>
                  <a:cubicBezTo>
                    <a:pt x="497" y="534"/>
                    <a:pt x="483" y="517"/>
                    <a:pt x="469" y="501"/>
                  </a:cubicBezTo>
                  <a:cubicBezTo>
                    <a:pt x="500" y="487"/>
                    <a:pt x="531" y="485"/>
                    <a:pt x="562" y="494"/>
                  </a:cubicBezTo>
                  <a:cubicBezTo>
                    <a:pt x="594" y="504"/>
                    <a:pt x="617" y="524"/>
                    <a:pt x="639" y="547"/>
                  </a:cubicBezTo>
                  <a:cubicBezTo>
                    <a:pt x="633" y="536"/>
                    <a:pt x="628" y="525"/>
                    <a:pt x="621" y="513"/>
                  </a:cubicBezTo>
                  <a:cubicBezTo>
                    <a:pt x="615" y="501"/>
                    <a:pt x="607" y="488"/>
                    <a:pt x="600" y="475"/>
                  </a:cubicBezTo>
                  <a:cubicBezTo>
                    <a:pt x="598" y="473"/>
                    <a:pt x="594" y="471"/>
                    <a:pt x="592" y="471"/>
                  </a:cubicBezTo>
                  <a:cubicBezTo>
                    <a:pt x="545" y="482"/>
                    <a:pt x="503" y="473"/>
                    <a:pt x="464" y="446"/>
                  </a:cubicBezTo>
                  <a:cubicBezTo>
                    <a:pt x="441" y="430"/>
                    <a:pt x="421" y="412"/>
                    <a:pt x="399" y="394"/>
                  </a:cubicBezTo>
                  <a:cubicBezTo>
                    <a:pt x="398" y="394"/>
                    <a:pt x="398" y="392"/>
                    <a:pt x="397" y="391"/>
                  </a:cubicBezTo>
                  <a:cubicBezTo>
                    <a:pt x="429" y="369"/>
                    <a:pt x="490" y="356"/>
                    <a:pt x="556" y="410"/>
                  </a:cubicBezTo>
                  <a:cubicBezTo>
                    <a:pt x="548" y="400"/>
                    <a:pt x="541" y="390"/>
                    <a:pt x="534" y="380"/>
                  </a:cubicBezTo>
                  <a:cubicBezTo>
                    <a:pt x="526" y="370"/>
                    <a:pt x="518" y="361"/>
                    <a:pt x="510" y="351"/>
                  </a:cubicBezTo>
                  <a:cubicBezTo>
                    <a:pt x="490" y="359"/>
                    <a:pt x="470" y="363"/>
                    <a:pt x="448" y="362"/>
                  </a:cubicBezTo>
                  <a:cubicBezTo>
                    <a:pt x="417" y="360"/>
                    <a:pt x="389" y="347"/>
                    <a:pt x="361" y="332"/>
                  </a:cubicBezTo>
                  <a:cubicBezTo>
                    <a:pt x="345" y="323"/>
                    <a:pt x="330" y="312"/>
                    <a:pt x="312" y="301"/>
                  </a:cubicBezTo>
                  <a:cubicBezTo>
                    <a:pt x="335" y="283"/>
                    <a:pt x="359" y="275"/>
                    <a:pt x="387" y="275"/>
                  </a:cubicBezTo>
                  <a:cubicBezTo>
                    <a:pt x="414" y="275"/>
                    <a:pt x="438" y="285"/>
                    <a:pt x="462" y="297"/>
                  </a:cubicBezTo>
                  <a:cubicBezTo>
                    <a:pt x="456" y="291"/>
                    <a:pt x="449" y="285"/>
                    <a:pt x="443" y="279"/>
                  </a:cubicBezTo>
                  <a:cubicBezTo>
                    <a:pt x="436" y="272"/>
                    <a:pt x="429" y="267"/>
                    <a:pt x="423" y="260"/>
                  </a:cubicBezTo>
                  <a:cubicBezTo>
                    <a:pt x="417" y="253"/>
                    <a:pt x="412" y="252"/>
                    <a:pt x="402" y="256"/>
                  </a:cubicBezTo>
                  <a:cubicBezTo>
                    <a:pt x="376" y="269"/>
                    <a:pt x="348" y="271"/>
                    <a:pt x="320" y="265"/>
                  </a:cubicBezTo>
                  <a:cubicBezTo>
                    <a:pt x="286" y="257"/>
                    <a:pt x="254" y="243"/>
                    <a:pt x="222" y="225"/>
                  </a:cubicBezTo>
                  <a:cubicBezTo>
                    <a:pt x="264" y="185"/>
                    <a:pt x="310" y="188"/>
                    <a:pt x="360" y="206"/>
                  </a:cubicBezTo>
                  <a:cubicBezTo>
                    <a:pt x="344" y="195"/>
                    <a:pt x="328" y="183"/>
                    <a:pt x="312" y="172"/>
                  </a:cubicBezTo>
                  <a:cubicBezTo>
                    <a:pt x="311" y="171"/>
                    <a:pt x="308" y="171"/>
                    <a:pt x="306" y="172"/>
                  </a:cubicBezTo>
                  <a:cubicBezTo>
                    <a:pt x="272" y="196"/>
                    <a:pt x="235" y="196"/>
                    <a:pt x="197" y="187"/>
                  </a:cubicBezTo>
                  <a:cubicBezTo>
                    <a:pt x="174" y="181"/>
                    <a:pt x="151" y="173"/>
                    <a:pt x="127" y="166"/>
                  </a:cubicBezTo>
                  <a:cubicBezTo>
                    <a:pt x="142" y="145"/>
                    <a:pt x="161" y="134"/>
                    <a:pt x="184" y="130"/>
                  </a:cubicBezTo>
                  <a:cubicBezTo>
                    <a:pt x="207" y="126"/>
                    <a:pt x="230" y="129"/>
                    <a:pt x="252" y="134"/>
                  </a:cubicBezTo>
                  <a:cubicBezTo>
                    <a:pt x="230" y="121"/>
                    <a:pt x="208" y="108"/>
                    <a:pt x="180" y="104"/>
                  </a:cubicBezTo>
                  <a:cubicBezTo>
                    <a:pt x="113" y="94"/>
                    <a:pt x="56" y="63"/>
                    <a:pt x="3" y="21"/>
                  </a:cubicBezTo>
                  <a:cubicBezTo>
                    <a:pt x="2" y="21"/>
                    <a:pt x="2" y="20"/>
                    <a:pt x="0" y="17"/>
                  </a:cubicBezTo>
                  <a:cubicBezTo>
                    <a:pt x="16" y="17"/>
                    <a:pt x="30" y="16"/>
                    <a:pt x="44" y="17"/>
                  </a:cubicBezTo>
                  <a:cubicBezTo>
                    <a:pt x="106" y="20"/>
                    <a:pt x="161" y="39"/>
                    <a:pt x="204" y="84"/>
                  </a:cubicBezTo>
                  <a:cubicBezTo>
                    <a:pt x="222" y="102"/>
                    <a:pt x="246" y="109"/>
                    <a:pt x="265" y="123"/>
                  </a:cubicBezTo>
                  <a:cubicBezTo>
                    <a:pt x="255" y="110"/>
                    <a:pt x="244" y="98"/>
                    <a:pt x="235" y="86"/>
                  </a:cubicBezTo>
                  <a:cubicBezTo>
                    <a:pt x="215" y="60"/>
                    <a:pt x="208" y="32"/>
                    <a:pt x="216" y="0"/>
                  </a:cubicBezTo>
                  <a:cubicBezTo>
                    <a:pt x="217" y="0"/>
                    <a:pt x="217" y="0"/>
                    <a:pt x="218" y="0"/>
                  </a:cubicBezTo>
                  <a:cubicBezTo>
                    <a:pt x="221" y="2"/>
                    <a:pt x="225" y="4"/>
                    <a:pt x="229" y="7"/>
                  </a:cubicBezTo>
                  <a:cubicBezTo>
                    <a:pt x="255" y="22"/>
                    <a:pt x="280" y="40"/>
                    <a:pt x="300" y="63"/>
                  </a:cubicBezTo>
                  <a:cubicBezTo>
                    <a:pt x="319" y="85"/>
                    <a:pt x="332" y="110"/>
                    <a:pt x="325" y="138"/>
                  </a:cubicBezTo>
                  <a:cubicBezTo>
                    <a:pt x="320" y="155"/>
                    <a:pt x="325" y="163"/>
                    <a:pt x="338" y="171"/>
                  </a:cubicBezTo>
                  <a:cubicBezTo>
                    <a:pt x="352" y="180"/>
                    <a:pt x="365" y="191"/>
                    <a:pt x="379" y="201"/>
                  </a:cubicBezTo>
                  <a:cubicBezTo>
                    <a:pt x="347" y="158"/>
                    <a:pt x="319" y="115"/>
                    <a:pt x="341" y="59"/>
                  </a:cubicBezTo>
                  <a:cubicBezTo>
                    <a:pt x="343" y="59"/>
                    <a:pt x="344" y="59"/>
                    <a:pt x="345" y="60"/>
                  </a:cubicBezTo>
                  <a:cubicBezTo>
                    <a:pt x="375" y="81"/>
                    <a:pt x="403" y="106"/>
                    <a:pt x="423" y="138"/>
                  </a:cubicBezTo>
                  <a:cubicBezTo>
                    <a:pt x="436" y="160"/>
                    <a:pt x="443" y="184"/>
                    <a:pt x="437" y="209"/>
                  </a:cubicBezTo>
                  <a:cubicBezTo>
                    <a:pt x="435" y="220"/>
                    <a:pt x="430" y="230"/>
                    <a:pt x="428" y="238"/>
                  </a:cubicBezTo>
                  <a:cubicBezTo>
                    <a:pt x="447" y="258"/>
                    <a:pt x="465" y="278"/>
                    <a:pt x="483" y="297"/>
                  </a:cubicBezTo>
                  <a:cubicBezTo>
                    <a:pt x="480" y="288"/>
                    <a:pt x="476" y="280"/>
                    <a:pt x="472" y="272"/>
                  </a:cubicBezTo>
                  <a:cubicBezTo>
                    <a:pt x="457" y="243"/>
                    <a:pt x="446" y="214"/>
                    <a:pt x="451" y="180"/>
                  </a:cubicBezTo>
                  <a:cubicBezTo>
                    <a:pt x="453" y="165"/>
                    <a:pt x="458" y="150"/>
                    <a:pt x="467" y="137"/>
                  </a:cubicBezTo>
                  <a:cubicBezTo>
                    <a:pt x="470" y="139"/>
                    <a:pt x="472" y="141"/>
                    <a:pt x="475" y="143"/>
                  </a:cubicBezTo>
                  <a:cubicBezTo>
                    <a:pt x="498" y="166"/>
                    <a:pt x="519" y="191"/>
                    <a:pt x="534" y="221"/>
                  </a:cubicBezTo>
                  <a:cubicBezTo>
                    <a:pt x="546" y="246"/>
                    <a:pt x="553" y="272"/>
                    <a:pt x="545" y="300"/>
                  </a:cubicBezTo>
                  <a:cubicBezTo>
                    <a:pt x="541" y="315"/>
                    <a:pt x="533" y="329"/>
                    <a:pt x="526" y="344"/>
                  </a:cubicBezTo>
                  <a:cubicBezTo>
                    <a:pt x="542" y="365"/>
                    <a:pt x="560" y="389"/>
                    <a:pt x="578" y="412"/>
                  </a:cubicBezTo>
                  <a:cubicBezTo>
                    <a:pt x="577" y="406"/>
                    <a:pt x="575" y="402"/>
                    <a:pt x="573" y="398"/>
                  </a:cubicBezTo>
                  <a:cubicBezTo>
                    <a:pt x="569" y="385"/>
                    <a:pt x="565" y="372"/>
                    <a:pt x="561" y="359"/>
                  </a:cubicBezTo>
                  <a:cubicBezTo>
                    <a:pt x="554" y="329"/>
                    <a:pt x="554" y="299"/>
                    <a:pt x="565" y="270"/>
                  </a:cubicBezTo>
                  <a:cubicBezTo>
                    <a:pt x="570" y="258"/>
                    <a:pt x="578" y="247"/>
                    <a:pt x="588" y="238"/>
                  </a:cubicBezTo>
                  <a:cubicBezTo>
                    <a:pt x="616" y="272"/>
                    <a:pt x="638" y="309"/>
                    <a:pt x="648" y="352"/>
                  </a:cubicBezTo>
                  <a:cubicBezTo>
                    <a:pt x="654" y="380"/>
                    <a:pt x="651" y="408"/>
                    <a:pt x="636" y="433"/>
                  </a:cubicBezTo>
                  <a:cubicBezTo>
                    <a:pt x="630" y="444"/>
                    <a:pt x="621" y="454"/>
                    <a:pt x="613" y="464"/>
                  </a:cubicBezTo>
                  <a:cubicBezTo>
                    <a:pt x="627" y="491"/>
                    <a:pt x="643" y="519"/>
                    <a:pt x="659" y="549"/>
                  </a:cubicBezTo>
                  <a:cubicBezTo>
                    <a:pt x="657" y="539"/>
                    <a:pt x="655" y="531"/>
                    <a:pt x="654" y="522"/>
                  </a:cubicBezTo>
                  <a:cubicBezTo>
                    <a:pt x="650" y="493"/>
                    <a:pt x="647" y="464"/>
                    <a:pt x="655" y="435"/>
                  </a:cubicBezTo>
                  <a:cubicBezTo>
                    <a:pt x="663" y="408"/>
                    <a:pt x="676" y="385"/>
                    <a:pt x="699" y="366"/>
                  </a:cubicBezTo>
                  <a:cubicBezTo>
                    <a:pt x="701" y="370"/>
                    <a:pt x="703" y="372"/>
                    <a:pt x="704" y="375"/>
                  </a:cubicBezTo>
                  <a:cubicBezTo>
                    <a:pt x="712" y="393"/>
                    <a:pt x="721" y="411"/>
                    <a:pt x="727" y="429"/>
                  </a:cubicBezTo>
                  <a:cubicBezTo>
                    <a:pt x="737" y="456"/>
                    <a:pt x="743" y="484"/>
                    <a:pt x="741" y="514"/>
                  </a:cubicBezTo>
                  <a:cubicBezTo>
                    <a:pt x="737" y="554"/>
                    <a:pt x="718" y="585"/>
                    <a:pt x="683" y="607"/>
                  </a:cubicBezTo>
                  <a:cubicBezTo>
                    <a:pt x="694" y="639"/>
                    <a:pt x="705" y="671"/>
                    <a:pt x="716" y="705"/>
                  </a:cubicBezTo>
                  <a:cubicBezTo>
                    <a:pt x="713" y="630"/>
                    <a:pt x="721" y="562"/>
                    <a:pt x="790" y="517"/>
                  </a:cubicBezTo>
                  <a:cubicBezTo>
                    <a:pt x="791" y="519"/>
                    <a:pt x="792" y="521"/>
                    <a:pt x="793" y="522"/>
                  </a:cubicBezTo>
                  <a:cubicBezTo>
                    <a:pt x="806" y="558"/>
                    <a:pt x="813" y="595"/>
                    <a:pt x="813" y="633"/>
                  </a:cubicBezTo>
                  <a:cubicBezTo>
                    <a:pt x="814" y="673"/>
                    <a:pt x="804" y="710"/>
                    <a:pt x="774" y="739"/>
                  </a:cubicBezTo>
                  <a:cubicBezTo>
                    <a:pt x="761" y="751"/>
                    <a:pt x="746" y="759"/>
                    <a:pt x="731" y="770"/>
                  </a:cubicBezTo>
                  <a:cubicBezTo>
                    <a:pt x="736" y="803"/>
                    <a:pt x="741" y="839"/>
                    <a:pt x="745" y="872"/>
                  </a:cubicBezTo>
                  <a:cubicBezTo>
                    <a:pt x="750" y="853"/>
                    <a:pt x="754" y="831"/>
                    <a:pt x="760" y="810"/>
                  </a:cubicBezTo>
                  <a:cubicBezTo>
                    <a:pt x="772" y="763"/>
                    <a:pt x="798" y="726"/>
                    <a:pt x="840" y="701"/>
                  </a:cubicBezTo>
                  <a:cubicBezTo>
                    <a:pt x="846" y="697"/>
                    <a:pt x="852" y="695"/>
                    <a:pt x="859" y="692"/>
                  </a:cubicBezTo>
                  <a:cubicBezTo>
                    <a:pt x="860" y="694"/>
                    <a:pt x="861" y="696"/>
                    <a:pt x="861" y="698"/>
                  </a:cubicBezTo>
                  <a:cubicBezTo>
                    <a:pt x="868" y="740"/>
                    <a:pt x="869" y="782"/>
                    <a:pt x="861" y="823"/>
                  </a:cubicBezTo>
                  <a:cubicBezTo>
                    <a:pt x="852" y="866"/>
                    <a:pt x="833" y="902"/>
                    <a:pt x="796" y="925"/>
                  </a:cubicBezTo>
                  <a:cubicBezTo>
                    <a:pt x="781" y="934"/>
                    <a:pt x="765" y="939"/>
                    <a:pt x="749" y="946"/>
                  </a:cubicBezTo>
                  <a:cubicBezTo>
                    <a:pt x="747" y="982"/>
                    <a:pt x="746" y="1019"/>
                    <a:pt x="744" y="1057"/>
                  </a:cubicBezTo>
                  <a:cubicBezTo>
                    <a:pt x="745" y="1054"/>
                    <a:pt x="746" y="1052"/>
                    <a:pt x="746" y="1050"/>
                  </a:cubicBezTo>
                  <a:cubicBezTo>
                    <a:pt x="755" y="1030"/>
                    <a:pt x="762" y="1010"/>
                    <a:pt x="771" y="990"/>
                  </a:cubicBezTo>
                  <a:cubicBezTo>
                    <a:pt x="789" y="953"/>
                    <a:pt x="814" y="923"/>
                    <a:pt x="849" y="902"/>
                  </a:cubicBezTo>
                  <a:cubicBezTo>
                    <a:pt x="864" y="893"/>
                    <a:pt x="880" y="886"/>
                    <a:pt x="898" y="883"/>
                  </a:cubicBezTo>
                  <a:cubicBezTo>
                    <a:pt x="898" y="885"/>
                    <a:pt x="898" y="886"/>
                    <a:pt x="898" y="887"/>
                  </a:cubicBezTo>
                  <a:cubicBezTo>
                    <a:pt x="898" y="935"/>
                    <a:pt x="891" y="983"/>
                    <a:pt x="872" y="1027"/>
                  </a:cubicBezTo>
                  <a:cubicBezTo>
                    <a:pt x="846" y="1086"/>
                    <a:pt x="804" y="1122"/>
                    <a:pt x="738" y="1127"/>
                  </a:cubicBezTo>
                  <a:cubicBezTo>
                    <a:pt x="732" y="1127"/>
                    <a:pt x="732" y="1131"/>
                    <a:pt x="731" y="1135"/>
                  </a:cubicBezTo>
                  <a:cubicBezTo>
                    <a:pt x="723" y="1170"/>
                    <a:pt x="714" y="1204"/>
                    <a:pt x="706" y="1238"/>
                  </a:cubicBezTo>
                  <a:cubicBezTo>
                    <a:pt x="705" y="1241"/>
                    <a:pt x="704" y="1244"/>
                    <a:pt x="704" y="1247"/>
                  </a:cubicBezTo>
                  <a:cubicBezTo>
                    <a:pt x="708" y="1244"/>
                    <a:pt x="710" y="1240"/>
                    <a:pt x="712" y="1236"/>
                  </a:cubicBezTo>
                  <a:cubicBezTo>
                    <a:pt x="734" y="1201"/>
                    <a:pt x="757" y="1167"/>
                    <a:pt x="789" y="1141"/>
                  </a:cubicBezTo>
                  <a:cubicBezTo>
                    <a:pt x="822" y="1116"/>
                    <a:pt x="858" y="1100"/>
                    <a:pt x="900" y="1099"/>
                  </a:cubicBezTo>
                  <a:cubicBezTo>
                    <a:pt x="900" y="1101"/>
                    <a:pt x="900" y="1104"/>
                    <a:pt x="900" y="1106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FFCD69">
                    <a:lumMod val="73000"/>
                    <a:lumOff val="27000"/>
                  </a:srgbClr>
                </a:gs>
                <a:gs pos="100000">
                  <a:srgbClr val="FFCD69"/>
                </a:gs>
              </a:gsLst>
              <a:lin ang="5400000" scaled="1"/>
              <a:tileRect/>
            </a:gradFill>
            <a:ln>
              <a:noFill/>
            </a:ln>
          </p:spPr>
          <p:txBody>
            <a:bodyPr vert="horz" wrap="square" lIns="82296" tIns="41148" rIns="82296" bIns="41148" numCol="1" anchor="t" anchorCtr="0" compatLnSpc="1"/>
            <a:lstStyle/>
            <a:p>
              <a:pPr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20">
                <a:solidFill>
                  <a:srgbClr val="011C41"/>
                </a:solidFill>
                <a:ea typeface="微软雅黑" panose="020B0503020204020204" pitchFamily="34" charset="-122"/>
                <a:cs typeface="+mn-ea"/>
              </a:endParaRPr>
            </a:p>
          </p:txBody>
        </p:sp>
        <p:sp>
          <p:nvSpPr>
            <p:cNvPr id="48" name="Freeform 1267"/>
            <p:cNvSpPr/>
            <p:nvPr>
              <p:custDataLst>
                <p:tags r:id="rId15"/>
              </p:custDataLst>
            </p:nvPr>
          </p:nvSpPr>
          <p:spPr bwMode="auto">
            <a:xfrm>
              <a:off x="1347073" y="1234485"/>
              <a:ext cx="395389" cy="814617"/>
            </a:xfrm>
            <a:custGeom>
              <a:avLst/>
              <a:gdLst>
                <a:gd name="T0" fmla="*/ 165 w 918"/>
                <a:gd name="T1" fmla="*/ 1085 h 1891"/>
                <a:gd name="T2" fmla="*/ 26 w 918"/>
                <a:gd name="T3" fmla="*/ 731 h 1891"/>
                <a:gd name="T4" fmla="*/ 152 w 918"/>
                <a:gd name="T5" fmla="*/ 898 h 1891"/>
                <a:gd name="T6" fmla="*/ 82 w 918"/>
                <a:gd name="T7" fmla="*/ 555 h 1891"/>
                <a:gd name="T8" fmla="*/ 164 w 918"/>
                <a:gd name="T9" fmla="*/ 607 h 1891"/>
                <a:gd name="T10" fmla="*/ 218 w 918"/>
                <a:gd name="T11" fmla="*/ 572 h 1891"/>
                <a:gd name="T12" fmla="*/ 268 w 918"/>
                <a:gd name="T13" fmla="*/ 258 h 1891"/>
                <a:gd name="T14" fmla="*/ 337 w 918"/>
                <a:gd name="T15" fmla="*/ 359 h 1891"/>
                <a:gd name="T16" fmla="*/ 400 w 918"/>
                <a:gd name="T17" fmla="*/ 195 h 1891"/>
                <a:gd name="T18" fmla="*/ 414 w 918"/>
                <a:gd name="T19" fmla="*/ 218 h 1891"/>
                <a:gd name="T20" fmla="*/ 473 w 918"/>
                <a:gd name="T21" fmla="*/ 209 h 1891"/>
                <a:gd name="T22" fmla="*/ 534 w 918"/>
                <a:gd name="T23" fmla="*/ 80 h 1891"/>
                <a:gd name="T24" fmla="*/ 634 w 918"/>
                <a:gd name="T25" fmla="*/ 88 h 1891"/>
                <a:gd name="T26" fmla="*/ 643 w 918"/>
                <a:gd name="T27" fmla="*/ 107 h 1891"/>
                <a:gd name="T28" fmla="*/ 688 w 918"/>
                <a:gd name="T29" fmla="*/ 173 h 1891"/>
                <a:gd name="T30" fmla="*/ 494 w 918"/>
                <a:gd name="T31" fmla="*/ 214 h 1891"/>
                <a:gd name="T32" fmla="*/ 447 w 918"/>
                <a:gd name="T33" fmla="*/ 264 h 1891"/>
                <a:gd name="T34" fmla="*/ 545 w 918"/>
                <a:gd name="T35" fmla="*/ 305 h 1891"/>
                <a:gd name="T36" fmla="*/ 347 w 918"/>
                <a:gd name="T37" fmla="*/ 373 h 1891"/>
                <a:gd name="T38" fmla="*/ 405 w 918"/>
                <a:gd name="T39" fmla="*/ 459 h 1891"/>
                <a:gd name="T40" fmla="*/ 237 w 918"/>
                <a:gd name="T41" fmla="*/ 570 h 1891"/>
                <a:gd name="T42" fmla="*/ 327 w 918"/>
                <a:gd name="T43" fmla="*/ 601 h 1891"/>
                <a:gd name="T44" fmla="*/ 190 w 918"/>
                <a:gd name="T45" fmla="*/ 730 h 1891"/>
                <a:gd name="T46" fmla="*/ 274 w 918"/>
                <a:gd name="T47" fmla="*/ 758 h 1891"/>
                <a:gd name="T48" fmla="*/ 187 w 918"/>
                <a:gd name="T49" fmla="*/ 858 h 1891"/>
                <a:gd name="T50" fmla="*/ 318 w 918"/>
                <a:gd name="T51" fmla="*/ 805 h 1891"/>
                <a:gd name="T52" fmla="*/ 181 w 918"/>
                <a:gd name="T53" fmla="*/ 1083 h 1891"/>
                <a:gd name="T54" fmla="*/ 321 w 918"/>
                <a:gd name="T55" fmla="*/ 922 h 1891"/>
                <a:gd name="T56" fmla="*/ 199 w 918"/>
                <a:gd name="T57" fmla="*/ 1160 h 1891"/>
                <a:gd name="T58" fmla="*/ 342 w 918"/>
                <a:gd name="T59" fmla="*/ 1078 h 1891"/>
                <a:gd name="T60" fmla="*/ 271 w 918"/>
                <a:gd name="T61" fmla="*/ 1334 h 1891"/>
                <a:gd name="T62" fmla="*/ 390 w 918"/>
                <a:gd name="T63" fmla="*/ 1237 h 1891"/>
                <a:gd name="T64" fmla="*/ 384 w 918"/>
                <a:gd name="T65" fmla="*/ 1513 h 1891"/>
                <a:gd name="T66" fmla="*/ 430 w 918"/>
                <a:gd name="T67" fmla="*/ 1513 h 1891"/>
                <a:gd name="T68" fmla="*/ 541 w 918"/>
                <a:gd name="T69" fmla="*/ 1674 h 1891"/>
                <a:gd name="T70" fmla="*/ 624 w 918"/>
                <a:gd name="T71" fmla="*/ 1508 h 1891"/>
                <a:gd name="T72" fmla="*/ 776 w 918"/>
                <a:gd name="T73" fmla="*/ 1808 h 1891"/>
                <a:gd name="T74" fmla="*/ 903 w 918"/>
                <a:gd name="T75" fmla="*/ 1868 h 1891"/>
                <a:gd name="T76" fmla="*/ 654 w 918"/>
                <a:gd name="T77" fmla="*/ 1881 h 1891"/>
                <a:gd name="T78" fmla="*/ 397 w 918"/>
                <a:gd name="T79" fmla="*/ 1758 h 1891"/>
                <a:gd name="T80" fmla="*/ 538 w 918"/>
                <a:gd name="T81" fmla="*/ 1691 h 1891"/>
                <a:gd name="T82" fmla="*/ 185 w 918"/>
                <a:gd name="T83" fmla="*/ 1581 h 1891"/>
                <a:gd name="T84" fmla="*/ 460 w 918"/>
                <a:gd name="T85" fmla="*/ 1631 h 1891"/>
                <a:gd name="T86" fmla="*/ 361 w 918"/>
                <a:gd name="T87" fmla="*/ 1529 h 1891"/>
                <a:gd name="T88" fmla="*/ 70 w 918"/>
                <a:gd name="T89" fmla="*/ 1358 h 1891"/>
                <a:gd name="T90" fmla="*/ 316 w 918"/>
                <a:gd name="T91" fmla="*/ 1463 h 1891"/>
                <a:gd name="T92" fmla="*/ 13 w 918"/>
                <a:gd name="T93" fmla="*/ 1142 h 1891"/>
                <a:gd name="T94" fmla="*/ 217 w 918"/>
                <a:gd name="T95" fmla="*/ 1275 h 1891"/>
                <a:gd name="T96" fmla="*/ 2 w 918"/>
                <a:gd name="T97" fmla="*/ 945 h 18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18" h="1891">
                  <a:moveTo>
                    <a:pt x="0" y="922"/>
                  </a:moveTo>
                  <a:cubicBezTo>
                    <a:pt x="27" y="924"/>
                    <a:pt x="51" y="936"/>
                    <a:pt x="73" y="951"/>
                  </a:cubicBezTo>
                  <a:cubicBezTo>
                    <a:pt x="107" y="975"/>
                    <a:pt x="129" y="1009"/>
                    <a:pt x="147" y="1046"/>
                  </a:cubicBezTo>
                  <a:cubicBezTo>
                    <a:pt x="153" y="1058"/>
                    <a:pt x="159" y="1071"/>
                    <a:pt x="165" y="1085"/>
                  </a:cubicBezTo>
                  <a:cubicBezTo>
                    <a:pt x="161" y="1047"/>
                    <a:pt x="157" y="1010"/>
                    <a:pt x="153" y="974"/>
                  </a:cubicBezTo>
                  <a:cubicBezTo>
                    <a:pt x="141" y="971"/>
                    <a:pt x="129" y="968"/>
                    <a:pt x="117" y="963"/>
                  </a:cubicBezTo>
                  <a:cubicBezTo>
                    <a:pt x="72" y="944"/>
                    <a:pt x="47" y="908"/>
                    <a:pt x="34" y="862"/>
                  </a:cubicBezTo>
                  <a:cubicBezTo>
                    <a:pt x="22" y="819"/>
                    <a:pt x="21" y="775"/>
                    <a:pt x="26" y="731"/>
                  </a:cubicBezTo>
                  <a:cubicBezTo>
                    <a:pt x="26" y="731"/>
                    <a:pt x="26" y="730"/>
                    <a:pt x="27" y="729"/>
                  </a:cubicBezTo>
                  <a:cubicBezTo>
                    <a:pt x="31" y="730"/>
                    <a:pt x="35" y="731"/>
                    <a:pt x="38" y="732"/>
                  </a:cubicBezTo>
                  <a:cubicBezTo>
                    <a:pt x="78" y="750"/>
                    <a:pt x="108" y="779"/>
                    <a:pt x="124" y="819"/>
                  </a:cubicBezTo>
                  <a:cubicBezTo>
                    <a:pt x="135" y="845"/>
                    <a:pt x="144" y="874"/>
                    <a:pt x="152" y="898"/>
                  </a:cubicBezTo>
                  <a:cubicBezTo>
                    <a:pt x="155" y="867"/>
                    <a:pt x="157" y="832"/>
                    <a:pt x="160" y="796"/>
                  </a:cubicBezTo>
                  <a:cubicBezTo>
                    <a:pt x="142" y="789"/>
                    <a:pt x="125" y="780"/>
                    <a:pt x="110" y="766"/>
                  </a:cubicBezTo>
                  <a:cubicBezTo>
                    <a:pt x="86" y="742"/>
                    <a:pt x="73" y="712"/>
                    <a:pt x="70" y="679"/>
                  </a:cubicBezTo>
                  <a:cubicBezTo>
                    <a:pt x="65" y="637"/>
                    <a:pt x="71" y="596"/>
                    <a:pt x="82" y="555"/>
                  </a:cubicBezTo>
                  <a:cubicBezTo>
                    <a:pt x="82" y="554"/>
                    <a:pt x="83" y="552"/>
                    <a:pt x="84" y="549"/>
                  </a:cubicBezTo>
                  <a:cubicBezTo>
                    <a:pt x="156" y="590"/>
                    <a:pt x="168" y="658"/>
                    <a:pt x="171" y="732"/>
                  </a:cubicBezTo>
                  <a:cubicBezTo>
                    <a:pt x="180" y="698"/>
                    <a:pt x="188" y="666"/>
                    <a:pt x="196" y="635"/>
                  </a:cubicBezTo>
                  <a:cubicBezTo>
                    <a:pt x="185" y="626"/>
                    <a:pt x="173" y="617"/>
                    <a:pt x="164" y="607"/>
                  </a:cubicBezTo>
                  <a:cubicBezTo>
                    <a:pt x="138" y="580"/>
                    <a:pt x="130" y="547"/>
                    <a:pt x="132" y="511"/>
                  </a:cubicBezTo>
                  <a:cubicBezTo>
                    <a:pt x="135" y="471"/>
                    <a:pt x="146" y="434"/>
                    <a:pt x="163" y="398"/>
                  </a:cubicBezTo>
                  <a:cubicBezTo>
                    <a:pt x="164" y="397"/>
                    <a:pt x="165" y="396"/>
                    <a:pt x="166" y="394"/>
                  </a:cubicBezTo>
                  <a:cubicBezTo>
                    <a:pt x="227" y="441"/>
                    <a:pt x="227" y="505"/>
                    <a:pt x="218" y="572"/>
                  </a:cubicBezTo>
                  <a:cubicBezTo>
                    <a:pt x="232" y="543"/>
                    <a:pt x="245" y="514"/>
                    <a:pt x="258" y="485"/>
                  </a:cubicBezTo>
                  <a:cubicBezTo>
                    <a:pt x="258" y="485"/>
                    <a:pt x="258" y="484"/>
                    <a:pt x="258" y="484"/>
                  </a:cubicBezTo>
                  <a:cubicBezTo>
                    <a:pt x="219" y="453"/>
                    <a:pt x="208" y="413"/>
                    <a:pt x="218" y="366"/>
                  </a:cubicBezTo>
                  <a:cubicBezTo>
                    <a:pt x="226" y="326"/>
                    <a:pt x="245" y="292"/>
                    <a:pt x="268" y="258"/>
                  </a:cubicBezTo>
                  <a:cubicBezTo>
                    <a:pt x="273" y="264"/>
                    <a:pt x="278" y="268"/>
                    <a:pt x="281" y="273"/>
                  </a:cubicBezTo>
                  <a:cubicBezTo>
                    <a:pt x="305" y="307"/>
                    <a:pt x="308" y="345"/>
                    <a:pt x="300" y="384"/>
                  </a:cubicBezTo>
                  <a:cubicBezTo>
                    <a:pt x="297" y="400"/>
                    <a:pt x="292" y="415"/>
                    <a:pt x="288" y="432"/>
                  </a:cubicBezTo>
                  <a:cubicBezTo>
                    <a:pt x="305" y="407"/>
                    <a:pt x="321" y="383"/>
                    <a:pt x="337" y="359"/>
                  </a:cubicBezTo>
                  <a:cubicBezTo>
                    <a:pt x="324" y="345"/>
                    <a:pt x="314" y="329"/>
                    <a:pt x="311" y="309"/>
                  </a:cubicBezTo>
                  <a:cubicBezTo>
                    <a:pt x="307" y="287"/>
                    <a:pt x="309" y="266"/>
                    <a:pt x="317" y="246"/>
                  </a:cubicBezTo>
                  <a:cubicBezTo>
                    <a:pt x="331" y="210"/>
                    <a:pt x="354" y="179"/>
                    <a:pt x="381" y="151"/>
                  </a:cubicBezTo>
                  <a:cubicBezTo>
                    <a:pt x="391" y="164"/>
                    <a:pt x="397" y="179"/>
                    <a:pt x="400" y="195"/>
                  </a:cubicBezTo>
                  <a:cubicBezTo>
                    <a:pt x="407" y="228"/>
                    <a:pt x="397" y="258"/>
                    <a:pt x="384" y="288"/>
                  </a:cubicBezTo>
                  <a:cubicBezTo>
                    <a:pt x="381" y="296"/>
                    <a:pt x="377" y="303"/>
                    <a:pt x="374" y="312"/>
                  </a:cubicBezTo>
                  <a:cubicBezTo>
                    <a:pt x="392" y="292"/>
                    <a:pt x="410" y="272"/>
                    <a:pt x="428" y="253"/>
                  </a:cubicBezTo>
                  <a:cubicBezTo>
                    <a:pt x="423" y="241"/>
                    <a:pt x="417" y="230"/>
                    <a:pt x="414" y="218"/>
                  </a:cubicBezTo>
                  <a:cubicBezTo>
                    <a:pt x="407" y="187"/>
                    <a:pt x="418" y="160"/>
                    <a:pt x="435" y="134"/>
                  </a:cubicBezTo>
                  <a:cubicBezTo>
                    <a:pt x="451" y="109"/>
                    <a:pt x="472" y="88"/>
                    <a:pt x="495" y="69"/>
                  </a:cubicBezTo>
                  <a:cubicBezTo>
                    <a:pt x="496" y="68"/>
                    <a:pt x="498" y="67"/>
                    <a:pt x="501" y="65"/>
                  </a:cubicBezTo>
                  <a:cubicBezTo>
                    <a:pt x="527" y="120"/>
                    <a:pt x="502" y="165"/>
                    <a:pt x="473" y="209"/>
                  </a:cubicBezTo>
                  <a:cubicBezTo>
                    <a:pt x="475" y="208"/>
                    <a:pt x="476" y="207"/>
                    <a:pt x="477" y="206"/>
                  </a:cubicBezTo>
                  <a:cubicBezTo>
                    <a:pt x="493" y="194"/>
                    <a:pt x="508" y="181"/>
                    <a:pt x="523" y="168"/>
                  </a:cubicBezTo>
                  <a:cubicBezTo>
                    <a:pt x="527" y="165"/>
                    <a:pt x="529" y="162"/>
                    <a:pt x="526" y="156"/>
                  </a:cubicBezTo>
                  <a:cubicBezTo>
                    <a:pt x="515" y="129"/>
                    <a:pt x="520" y="104"/>
                    <a:pt x="534" y="80"/>
                  </a:cubicBezTo>
                  <a:cubicBezTo>
                    <a:pt x="549" y="54"/>
                    <a:pt x="593" y="14"/>
                    <a:pt x="622" y="0"/>
                  </a:cubicBezTo>
                  <a:cubicBezTo>
                    <a:pt x="631" y="23"/>
                    <a:pt x="630" y="46"/>
                    <a:pt x="620" y="66"/>
                  </a:cubicBezTo>
                  <a:cubicBezTo>
                    <a:pt x="610" y="86"/>
                    <a:pt x="596" y="105"/>
                    <a:pt x="583" y="126"/>
                  </a:cubicBezTo>
                  <a:cubicBezTo>
                    <a:pt x="601" y="113"/>
                    <a:pt x="620" y="103"/>
                    <a:pt x="634" y="88"/>
                  </a:cubicBezTo>
                  <a:cubicBezTo>
                    <a:pt x="676" y="41"/>
                    <a:pt x="728" y="14"/>
                    <a:pt x="789" y="7"/>
                  </a:cubicBezTo>
                  <a:cubicBezTo>
                    <a:pt x="805" y="5"/>
                    <a:pt x="821" y="5"/>
                    <a:pt x="840" y="4"/>
                  </a:cubicBezTo>
                  <a:cubicBezTo>
                    <a:pt x="837" y="7"/>
                    <a:pt x="836" y="9"/>
                    <a:pt x="835" y="10"/>
                  </a:cubicBezTo>
                  <a:cubicBezTo>
                    <a:pt x="780" y="60"/>
                    <a:pt x="717" y="94"/>
                    <a:pt x="643" y="107"/>
                  </a:cubicBezTo>
                  <a:cubicBezTo>
                    <a:pt x="641" y="107"/>
                    <a:pt x="639" y="108"/>
                    <a:pt x="637" y="109"/>
                  </a:cubicBezTo>
                  <a:cubicBezTo>
                    <a:pt x="622" y="118"/>
                    <a:pt x="608" y="127"/>
                    <a:pt x="594" y="136"/>
                  </a:cubicBezTo>
                  <a:cubicBezTo>
                    <a:pt x="640" y="122"/>
                    <a:pt x="684" y="119"/>
                    <a:pt x="722" y="159"/>
                  </a:cubicBezTo>
                  <a:cubicBezTo>
                    <a:pt x="710" y="164"/>
                    <a:pt x="699" y="169"/>
                    <a:pt x="688" y="173"/>
                  </a:cubicBezTo>
                  <a:cubicBezTo>
                    <a:pt x="658" y="185"/>
                    <a:pt x="627" y="195"/>
                    <a:pt x="593" y="193"/>
                  </a:cubicBezTo>
                  <a:cubicBezTo>
                    <a:pt x="576" y="192"/>
                    <a:pt x="561" y="187"/>
                    <a:pt x="546" y="178"/>
                  </a:cubicBezTo>
                  <a:cubicBezTo>
                    <a:pt x="542" y="175"/>
                    <a:pt x="539" y="176"/>
                    <a:pt x="534" y="179"/>
                  </a:cubicBezTo>
                  <a:cubicBezTo>
                    <a:pt x="521" y="191"/>
                    <a:pt x="507" y="202"/>
                    <a:pt x="494" y="214"/>
                  </a:cubicBezTo>
                  <a:cubicBezTo>
                    <a:pt x="541" y="193"/>
                    <a:pt x="587" y="188"/>
                    <a:pt x="632" y="225"/>
                  </a:cubicBezTo>
                  <a:cubicBezTo>
                    <a:pt x="615" y="234"/>
                    <a:pt x="601" y="243"/>
                    <a:pt x="585" y="250"/>
                  </a:cubicBezTo>
                  <a:cubicBezTo>
                    <a:pt x="563" y="261"/>
                    <a:pt x="540" y="271"/>
                    <a:pt x="515" y="274"/>
                  </a:cubicBezTo>
                  <a:cubicBezTo>
                    <a:pt x="491" y="277"/>
                    <a:pt x="469" y="274"/>
                    <a:pt x="447" y="264"/>
                  </a:cubicBezTo>
                  <a:cubicBezTo>
                    <a:pt x="445" y="263"/>
                    <a:pt x="440" y="264"/>
                    <a:pt x="439" y="265"/>
                  </a:cubicBezTo>
                  <a:cubicBezTo>
                    <a:pt x="425" y="280"/>
                    <a:pt x="411" y="295"/>
                    <a:pt x="397" y="311"/>
                  </a:cubicBezTo>
                  <a:cubicBezTo>
                    <a:pt x="420" y="297"/>
                    <a:pt x="443" y="286"/>
                    <a:pt x="470" y="284"/>
                  </a:cubicBezTo>
                  <a:cubicBezTo>
                    <a:pt x="497" y="282"/>
                    <a:pt x="522" y="289"/>
                    <a:pt x="545" y="305"/>
                  </a:cubicBezTo>
                  <a:cubicBezTo>
                    <a:pt x="541" y="309"/>
                    <a:pt x="538" y="311"/>
                    <a:pt x="534" y="314"/>
                  </a:cubicBezTo>
                  <a:cubicBezTo>
                    <a:pt x="509" y="334"/>
                    <a:pt x="482" y="352"/>
                    <a:pt x="453" y="364"/>
                  </a:cubicBezTo>
                  <a:cubicBezTo>
                    <a:pt x="422" y="377"/>
                    <a:pt x="391" y="379"/>
                    <a:pt x="359" y="369"/>
                  </a:cubicBezTo>
                  <a:cubicBezTo>
                    <a:pt x="353" y="368"/>
                    <a:pt x="350" y="368"/>
                    <a:pt x="347" y="373"/>
                  </a:cubicBezTo>
                  <a:cubicBezTo>
                    <a:pt x="337" y="389"/>
                    <a:pt x="326" y="404"/>
                    <a:pt x="316" y="420"/>
                  </a:cubicBezTo>
                  <a:cubicBezTo>
                    <a:pt x="314" y="422"/>
                    <a:pt x="313" y="424"/>
                    <a:pt x="312" y="427"/>
                  </a:cubicBezTo>
                  <a:cubicBezTo>
                    <a:pt x="359" y="386"/>
                    <a:pt x="409" y="371"/>
                    <a:pt x="468" y="400"/>
                  </a:cubicBezTo>
                  <a:cubicBezTo>
                    <a:pt x="449" y="423"/>
                    <a:pt x="428" y="442"/>
                    <a:pt x="405" y="459"/>
                  </a:cubicBezTo>
                  <a:cubicBezTo>
                    <a:pt x="388" y="471"/>
                    <a:pt x="370" y="483"/>
                    <a:pt x="350" y="488"/>
                  </a:cubicBezTo>
                  <a:cubicBezTo>
                    <a:pt x="338" y="491"/>
                    <a:pt x="325" y="494"/>
                    <a:pt x="312" y="494"/>
                  </a:cubicBezTo>
                  <a:cubicBezTo>
                    <a:pt x="300" y="495"/>
                    <a:pt x="287" y="493"/>
                    <a:pt x="273" y="492"/>
                  </a:cubicBezTo>
                  <a:cubicBezTo>
                    <a:pt x="262" y="518"/>
                    <a:pt x="249" y="544"/>
                    <a:pt x="237" y="570"/>
                  </a:cubicBezTo>
                  <a:cubicBezTo>
                    <a:pt x="238" y="571"/>
                    <a:pt x="238" y="571"/>
                    <a:pt x="239" y="571"/>
                  </a:cubicBezTo>
                  <a:cubicBezTo>
                    <a:pt x="280" y="516"/>
                    <a:pt x="331" y="491"/>
                    <a:pt x="402" y="514"/>
                  </a:cubicBezTo>
                  <a:cubicBezTo>
                    <a:pt x="397" y="520"/>
                    <a:pt x="394" y="526"/>
                    <a:pt x="390" y="532"/>
                  </a:cubicBezTo>
                  <a:cubicBezTo>
                    <a:pt x="372" y="557"/>
                    <a:pt x="351" y="581"/>
                    <a:pt x="327" y="601"/>
                  </a:cubicBezTo>
                  <a:cubicBezTo>
                    <a:pt x="296" y="627"/>
                    <a:pt x="261" y="639"/>
                    <a:pt x="221" y="638"/>
                  </a:cubicBezTo>
                  <a:cubicBezTo>
                    <a:pt x="215" y="638"/>
                    <a:pt x="212" y="640"/>
                    <a:pt x="211" y="646"/>
                  </a:cubicBezTo>
                  <a:cubicBezTo>
                    <a:pt x="204" y="672"/>
                    <a:pt x="197" y="699"/>
                    <a:pt x="190" y="725"/>
                  </a:cubicBezTo>
                  <a:cubicBezTo>
                    <a:pt x="190" y="727"/>
                    <a:pt x="190" y="728"/>
                    <a:pt x="190" y="730"/>
                  </a:cubicBezTo>
                  <a:cubicBezTo>
                    <a:pt x="209" y="690"/>
                    <a:pt x="235" y="657"/>
                    <a:pt x="279" y="643"/>
                  </a:cubicBezTo>
                  <a:cubicBezTo>
                    <a:pt x="302" y="635"/>
                    <a:pt x="332" y="633"/>
                    <a:pt x="353" y="640"/>
                  </a:cubicBezTo>
                  <a:cubicBezTo>
                    <a:pt x="348" y="649"/>
                    <a:pt x="344" y="659"/>
                    <a:pt x="340" y="668"/>
                  </a:cubicBezTo>
                  <a:cubicBezTo>
                    <a:pt x="322" y="701"/>
                    <a:pt x="302" y="733"/>
                    <a:pt x="274" y="758"/>
                  </a:cubicBezTo>
                  <a:cubicBezTo>
                    <a:pt x="249" y="781"/>
                    <a:pt x="219" y="793"/>
                    <a:pt x="185" y="797"/>
                  </a:cubicBezTo>
                  <a:cubicBezTo>
                    <a:pt x="180" y="798"/>
                    <a:pt x="177" y="798"/>
                    <a:pt x="176" y="804"/>
                  </a:cubicBezTo>
                  <a:cubicBezTo>
                    <a:pt x="174" y="837"/>
                    <a:pt x="171" y="870"/>
                    <a:pt x="169" y="904"/>
                  </a:cubicBezTo>
                  <a:cubicBezTo>
                    <a:pt x="175" y="888"/>
                    <a:pt x="180" y="872"/>
                    <a:pt x="187" y="858"/>
                  </a:cubicBezTo>
                  <a:cubicBezTo>
                    <a:pt x="213" y="804"/>
                    <a:pt x="257" y="778"/>
                    <a:pt x="316" y="777"/>
                  </a:cubicBezTo>
                  <a:cubicBezTo>
                    <a:pt x="318" y="777"/>
                    <a:pt x="319" y="777"/>
                    <a:pt x="321" y="777"/>
                  </a:cubicBezTo>
                  <a:cubicBezTo>
                    <a:pt x="322" y="777"/>
                    <a:pt x="323" y="778"/>
                    <a:pt x="325" y="778"/>
                  </a:cubicBezTo>
                  <a:cubicBezTo>
                    <a:pt x="322" y="787"/>
                    <a:pt x="320" y="796"/>
                    <a:pt x="318" y="805"/>
                  </a:cubicBezTo>
                  <a:cubicBezTo>
                    <a:pt x="308" y="837"/>
                    <a:pt x="295" y="869"/>
                    <a:pt x="276" y="897"/>
                  </a:cubicBezTo>
                  <a:cubicBezTo>
                    <a:pt x="252" y="935"/>
                    <a:pt x="218" y="958"/>
                    <a:pt x="177" y="971"/>
                  </a:cubicBezTo>
                  <a:cubicBezTo>
                    <a:pt x="172" y="972"/>
                    <a:pt x="170" y="973"/>
                    <a:pt x="171" y="979"/>
                  </a:cubicBezTo>
                  <a:cubicBezTo>
                    <a:pt x="174" y="1013"/>
                    <a:pt x="178" y="1048"/>
                    <a:pt x="181" y="1083"/>
                  </a:cubicBezTo>
                  <a:cubicBezTo>
                    <a:pt x="182" y="1083"/>
                    <a:pt x="183" y="1083"/>
                    <a:pt x="183" y="1083"/>
                  </a:cubicBezTo>
                  <a:cubicBezTo>
                    <a:pt x="185" y="1074"/>
                    <a:pt x="185" y="1064"/>
                    <a:pt x="187" y="1055"/>
                  </a:cubicBezTo>
                  <a:cubicBezTo>
                    <a:pt x="188" y="1045"/>
                    <a:pt x="190" y="1036"/>
                    <a:pt x="193" y="1027"/>
                  </a:cubicBezTo>
                  <a:cubicBezTo>
                    <a:pt x="211" y="963"/>
                    <a:pt x="262" y="927"/>
                    <a:pt x="321" y="922"/>
                  </a:cubicBezTo>
                  <a:cubicBezTo>
                    <a:pt x="320" y="934"/>
                    <a:pt x="319" y="946"/>
                    <a:pt x="317" y="958"/>
                  </a:cubicBezTo>
                  <a:cubicBezTo>
                    <a:pt x="313" y="991"/>
                    <a:pt x="306" y="1023"/>
                    <a:pt x="293" y="1054"/>
                  </a:cubicBezTo>
                  <a:cubicBezTo>
                    <a:pt x="276" y="1096"/>
                    <a:pt x="245" y="1128"/>
                    <a:pt x="204" y="1148"/>
                  </a:cubicBezTo>
                  <a:cubicBezTo>
                    <a:pt x="198" y="1151"/>
                    <a:pt x="197" y="1154"/>
                    <a:pt x="199" y="1160"/>
                  </a:cubicBezTo>
                  <a:cubicBezTo>
                    <a:pt x="210" y="1195"/>
                    <a:pt x="222" y="1230"/>
                    <a:pt x="233" y="1266"/>
                  </a:cubicBezTo>
                  <a:cubicBezTo>
                    <a:pt x="233" y="1268"/>
                    <a:pt x="235" y="1270"/>
                    <a:pt x="235" y="1271"/>
                  </a:cubicBezTo>
                  <a:cubicBezTo>
                    <a:pt x="235" y="1252"/>
                    <a:pt x="233" y="1233"/>
                    <a:pt x="233" y="1214"/>
                  </a:cubicBezTo>
                  <a:cubicBezTo>
                    <a:pt x="235" y="1150"/>
                    <a:pt x="280" y="1094"/>
                    <a:pt x="342" y="1078"/>
                  </a:cubicBezTo>
                  <a:cubicBezTo>
                    <a:pt x="343" y="1077"/>
                    <a:pt x="343" y="1078"/>
                    <a:pt x="345" y="1078"/>
                  </a:cubicBezTo>
                  <a:cubicBezTo>
                    <a:pt x="346" y="1091"/>
                    <a:pt x="348" y="1104"/>
                    <a:pt x="349" y="1117"/>
                  </a:cubicBezTo>
                  <a:cubicBezTo>
                    <a:pt x="351" y="1153"/>
                    <a:pt x="351" y="1189"/>
                    <a:pt x="342" y="1225"/>
                  </a:cubicBezTo>
                  <a:cubicBezTo>
                    <a:pt x="332" y="1270"/>
                    <a:pt x="307" y="1306"/>
                    <a:pt x="271" y="1334"/>
                  </a:cubicBezTo>
                  <a:cubicBezTo>
                    <a:pt x="269" y="1336"/>
                    <a:pt x="267" y="1337"/>
                    <a:pt x="265" y="1339"/>
                  </a:cubicBezTo>
                  <a:cubicBezTo>
                    <a:pt x="285" y="1380"/>
                    <a:pt x="307" y="1419"/>
                    <a:pt x="334" y="1457"/>
                  </a:cubicBezTo>
                  <a:cubicBezTo>
                    <a:pt x="328" y="1439"/>
                    <a:pt x="323" y="1422"/>
                    <a:pt x="319" y="1405"/>
                  </a:cubicBezTo>
                  <a:cubicBezTo>
                    <a:pt x="302" y="1336"/>
                    <a:pt x="329" y="1273"/>
                    <a:pt x="390" y="1237"/>
                  </a:cubicBezTo>
                  <a:cubicBezTo>
                    <a:pt x="393" y="1235"/>
                    <a:pt x="397" y="1233"/>
                    <a:pt x="402" y="1230"/>
                  </a:cubicBezTo>
                  <a:cubicBezTo>
                    <a:pt x="408" y="1254"/>
                    <a:pt x="416" y="1277"/>
                    <a:pt x="421" y="1300"/>
                  </a:cubicBezTo>
                  <a:cubicBezTo>
                    <a:pt x="429" y="1333"/>
                    <a:pt x="434" y="1366"/>
                    <a:pt x="431" y="1399"/>
                  </a:cubicBezTo>
                  <a:cubicBezTo>
                    <a:pt x="428" y="1442"/>
                    <a:pt x="411" y="1480"/>
                    <a:pt x="384" y="1513"/>
                  </a:cubicBezTo>
                  <a:cubicBezTo>
                    <a:pt x="383" y="1514"/>
                    <a:pt x="381" y="1516"/>
                    <a:pt x="379" y="1518"/>
                  </a:cubicBezTo>
                  <a:cubicBezTo>
                    <a:pt x="409" y="1554"/>
                    <a:pt x="441" y="1588"/>
                    <a:pt x="478" y="1619"/>
                  </a:cubicBezTo>
                  <a:cubicBezTo>
                    <a:pt x="474" y="1614"/>
                    <a:pt x="470" y="1609"/>
                    <a:pt x="467" y="1604"/>
                  </a:cubicBezTo>
                  <a:cubicBezTo>
                    <a:pt x="448" y="1576"/>
                    <a:pt x="434" y="1547"/>
                    <a:pt x="430" y="1513"/>
                  </a:cubicBezTo>
                  <a:cubicBezTo>
                    <a:pt x="422" y="1455"/>
                    <a:pt x="450" y="1403"/>
                    <a:pt x="491" y="1374"/>
                  </a:cubicBezTo>
                  <a:cubicBezTo>
                    <a:pt x="524" y="1429"/>
                    <a:pt x="554" y="1485"/>
                    <a:pt x="564" y="1550"/>
                  </a:cubicBezTo>
                  <a:cubicBezTo>
                    <a:pt x="571" y="1591"/>
                    <a:pt x="563" y="1630"/>
                    <a:pt x="545" y="1668"/>
                  </a:cubicBezTo>
                  <a:cubicBezTo>
                    <a:pt x="544" y="1670"/>
                    <a:pt x="543" y="1672"/>
                    <a:pt x="541" y="1674"/>
                  </a:cubicBezTo>
                  <a:cubicBezTo>
                    <a:pt x="585" y="1708"/>
                    <a:pt x="632" y="1737"/>
                    <a:pt x="682" y="1762"/>
                  </a:cubicBezTo>
                  <a:cubicBezTo>
                    <a:pt x="680" y="1760"/>
                    <a:pt x="677" y="1758"/>
                    <a:pt x="675" y="1756"/>
                  </a:cubicBezTo>
                  <a:cubicBezTo>
                    <a:pt x="648" y="1733"/>
                    <a:pt x="624" y="1709"/>
                    <a:pt x="607" y="1678"/>
                  </a:cubicBezTo>
                  <a:cubicBezTo>
                    <a:pt x="577" y="1624"/>
                    <a:pt x="584" y="1556"/>
                    <a:pt x="624" y="1508"/>
                  </a:cubicBezTo>
                  <a:cubicBezTo>
                    <a:pt x="631" y="1515"/>
                    <a:pt x="637" y="1521"/>
                    <a:pt x="643" y="1527"/>
                  </a:cubicBezTo>
                  <a:cubicBezTo>
                    <a:pt x="681" y="1565"/>
                    <a:pt x="715" y="1605"/>
                    <a:pt x="742" y="1650"/>
                  </a:cubicBezTo>
                  <a:cubicBezTo>
                    <a:pt x="770" y="1697"/>
                    <a:pt x="780" y="1747"/>
                    <a:pt x="770" y="1800"/>
                  </a:cubicBezTo>
                  <a:cubicBezTo>
                    <a:pt x="769" y="1806"/>
                    <a:pt x="773" y="1807"/>
                    <a:pt x="776" y="1808"/>
                  </a:cubicBezTo>
                  <a:cubicBezTo>
                    <a:pt x="817" y="1822"/>
                    <a:pt x="858" y="1837"/>
                    <a:pt x="900" y="1851"/>
                  </a:cubicBezTo>
                  <a:cubicBezTo>
                    <a:pt x="902" y="1852"/>
                    <a:pt x="905" y="1853"/>
                    <a:pt x="908" y="1853"/>
                  </a:cubicBezTo>
                  <a:cubicBezTo>
                    <a:pt x="913" y="1855"/>
                    <a:pt x="918" y="1858"/>
                    <a:pt x="915" y="1864"/>
                  </a:cubicBezTo>
                  <a:cubicBezTo>
                    <a:pt x="913" y="1870"/>
                    <a:pt x="909" y="1870"/>
                    <a:pt x="903" y="1868"/>
                  </a:cubicBezTo>
                  <a:cubicBezTo>
                    <a:pt x="890" y="1864"/>
                    <a:pt x="877" y="1861"/>
                    <a:pt x="864" y="1856"/>
                  </a:cubicBezTo>
                  <a:cubicBezTo>
                    <a:pt x="832" y="1845"/>
                    <a:pt x="801" y="1834"/>
                    <a:pt x="770" y="1822"/>
                  </a:cubicBezTo>
                  <a:cubicBezTo>
                    <a:pt x="764" y="1820"/>
                    <a:pt x="762" y="1820"/>
                    <a:pt x="758" y="1825"/>
                  </a:cubicBezTo>
                  <a:cubicBezTo>
                    <a:pt x="731" y="1857"/>
                    <a:pt x="695" y="1874"/>
                    <a:pt x="654" y="1881"/>
                  </a:cubicBezTo>
                  <a:cubicBezTo>
                    <a:pt x="590" y="1891"/>
                    <a:pt x="531" y="1875"/>
                    <a:pt x="473" y="1850"/>
                  </a:cubicBezTo>
                  <a:cubicBezTo>
                    <a:pt x="436" y="1833"/>
                    <a:pt x="401" y="1813"/>
                    <a:pt x="368" y="1789"/>
                  </a:cubicBezTo>
                  <a:cubicBezTo>
                    <a:pt x="364" y="1787"/>
                    <a:pt x="361" y="1783"/>
                    <a:pt x="356" y="1780"/>
                  </a:cubicBezTo>
                  <a:cubicBezTo>
                    <a:pt x="369" y="1770"/>
                    <a:pt x="383" y="1763"/>
                    <a:pt x="397" y="1758"/>
                  </a:cubicBezTo>
                  <a:cubicBezTo>
                    <a:pt x="449" y="1738"/>
                    <a:pt x="501" y="1736"/>
                    <a:pt x="555" y="1749"/>
                  </a:cubicBezTo>
                  <a:cubicBezTo>
                    <a:pt x="597" y="1758"/>
                    <a:pt x="639" y="1770"/>
                    <a:pt x="682" y="1782"/>
                  </a:cubicBezTo>
                  <a:cubicBezTo>
                    <a:pt x="678" y="1780"/>
                    <a:pt x="675" y="1778"/>
                    <a:pt x="671" y="1776"/>
                  </a:cubicBezTo>
                  <a:cubicBezTo>
                    <a:pt x="624" y="1751"/>
                    <a:pt x="580" y="1723"/>
                    <a:pt x="538" y="1691"/>
                  </a:cubicBezTo>
                  <a:cubicBezTo>
                    <a:pt x="533" y="1687"/>
                    <a:pt x="529" y="1687"/>
                    <a:pt x="524" y="1691"/>
                  </a:cubicBezTo>
                  <a:cubicBezTo>
                    <a:pt x="484" y="1719"/>
                    <a:pt x="440" y="1726"/>
                    <a:pt x="392" y="1718"/>
                  </a:cubicBezTo>
                  <a:cubicBezTo>
                    <a:pt x="347" y="1710"/>
                    <a:pt x="308" y="1689"/>
                    <a:pt x="272" y="1662"/>
                  </a:cubicBezTo>
                  <a:cubicBezTo>
                    <a:pt x="240" y="1638"/>
                    <a:pt x="211" y="1611"/>
                    <a:pt x="185" y="1581"/>
                  </a:cubicBezTo>
                  <a:cubicBezTo>
                    <a:pt x="183" y="1578"/>
                    <a:pt x="181" y="1575"/>
                    <a:pt x="178" y="1571"/>
                  </a:cubicBezTo>
                  <a:cubicBezTo>
                    <a:pt x="188" y="1568"/>
                    <a:pt x="198" y="1564"/>
                    <a:pt x="207" y="1562"/>
                  </a:cubicBezTo>
                  <a:cubicBezTo>
                    <a:pt x="263" y="1549"/>
                    <a:pt x="317" y="1557"/>
                    <a:pt x="368" y="1582"/>
                  </a:cubicBezTo>
                  <a:cubicBezTo>
                    <a:pt x="399" y="1597"/>
                    <a:pt x="429" y="1614"/>
                    <a:pt x="460" y="1631"/>
                  </a:cubicBezTo>
                  <a:cubicBezTo>
                    <a:pt x="462" y="1632"/>
                    <a:pt x="464" y="1633"/>
                    <a:pt x="467" y="1633"/>
                  </a:cubicBezTo>
                  <a:cubicBezTo>
                    <a:pt x="459" y="1625"/>
                    <a:pt x="450" y="1618"/>
                    <a:pt x="442" y="1610"/>
                  </a:cubicBezTo>
                  <a:cubicBezTo>
                    <a:pt x="418" y="1584"/>
                    <a:pt x="394" y="1558"/>
                    <a:pt x="370" y="1532"/>
                  </a:cubicBezTo>
                  <a:cubicBezTo>
                    <a:pt x="367" y="1528"/>
                    <a:pt x="365" y="1527"/>
                    <a:pt x="361" y="1529"/>
                  </a:cubicBezTo>
                  <a:cubicBezTo>
                    <a:pt x="311" y="1551"/>
                    <a:pt x="262" y="1546"/>
                    <a:pt x="215" y="1522"/>
                  </a:cubicBezTo>
                  <a:cubicBezTo>
                    <a:pt x="171" y="1499"/>
                    <a:pt x="138" y="1464"/>
                    <a:pt x="110" y="1425"/>
                  </a:cubicBezTo>
                  <a:cubicBezTo>
                    <a:pt x="97" y="1406"/>
                    <a:pt x="86" y="1385"/>
                    <a:pt x="74" y="1366"/>
                  </a:cubicBezTo>
                  <a:cubicBezTo>
                    <a:pt x="72" y="1364"/>
                    <a:pt x="72" y="1361"/>
                    <a:pt x="70" y="1358"/>
                  </a:cubicBezTo>
                  <a:cubicBezTo>
                    <a:pt x="90" y="1353"/>
                    <a:pt x="108" y="1353"/>
                    <a:pt x="127" y="1355"/>
                  </a:cubicBezTo>
                  <a:cubicBezTo>
                    <a:pt x="174" y="1359"/>
                    <a:pt x="216" y="1379"/>
                    <a:pt x="252" y="1408"/>
                  </a:cubicBezTo>
                  <a:cubicBezTo>
                    <a:pt x="273" y="1425"/>
                    <a:pt x="293" y="1443"/>
                    <a:pt x="314" y="1461"/>
                  </a:cubicBezTo>
                  <a:cubicBezTo>
                    <a:pt x="315" y="1462"/>
                    <a:pt x="316" y="1463"/>
                    <a:pt x="316" y="1463"/>
                  </a:cubicBezTo>
                  <a:cubicBezTo>
                    <a:pt x="294" y="1424"/>
                    <a:pt x="271" y="1386"/>
                    <a:pt x="248" y="1346"/>
                  </a:cubicBezTo>
                  <a:cubicBezTo>
                    <a:pt x="227" y="1351"/>
                    <a:pt x="204" y="1352"/>
                    <a:pt x="182" y="1347"/>
                  </a:cubicBezTo>
                  <a:cubicBezTo>
                    <a:pt x="138" y="1337"/>
                    <a:pt x="104" y="1312"/>
                    <a:pt x="78" y="1278"/>
                  </a:cubicBezTo>
                  <a:cubicBezTo>
                    <a:pt x="47" y="1237"/>
                    <a:pt x="27" y="1191"/>
                    <a:pt x="13" y="1142"/>
                  </a:cubicBezTo>
                  <a:cubicBezTo>
                    <a:pt x="13" y="1141"/>
                    <a:pt x="13" y="1139"/>
                    <a:pt x="12" y="1135"/>
                  </a:cubicBezTo>
                  <a:cubicBezTo>
                    <a:pt x="26" y="1137"/>
                    <a:pt x="40" y="1138"/>
                    <a:pt x="53" y="1141"/>
                  </a:cubicBezTo>
                  <a:cubicBezTo>
                    <a:pt x="105" y="1152"/>
                    <a:pt x="145" y="1182"/>
                    <a:pt x="177" y="1222"/>
                  </a:cubicBezTo>
                  <a:cubicBezTo>
                    <a:pt x="191" y="1240"/>
                    <a:pt x="205" y="1258"/>
                    <a:pt x="217" y="1275"/>
                  </a:cubicBezTo>
                  <a:cubicBezTo>
                    <a:pt x="205" y="1237"/>
                    <a:pt x="192" y="1197"/>
                    <a:pt x="180" y="1156"/>
                  </a:cubicBezTo>
                  <a:cubicBezTo>
                    <a:pt x="168" y="1155"/>
                    <a:pt x="156" y="1155"/>
                    <a:pt x="144" y="1152"/>
                  </a:cubicBezTo>
                  <a:cubicBezTo>
                    <a:pt x="97" y="1142"/>
                    <a:pt x="64" y="1114"/>
                    <a:pt x="40" y="1073"/>
                  </a:cubicBezTo>
                  <a:cubicBezTo>
                    <a:pt x="18" y="1033"/>
                    <a:pt x="8" y="990"/>
                    <a:pt x="2" y="945"/>
                  </a:cubicBezTo>
                  <a:cubicBezTo>
                    <a:pt x="1" y="942"/>
                    <a:pt x="1" y="940"/>
                    <a:pt x="0" y="937"/>
                  </a:cubicBezTo>
                  <a:cubicBezTo>
                    <a:pt x="0" y="932"/>
                    <a:pt x="0" y="927"/>
                    <a:pt x="0" y="922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FFCD69">
                    <a:lumMod val="73000"/>
                    <a:lumOff val="27000"/>
                  </a:srgbClr>
                </a:gs>
                <a:gs pos="100000">
                  <a:srgbClr val="FFCD69"/>
                </a:gs>
              </a:gsLst>
              <a:lin ang="5400000" scaled="1"/>
              <a:tileRect/>
            </a:gradFill>
            <a:ln>
              <a:noFill/>
            </a:ln>
          </p:spPr>
          <p:txBody>
            <a:bodyPr vert="horz" wrap="square" lIns="82296" tIns="41148" rIns="82296" bIns="41148" numCol="1" anchor="t" anchorCtr="0" compatLnSpc="1"/>
            <a:lstStyle/>
            <a:p>
              <a:pPr defTabSz="82296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20">
                <a:solidFill>
                  <a:srgbClr val="011C41"/>
                </a:solidFill>
                <a:ea typeface="微软雅黑" panose="020B0503020204020204" pitchFamily="34" charset="-122"/>
                <a:cs typeface="+mn-ea"/>
              </a:endParaRPr>
            </a:p>
          </p:txBody>
        </p:sp>
      </p:grpSp>
      <p:sp>
        <p:nvSpPr>
          <p:cNvPr id="49" name="圆角矩形 48"/>
          <p:cNvSpPr/>
          <p:nvPr>
            <p:custDataLst>
              <p:tags r:id="rId8"/>
            </p:custDataLst>
          </p:nvPr>
        </p:nvSpPr>
        <p:spPr>
          <a:xfrm>
            <a:off x="4501134" y="770408"/>
            <a:ext cx="4486847" cy="860679"/>
          </a:xfrm>
          <a:prstGeom prst="roundRect">
            <a:avLst>
              <a:gd name="adj" fmla="val 11274"/>
            </a:avLst>
          </a:prstGeom>
          <a:gradFill>
            <a:gsLst>
              <a:gs pos="0">
                <a:srgbClr val="003366">
                  <a:lumMod val="85000"/>
                  <a:lumOff val="15000"/>
                </a:srgbClr>
              </a:gs>
              <a:gs pos="100000">
                <a:srgbClr val="036DBF"/>
              </a:gs>
            </a:gsLst>
            <a:lin ang="16200000" scaled="1"/>
          </a:gradFill>
          <a:ln w="1905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sysClr val="window" lastClr="FFFFFF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52" name="文本框 51"/>
          <p:cNvSpPr txBox="1"/>
          <p:nvPr>
            <p:custDataLst>
              <p:tags r:id="rId9"/>
            </p:custDataLst>
          </p:nvPr>
        </p:nvSpPr>
        <p:spPr>
          <a:xfrm>
            <a:off x="4563999" y="892709"/>
            <a:ext cx="3806190" cy="489776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308610" indent="-308610" defTabSz="82296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p"/>
              <a:defRPr/>
            </a:pPr>
            <a:r>
              <a:rPr lang="en-US" altLang="zh-CN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Hot Cell upgrade: </a:t>
            </a:r>
          </a:p>
          <a:p>
            <a:pPr marL="308610" indent="-308610" defTabSz="82296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p"/>
              <a:defRPr/>
            </a:pPr>
            <a:endParaRPr lang="en-US" altLang="zh-CN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marL="308610" indent="-30861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endParaRPr lang="en-US" altLang="zh-CN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 rotWithShape="1">
          <a:blip r:embed="rId23"/>
          <a:srcRect t="9650" r="30411"/>
          <a:stretch>
            <a:fillRect/>
          </a:stretch>
        </p:blipFill>
        <p:spPr>
          <a:xfrm>
            <a:off x="4748022" y="2935250"/>
            <a:ext cx="3880485" cy="1904810"/>
          </a:xfrm>
          <a:prstGeom prst="rect">
            <a:avLst/>
          </a:prstGeom>
        </p:spPr>
      </p:pic>
      <p:sp>
        <p:nvSpPr>
          <p:cNvPr id="54" name="文本框 53"/>
          <p:cNvSpPr txBox="1"/>
          <p:nvPr>
            <p:custDataLst>
              <p:tags r:id="rId11"/>
            </p:custDataLst>
          </p:nvPr>
        </p:nvSpPr>
        <p:spPr>
          <a:xfrm>
            <a:off x="4406837" y="1675664"/>
            <a:ext cx="47285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08610" indent="-30861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The upgrade of the remaining </a:t>
            </a:r>
            <a:r>
              <a:rPr lang="en-US" altLang="zh-CN" sz="1600" b="1" dirty="0">
                <a:solidFill>
                  <a:srgbClr val="1388FB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stainless steel liner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and </a:t>
            </a:r>
            <a:r>
              <a:rPr lang="en-US" altLang="zh-CN" sz="1600" b="1" dirty="0">
                <a:solidFill>
                  <a:srgbClr val="1388FB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the crane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of the hot cell have been completed. </a:t>
            </a:r>
            <a:endParaRPr lang="en-US" altLang="zh-C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08610" indent="-30861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Safely and efficiently completed the relocation task of the </a:t>
            </a:r>
            <a:r>
              <a:rPr lang="en-US" altLang="zh-CN" sz="1600" b="1" dirty="0">
                <a:solidFill>
                  <a:srgbClr val="1388FB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power manipulator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during hot cell upgrade.</a:t>
            </a:r>
            <a:endParaRPr lang="en-US" altLang="zh-C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标题 27">
            <a:extLst>
              <a:ext uri="{FF2B5EF4-FFF2-40B4-BE49-F238E27FC236}">
                <a16:creationId xmlns:a16="http://schemas.microsoft.com/office/drawing/2014/main" id="{AEF09524-C1CB-4DC0-A0B9-E63599061CBE}"/>
              </a:ext>
            </a:extLst>
          </p:cNvPr>
          <p:cNvSpPr txBox="1">
            <a:spLocks/>
          </p:cNvSpPr>
          <p:nvPr/>
        </p:nvSpPr>
        <p:spPr bwMode="auto">
          <a:xfrm>
            <a:off x="489147" y="195581"/>
            <a:ext cx="6881826" cy="43195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82296" tIns="41148" rIns="82296" bIns="41148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23545" algn="ctr" rtl="0" fontAlgn="base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846455" algn="ctr" rtl="0" fontAlgn="base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270000" algn="ctr" rtl="0" fontAlgn="base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693545" algn="ctr" rtl="0" fontAlgn="base">
              <a:spcBef>
                <a:spcPct val="0"/>
              </a:spcBef>
              <a:spcAft>
                <a:spcPct val="0"/>
              </a:spcAft>
              <a:defRPr sz="407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defTabSz="685800" eaLnBrk="1" fontAlgn="auto" hangingPunct="1"/>
            <a:r>
              <a:rPr lang="en-US" altLang="zh-CN" sz="29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Progress of Target Station</a:t>
            </a:r>
            <a:endParaRPr lang="zh-CN" altLang="en-US" sz="2900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FBD1032F-6C7F-428D-8717-895D4CA13C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692754"/>
            <a:ext cx="8424936" cy="4450746"/>
          </a:xfrm>
          <a:prstGeom prst="rect">
            <a:avLst/>
          </a:prstGeom>
        </p:spPr>
      </p:pic>
      <p:sp>
        <p:nvSpPr>
          <p:cNvPr id="9" name="标题 3">
            <a:extLst>
              <a:ext uri="{FF2B5EF4-FFF2-40B4-BE49-F238E27FC236}">
                <a16:creationId xmlns:a16="http://schemas.microsoft.com/office/drawing/2014/main" id="{0B6FC0B7-791D-4A53-A72D-CC99ED388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774"/>
            <a:ext cx="6881826" cy="431954"/>
          </a:xfrm>
        </p:spPr>
        <p:txBody>
          <a:bodyPr/>
          <a:lstStyle/>
          <a:p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Schedule of CSNS II Instrument </a:t>
            </a:r>
          </a:p>
        </p:txBody>
      </p:sp>
      <p:sp>
        <p:nvSpPr>
          <p:cNvPr id="10" name="矩形">
            <a:extLst>
              <a:ext uri="{FF2B5EF4-FFF2-40B4-BE49-F238E27FC236}">
                <a16:creationId xmlns:a16="http://schemas.microsoft.com/office/drawing/2014/main" id="{B6213BFD-C41C-46E6-B17B-355AF5B427CA}"/>
              </a:ext>
            </a:extLst>
          </p:cNvPr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25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76281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内容占位符 4">
            <a:extLst>
              <a:ext uri="{FF2B5EF4-FFF2-40B4-BE49-F238E27FC236}">
                <a16:creationId xmlns:a16="http://schemas.microsoft.com/office/drawing/2014/main" id="{687AF070-CDE8-4BAA-8984-549F24698D6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10822" y="3025794"/>
            <a:ext cx="2592288" cy="198427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标题 3">
            <a:extLst>
              <a:ext uri="{FF2B5EF4-FFF2-40B4-BE49-F238E27FC236}">
                <a16:creationId xmlns:a16="http://schemas.microsoft.com/office/drawing/2014/main" id="{3EDBA456-8546-4969-9E09-E2936D400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25" y="105924"/>
            <a:ext cx="8622613" cy="431953"/>
          </a:xfrm>
        </p:spPr>
        <p:txBody>
          <a:bodyPr/>
          <a:lstStyle/>
          <a:p>
            <a:r>
              <a:rPr lang="en-US" altLang="zh-CN" sz="24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lt"/>
              </a:rPr>
              <a:t>Neutron Technology Development Station</a:t>
            </a:r>
            <a:r>
              <a:rPr lang="zh-CN" altLang="en-US" sz="24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lt"/>
              </a:rPr>
              <a:t> （</a:t>
            </a:r>
            <a:r>
              <a:rPr lang="en-US" altLang="zh-CN" sz="24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lt"/>
              </a:rPr>
              <a:t>BL 08A</a:t>
            </a:r>
            <a:r>
              <a:rPr lang="zh-CN" altLang="en-US" sz="24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lt"/>
              </a:rPr>
              <a:t>）</a:t>
            </a: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6389168A-6B8B-41A3-BC74-901D4D04F9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63166"/>
            <a:ext cx="2228169" cy="2820371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1AA7CB8D-8F31-4AEC-B46A-97B80495E57F}"/>
              </a:ext>
            </a:extLst>
          </p:cNvPr>
          <p:cNvSpPr txBox="1">
            <a:spLocks/>
          </p:cNvSpPr>
          <p:nvPr/>
        </p:nvSpPr>
        <p:spPr bwMode="auto">
          <a:xfrm>
            <a:off x="1222280" y="1843135"/>
            <a:ext cx="1438306" cy="49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 dirty="0">
                <a:solidFill>
                  <a:schemeClr val="bg1"/>
                </a:solidFill>
                <a:ea typeface="微软雅黑" panose="020B0503020204020204" pitchFamily="34" charset="-122"/>
              </a:rPr>
              <a:t>2025.9.8</a:t>
            </a:r>
          </a:p>
        </p:txBody>
      </p:sp>
      <p:pic>
        <p:nvPicPr>
          <p:cNvPr id="28" name="图片 27">
            <a:extLst>
              <a:ext uri="{FF2B5EF4-FFF2-40B4-BE49-F238E27FC236}">
                <a16:creationId xmlns:a16="http://schemas.microsoft.com/office/drawing/2014/main" id="{66269340-359B-415B-9247-61C53C39AD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961" y="512125"/>
            <a:ext cx="5498960" cy="1429787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02463361-400E-49D2-90B3-DB2D11E822A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7525" y="2693886"/>
            <a:ext cx="3258786" cy="1937489"/>
          </a:xfrm>
          <a:prstGeom prst="rect">
            <a:avLst/>
          </a:prstGeom>
        </p:spPr>
      </p:pic>
      <p:sp>
        <p:nvSpPr>
          <p:cNvPr id="30" name="文本框 29">
            <a:extLst>
              <a:ext uri="{FF2B5EF4-FFF2-40B4-BE49-F238E27FC236}">
                <a16:creationId xmlns:a16="http://schemas.microsoft.com/office/drawing/2014/main" id="{8D53DFFA-20E3-4D51-AC30-F20EFBDA4A2E}"/>
              </a:ext>
            </a:extLst>
          </p:cNvPr>
          <p:cNvSpPr txBox="1"/>
          <p:nvPr/>
        </p:nvSpPr>
        <p:spPr bwMode="auto">
          <a:xfrm>
            <a:off x="2532122" y="1672917"/>
            <a:ext cx="3429593" cy="107721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dirty="0"/>
              <a:t>NTDS successfully achieved its first neutron beam on March 5, 2026</a:t>
            </a:r>
            <a:endParaRPr lang="en-US" altLang="zh-CN" sz="1600" dirty="0"/>
          </a:p>
          <a:p>
            <a:pPr algn="ctr"/>
            <a:r>
              <a:rPr lang="en-US" altLang="zh-CN" sz="1600" dirty="0"/>
              <a:t>The neutron flux: </a:t>
            </a:r>
            <a:r>
              <a:rPr lang="en-US" altLang="zh-CN" sz="1600" dirty="0">
                <a:solidFill>
                  <a:srgbClr val="0819F6"/>
                </a:solidFill>
              </a:rPr>
              <a:t>4.2*10</a:t>
            </a:r>
            <a:r>
              <a:rPr lang="en-US" altLang="zh-CN" sz="1600" baseline="30000" dirty="0">
                <a:solidFill>
                  <a:srgbClr val="0819F6"/>
                </a:solidFill>
              </a:rPr>
              <a:t>6</a:t>
            </a:r>
            <a:r>
              <a:rPr lang="en-US" altLang="zh-CN" sz="1600" dirty="0">
                <a:solidFill>
                  <a:srgbClr val="0819F6"/>
                </a:solidFill>
              </a:rPr>
              <a:t> n/(cm</a:t>
            </a:r>
            <a:r>
              <a:rPr lang="en-US" altLang="zh-CN" sz="1600" baseline="30000" dirty="0">
                <a:solidFill>
                  <a:srgbClr val="0819F6"/>
                </a:solidFill>
              </a:rPr>
              <a:t>2</a:t>
            </a:r>
            <a:r>
              <a:rPr lang="en-US" altLang="zh-CN" sz="1600" dirty="0">
                <a:solidFill>
                  <a:srgbClr val="0819F6"/>
                </a:solidFill>
              </a:rPr>
              <a:t>*s)</a:t>
            </a:r>
          </a:p>
          <a:p>
            <a:pPr algn="ctr"/>
            <a:r>
              <a:rPr lang="en-US" altLang="zh-CN" sz="1600" dirty="0"/>
              <a:t>at </a:t>
            </a:r>
            <a:r>
              <a:rPr lang="en-US" altLang="zh-CN" sz="1600" dirty="0">
                <a:latin typeface="Arial" panose="020B0604020202020204" pitchFamily="34" charset="0"/>
                <a:ea typeface="微软雅黑" panose="020B0503020204020204" pitchFamily="34" charset="-122"/>
                <a:sym typeface="Arial" panose="020B0604020202020204" pitchFamily="34" charset="0"/>
              </a:rPr>
              <a:t>0.5 ~ 5.9 Å</a:t>
            </a: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FF23D778-BA56-40F4-89E5-DBBA6B6B0CCE}"/>
              </a:ext>
            </a:extLst>
          </p:cNvPr>
          <p:cNvSpPr txBox="1"/>
          <p:nvPr/>
        </p:nvSpPr>
        <p:spPr bwMode="auto">
          <a:xfrm>
            <a:off x="5950079" y="809409"/>
            <a:ext cx="3193921" cy="23607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1600" b="1" dirty="0"/>
              <a:t>Preliminary testing completed</a:t>
            </a:r>
            <a:endParaRPr lang="en-US" altLang="zh-CN" sz="1600" b="1" dirty="0"/>
          </a:p>
          <a:p>
            <a:pPr>
              <a:lnSpc>
                <a:spcPct val="150000"/>
              </a:lnSpc>
            </a:pPr>
            <a:r>
              <a:rPr lang="en-US" altLang="zh-CN" sz="1400" dirty="0"/>
              <a:t>1. Neutron beam characteristics</a:t>
            </a:r>
          </a:p>
          <a:p>
            <a:pPr>
              <a:lnSpc>
                <a:spcPct val="150000"/>
              </a:lnSpc>
            </a:pPr>
            <a:r>
              <a:rPr lang="en-US" altLang="zh-CN" sz="1400" dirty="0"/>
              <a:t>2. Chopper system performance</a:t>
            </a:r>
          </a:p>
          <a:p>
            <a:pPr>
              <a:lnSpc>
                <a:spcPct val="150000"/>
              </a:lnSpc>
            </a:pPr>
            <a:r>
              <a:rPr lang="en-US" altLang="zh-CN" sz="1400" dirty="0"/>
              <a:t>3. Detectors, DAQ, control, Data Analysis</a:t>
            </a:r>
          </a:p>
          <a:p>
            <a:pPr>
              <a:lnSpc>
                <a:spcPct val="150000"/>
              </a:lnSpc>
            </a:pPr>
            <a:r>
              <a:rPr lang="en-US" altLang="zh-CN" sz="1400" dirty="0"/>
              <a:t>4. Neutron reflectivity terminal commissioning</a:t>
            </a:r>
            <a:endParaRPr lang="zh-CN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5455277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0A355BD1-DFAA-421F-BBF4-ED3BE478490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365" y="3947691"/>
            <a:ext cx="1064284" cy="1043973"/>
          </a:xfrm>
          <a:prstGeom prst="rect">
            <a:avLst/>
          </a:prstGeom>
        </p:spPr>
      </p:pic>
      <p:pic>
        <p:nvPicPr>
          <p:cNvPr id="137" name="图片 136">
            <a:extLst>
              <a:ext uri="{FF2B5EF4-FFF2-40B4-BE49-F238E27FC236}">
                <a16:creationId xmlns:a16="http://schemas.microsoft.com/office/drawing/2014/main" id="{E22E3964-57A3-9C64-DBE5-BEA063BCA56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850" r="35978"/>
          <a:stretch>
            <a:fillRect/>
          </a:stretch>
        </p:blipFill>
        <p:spPr>
          <a:xfrm>
            <a:off x="1858260" y="4141709"/>
            <a:ext cx="406138" cy="619471"/>
          </a:xfrm>
          <a:prstGeom prst="rect">
            <a:avLst/>
          </a:prstGeom>
        </p:spPr>
      </p:pic>
      <p:pic>
        <p:nvPicPr>
          <p:cNvPr id="20" name="图片 9">
            <a:extLst>
              <a:ext uri="{FF2B5EF4-FFF2-40B4-BE49-F238E27FC236}">
                <a16:creationId xmlns:a16="http://schemas.microsoft.com/office/drawing/2014/main" id="{665B6FC8-8CF1-B472-D17F-A2671EC3F06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032"/>
          <a:stretch>
            <a:fillRect/>
          </a:stretch>
        </p:blipFill>
        <p:spPr>
          <a:xfrm>
            <a:off x="114097" y="3624124"/>
            <a:ext cx="1052666" cy="1293315"/>
          </a:xfrm>
          <a:prstGeom prst="rect">
            <a:avLst/>
          </a:prstGeom>
        </p:spPr>
      </p:pic>
      <p:pic>
        <p:nvPicPr>
          <p:cNvPr id="143" name="图片 142">
            <a:extLst>
              <a:ext uri="{FF2B5EF4-FFF2-40B4-BE49-F238E27FC236}">
                <a16:creationId xmlns:a16="http://schemas.microsoft.com/office/drawing/2014/main" id="{34E37B96-D8B4-9957-0056-704D0ACC089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839" t="3434" r="17807" b="10383"/>
          <a:stretch>
            <a:fillRect/>
          </a:stretch>
        </p:blipFill>
        <p:spPr>
          <a:xfrm rot="16200000">
            <a:off x="2379685" y="4007788"/>
            <a:ext cx="986013" cy="960527"/>
          </a:xfrm>
          <a:prstGeom prst="rect">
            <a:avLst/>
          </a:prstGeom>
        </p:spPr>
      </p:pic>
      <p:pic>
        <p:nvPicPr>
          <p:cNvPr id="142" name="图片 141" descr="手里拿着枪&#10;&#10;AI 生成的内容可能不正确。">
            <a:extLst>
              <a:ext uri="{FF2B5EF4-FFF2-40B4-BE49-F238E27FC236}">
                <a16:creationId xmlns:a16="http://schemas.microsoft.com/office/drawing/2014/main" id="{A7593542-D852-302B-3832-4531F16C2DA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89" t="8641" r="12798" b="31365"/>
          <a:stretch>
            <a:fillRect/>
          </a:stretch>
        </p:blipFill>
        <p:spPr>
          <a:xfrm>
            <a:off x="2389071" y="1742164"/>
            <a:ext cx="950335" cy="1324582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Progress of </a:t>
            </a:r>
            <a:r>
              <a:rPr lang="en-US" altLang="zh-CN" sz="3200" dirty="0" err="1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iMovies</a:t>
            </a:r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</p:txBody>
      </p:sp>
      <p:graphicFrame>
        <p:nvGraphicFramePr>
          <p:cNvPr id="25" name="对象 24">
            <a:extLst>
              <a:ext uri="{FF2B5EF4-FFF2-40B4-BE49-F238E27FC236}">
                <a16:creationId xmlns:a16="http://schemas.microsoft.com/office/drawing/2014/main" id="{07DC3465-1489-0F1B-27AC-BAAF9B99171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2883" y="2425939"/>
          <a:ext cx="931921" cy="7954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7" name="Graph" r:id="rId9" imgW="4118628" imgH="3516981" progId="Origin95.Graph">
                  <p:embed/>
                </p:oleObj>
              </mc:Choice>
              <mc:Fallback>
                <p:oleObj name="Graph" r:id="rId9" imgW="4118628" imgH="3516981" progId="Origin95.Graph">
                  <p:embed/>
                  <p:pic>
                    <p:nvPicPr>
                      <p:cNvPr id="25" name="对象 24">
                        <a:extLst>
                          <a:ext uri="{FF2B5EF4-FFF2-40B4-BE49-F238E27FC236}">
                            <a16:creationId xmlns:a16="http://schemas.microsoft.com/office/drawing/2014/main" id="{07DC3465-1489-0F1B-27AC-BAAF9B99171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92883" y="2425939"/>
                        <a:ext cx="931921" cy="7954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6" name="图片 25">
            <a:extLst>
              <a:ext uri="{FF2B5EF4-FFF2-40B4-BE49-F238E27FC236}">
                <a16:creationId xmlns:a16="http://schemas.microsoft.com/office/drawing/2014/main" id="{EA9AE208-28CB-BCE0-25B4-6D02C8271CC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049" y="1594398"/>
            <a:ext cx="727045" cy="775046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1B29BA16-55B7-4C3D-6AA7-DACD497083E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15964" y="1524035"/>
            <a:ext cx="800949" cy="863175"/>
          </a:xfrm>
          <a:prstGeom prst="rect">
            <a:avLst/>
          </a:prstGeom>
        </p:spPr>
      </p:pic>
      <p:pic>
        <p:nvPicPr>
          <p:cNvPr id="30" name="图片 29">
            <a:extLst>
              <a:ext uri="{FF2B5EF4-FFF2-40B4-BE49-F238E27FC236}">
                <a16:creationId xmlns:a16="http://schemas.microsoft.com/office/drawing/2014/main" id="{5AF7FC59-6004-0E82-D80D-605D1E765E7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31801" y="2459395"/>
            <a:ext cx="917189" cy="711806"/>
          </a:xfrm>
          <a:prstGeom prst="rect">
            <a:avLst/>
          </a:prstGeom>
        </p:spPr>
      </p:pic>
      <p:pic>
        <p:nvPicPr>
          <p:cNvPr id="73" name="图片 72">
            <a:extLst>
              <a:ext uri="{FF2B5EF4-FFF2-40B4-BE49-F238E27FC236}">
                <a16:creationId xmlns:a16="http://schemas.microsoft.com/office/drawing/2014/main" id="{FE563EE2-1626-8EB2-B7AE-B760173873AC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13145" r="10345" b="42623"/>
          <a:stretch>
            <a:fillRect/>
          </a:stretch>
        </p:blipFill>
        <p:spPr>
          <a:xfrm>
            <a:off x="3533727" y="2064809"/>
            <a:ext cx="865439" cy="992258"/>
          </a:xfrm>
          <a:prstGeom prst="rect">
            <a:avLst/>
          </a:prstGeom>
        </p:spPr>
      </p:pic>
      <p:pic>
        <p:nvPicPr>
          <p:cNvPr id="147" name="图片 146">
            <a:extLst>
              <a:ext uri="{FF2B5EF4-FFF2-40B4-BE49-F238E27FC236}">
                <a16:creationId xmlns:a16="http://schemas.microsoft.com/office/drawing/2014/main" id="{2E453C84-D125-28AB-3136-A216AF02B7C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382828" y="3713231"/>
            <a:ext cx="1134110" cy="865634"/>
          </a:xfrm>
          <a:prstGeom prst="rect">
            <a:avLst/>
          </a:prstGeom>
        </p:spPr>
      </p:pic>
      <p:pic>
        <p:nvPicPr>
          <p:cNvPr id="150" name="图片 149">
            <a:extLst>
              <a:ext uri="{FF2B5EF4-FFF2-40B4-BE49-F238E27FC236}">
                <a16:creationId xmlns:a16="http://schemas.microsoft.com/office/drawing/2014/main" id="{8E374640-D3DF-844E-B852-9589DE648ED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357387" y="4261472"/>
            <a:ext cx="1184684" cy="689001"/>
          </a:xfrm>
          <a:prstGeom prst="rect">
            <a:avLst/>
          </a:prstGeom>
        </p:spPr>
      </p:pic>
      <p:grpSp>
        <p:nvGrpSpPr>
          <p:cNvPr id="10" name="组合 9">
            <a:extLst>
              <a:ext uri="{FF2B5EF4-FFF2-40B4-BE49-F238E27FC236}">
                <a16:creationId xmlns:a16="http://schemas.microsoft.com/office/drawing/2014/main" id="{0EB9EE0D-5964-4B26-BB5E-03CDF7BC95ED}"/>
              </a:ext>
            </a:extLst>
          </p:cNvPr>
          <p:cNvGrpSpPr/>
          <p:nvPr/>
        </p:nvGrpSpPr>
        <p:grpSpPr>
          <a:xfrm>
            <a:off x="-23489" y="2917135"/>
            <a:ext cx="9237545" cy="1116286"/>
            <a:chOff x="153760" y="3597733"/>
            <a:chExt cx="12316726" cy="1488380"/>
          </a:xfrm>
        </p:grpSpPr>
        <p:sp>
          <p:nvSpPr>
            <p:cNvPr id="5" name="文本框 4">
              <a:extLst>
                <a:ext uri="{FF2B5EF4-FFF2-40B4-BE49-F238E27FC236}">
                  <a16:creationId xmlns:a16="http://schemas.microsoft.com/office/drawing/2014/main" id="{CDCD6222-62A9-F301-3A44-B51E21FB41AF}"/>
                </a:ext>
              </a:extLst>
            </p:cNvPr>
            <p:cNvSpPr txBox="1"/>
            <p:nvPr/>
          </p:nvSpPr>
          <p:spPr>
            <a:xfrm>
              <a:off x="3167276" y="4382720"/>
              <a:ext cx="1540764" cy="453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7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050" b="1" i="0" u="none" strike="noStrike" kern="9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字魂58号-创中黑" panose="00000500000000000000" pitchFamily="2" charset="-122"/>
                  <a:cs typeface="+mn-cs"/>
                </a:rPr>
                <a:t>Analyzer prototyping</a:t>
              </a:r>
              <a:endParaRPr kumimoji="0" lang="zh-CN" altLang="en-US" sz="1050" b="1" i="0" u="none" strike="noStrike" kern="9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54D7CA4F-7556-8422-827F-488404357893}"/>
                </a:ext>
              </a:extLst>
            </p:cNvPr>
            <p:cNvSpPr txBox="1"/>
            <p:nvPr/>
          </p:nvSpPr>
          <p:spPr>
            <a:xfrm>
              <a:off x="4483166" y="4415162"/>
              <a:ext cx="1777280" cy="453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7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050" b="1" i="0" u="none" strike="noStrike" kern="9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字魂58号-创中黑" panose="00000500000000000000" pitchFamily="2" charset="-122"/>
                  <a:cs typeface="+mn-cs"/>
                </a:rPr>
                <a:t>Transmission test of Be filter</a:t>
              </a:r>
              <a:endParaRPr kumimoji="0" lang="zh-CN" altLang="en-US" sz="1050" b="1" i="0" u="none" strike="noStrike" kern="9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字魂58号-创中黑" panose="00000500000000000000" pitchFamily="2" charset="-122"/>
                <a:cs typeface="+mn-cs"/>
              </a:endParaRPr>
            </a:p>
          </p:txBody>
        </p:sp>
        <p:grpSp>
          <p:nvGrpSpPr>
            <p:cNvPr id="6" name="组合 5">
              <a:extLst>
                <a:ext uri="{FF2B5EF4-FFF2-40B4-BE49-F238E27FC236}">
                  <a16:creationId xmlns:a16="http://schemas.microsoft.com/office/drawing/2014/main" id="{666C556B-3C8A-414B-BE44-53FDE063BCA3}"/>
                </a:ext>
              </a:extLst>
            </p:cNvPr>
            <p:cNvGrpSpPr/>
            <p:nvPr/>
          </p:nvGrpSpPr>
          <p:grpSpPr>
            <a:xfrm>
              <a:off x="153760" y="3597733"/>
              <a:ext cx="12316726" cy="1488380"/>
              <a:chOff x="153760" y="3597733"/>
              <a:chExt cx="12316726" cy="1488380"/>
            </a:xfrm>
          </p:grpSpPr>
          <p:pic>
            <p:nvPicPr>
              <p:cNvPr id="8" name="图片 10" descr="32313538393030383b32313538383233313bc8cbbfda">
                <a:extLst>
                  <a:ext uri="{FF2B5EF4-FFF2-40B4-BE49-F238E27FC236}">
                    <a16:creationId xmlns:a16="http://schemas.microsoft.com/office/drawing/2014/main" id="{47E06D8C-7C2B-998A-50DB-D0C45BF5A12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p:blipFill>
            <p:spPr>
              <a:xfrm>
                <a:off x="5435881" y="4035619"/>
                <a:ext cx="210933" cy="210933"/>
              </a:xfrm>
              <a:prstGeom prst="rect">
                <a:avLst/>
              </a:prstGeom>
            </p:spPr>
          </p:pic>
          <p:sp>
            <p:nvSpPr>
              <p:cNvPr id="23" name="文本框 22">
                <a:extLst>
                  <a:ext uri="{FF2B5EF4-FFF2-40B4-BE49-F238E27FC236}">
                    <a16:creationId xmlns:a16="http://schemas.microsoft.com/office/drawing/2014/main" id="{F215E2B2-11EC-B80E-33C0-39700A8FAB68}"/>
                  </a:ext>
                </a:extLst>
              </p:cNvPr>
              <p:cNvSpPr txBox="1"/>
              <p:nvPr/>
            </p:nvSpPr>
            <p:spPr>
              <a:xfrm>
                <a:off x="376599" y="3913720"/>
                <a:ext cx="1081143" cy="3385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2024.4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E70106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24" name="文本框 23">
                <a:extLst>
                  <a:ext uri="{FF2B5EF4-FFF2-40B4-BE49-F238E27FC236}">
                    <a16:creationId xmlns:a16="http://schemas.microsoft.com/office/drawing/2014/main" id="{C151D434-4BFD-DF12-A084-DB50AFCE7C15}"/>
                  </a:ext>
                </a:extLst>
              </p:cNvPr>
              <p:cNvSpPr txBox="1"/>
              <p:nvPr/>
            </p:nvSpPr>
            <p:spPr>
              <a:xfrm>
                <a:off x="153760" y="4351682"/>
                <a:ext cx="1480571" cy="553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9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字魂58号-创中黑" panose="00000500000000000000" pitchFamily="2" charset="-122"/>
                    <a:cs typeface="+mn-cs"/>
                  </a:rPr>
                  <a:t>Physical design review</a:t>
                </a:r>
                <a:endParaRPr kumimoji="0" lang="zh-CN" altLang="en-US" sz="1050" b="1" i="0" u="none" strike="noStrike" kern="9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27" name="文本框 26">
                <a:extLst>
                  <a:ext uri="{FF2B5EF4-FFF2-40B4-BE49-F238E27FC236}">
                    <a16:creationId xmlns:a16="http://schemas.microsoft.com/office/drawing/2014/main" id="{84B7656E-3C34-FD8C-1B88-AFD50D87431B}"/>
                  </a:ext>
                </a:extLst>
              </p:cNvPr>
              <p:cNvSpPr txBox="1"/>
              <p:nvPr/>
            </p:nvSpPr>
            <p:spPr>
              <a:xfrm>
                <a:off x="1502744" y="3898938"/>
                <a:ext cx="1637039" cy="3385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2024.5-2025.9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E70106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50" name="文本框 49">
                <a:extLst>
                  <a:ext uri="{FF2B5EF4-FFF2-40B4-BE49-F238E27FC236}">
                    <a16:creationId xmlns:a16="http://schemas.microsoft.com/office/drawing/2014/main" id="{2D1995BB-8C91-A1E6-BCD3-0C22411FC9D3}"/>
                  </a:ext>
                </a:extLst>
              </p:cNvPr>
              <p:cNvSpPr txBox="1"/>
              <p:nvPr/>
            </p:nvSpPr>
            <p:spPr>
              <a:xfrm>
                <a:off x="2955013" y="3909983"/>
                <a:ext cx="1852423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2025.9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E70106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53" name="文本框 152">
                <a:extLst>
                  <a:ext uri="{FF2B5EF4-FFF2-40B4-BE49-F238E27FC236}">
                    <a16:creationId xmlns:a16="http://schemas.microsoft.com/office/drawing/2014/main" id="{01878073-B6EE-0EB8-46D3-121138BDF3E4}"/>
                  </a:ext>
                </a:extLst>
              </p:cNvPr>
              <p:cNvSpPr txBox="1"/>
              <p:nvPr/>
            </p:nvSpPr>
            <p:spPr>
              <a:xfrm>
                <a:off x="1522828" y="4364719"/>
                <a:ext cx="1703273" cy="6148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75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9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字魂58号-创中黑" panose="00000500000000000000" pitchFamily="2" charset="-122"/>
                    <a:cs typeface="+mn-cs"/>
                  </a:rPr>
                  <a:t>Construction and installation of chopper and guides</a:t>
                </a:r>
                <a:endParaRPr kumimoji="0" lang="zh-CN" altLang="en-US" sz="1050" b="1" i="0" u="none" strike="noStrike" kern="9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98" name="文本框 97">
                <a:extLst>
                  <a:ext uri="{FF2B5EF4-FFF2-40B4-BE49-F238E27FC236}">
                    <a16:creationId xmlns:a16="http://schemas.microsoft.com/office/drawing/2014/main" id="{54D0A2D6-D417-8EA0-3DE0-B51C4A0C1007}"/>
                  </a:ext>
                </a:extLst>
              </p:cNvPr>
              <p:cNvSpPr txBox="1"/>
              <p:nvPr/>
            </p:nvSpPr>
            <p:spPr>
              <a:xfrm>
                <a:off x="4379289" y="3891110"/>
                <a:ext cx="1852423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2025.10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E70106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cxnSp>
            <p:nvCxnSpPr>
              <p:cNvPr id="101" name="直接箭头连接符 100">
                <a:extLst>
                  <a:ext uri="{FF2B5EF4-FFF2-40B4-BE49-F238E27FC236}">
                    <a16:creationId xmlns:a16="http://schemas.microsoft.com/office/drawing/2014/main" id="{B9DF3C5E-F79F-4C6F-E49E-9C4A674AC4E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56980" y="4278994"/>
                <a:ext cx="11798896" cy="6908"/>
              </a:xfrm>
              <a:prstGeom prst="straightConnector1">
                <a:avLst/>
              </a:prstGeom>
              <a:ln w="41275">
                <a:solidFill>
                  <a:schemeClr val="tx2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" name="椭圆 2">
                <a:extLst>
                  <a:ext uri="{FF2B5EF4-FFF2-40B4-BE49-F238E27FC236}">
                    <a16:creationId xmlns:a16="http://schemas.microsoft.com/office/drawing/2014/main" id="{C7001C0D-DB37-4ED0-8F3E-5A034F0E838A}"/>
                  </a:ext>
                </a:extLst>
              </p:cNvPr>
              <p:cNvSpPr/>
              <p:nvPr/>
            </p:nvSpPr>
            <p:spPr>
              <a:xfrm>
                <a:off x="841659" y="4218276"/>
                <a:ext cx="132463" cy="135663"/>
              </a:xfrm>
              <a:prstGeom prst="ellipse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59" name="文本框 158">
                <a:extLst>
                  <a:ext uri="{FF2B5EF4-FFF2-40B4-BE49-F238E27FC236}">
                    <a16:creationId xmlns:a16="http://schemas.microsoft.com/office/drawing/2014/main" id="{F7A68EE7-1840-4A6A-A0CC-87CF7413DC0D}"/>
                  </a:ext>
                </a:extLst>
              </p:cNvPr>
              <p:cNvSpPr txBox="1"/>
              <p:nvPr/>
            </p:nvSpPr>
            <p:spPr>
              <a:xfrm>
                <a:off x="9171237" y="3938776"/>
                <a:ext cx="795951" cy="553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2026.8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61" name="文本框 160">
                <a:extLst>
                  <a:ext uri="{FF2B5EF4-FFF2-40B4-BE49-F238E27FC236}">
                    <a16:creationId xmlns:a16="http://schemas.microsoft.com/office/drawing/2014/main" id="{5E65FAF1-7D9A-4CF0-980C-F44EB19C1D5A}"/>
                  </a:ext>
                </a:extLst>
              </p:cNvPr>
              <p:cNvSpPr txBox="1"/>
              <p:nvPr/>
            </p:nvSpPr>
            <p:spPr>
              <a:xfrm>
                <a:off x="9872874" y="4334244"/>
                <a:ext cx="86000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3C4398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2027.4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3C4398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63" name="文本框 162">
                <a:extLst>
                  <a:ext uri="{FF2B5EF4-FFF2-40B4-BE49-F238E27FC236}">
                    <a16:creationId xmlns:a16="http://schemas.microsoft.com/office/drawing/2014/main" id="{DFE1C5B5-68E8-41FB-BF57-153D88A3CD9E}"/>
                  </a:ext>
                </a:extLst>
              </p:cNvPr>
              <p:cNvSpPr txBox="1"/>
              <p:nvPr/>
            </p:nvSpPr>
            <p:spPr>
              <a:xfrm>
                <a:off x="10644011" y="4342378"/>
                <a:ext cx="991916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3C4398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2028.11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3C4398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64" name="文本框 163">
                <a:extLst>
                  <a:ext uri="{FF2B5EF4-FFF2-40B4-BE49-F238E27FC236}">
                    <a16:creationId xmlns:a16="http://schemas.microsoft.com/office/drawing/2014/main" id="{58B97EA3-0C1C-480B-BFA0-7D65065B25E7}"/>
                  </a:ext>
                </a:extLst>
              </p:cNvPr>
              <p:cNvSpPr txBox="1"/>
              <p:nvPr/>
            </p:nvSpPr>
            <p:spPr>
              <a:xfrm>
                <a:off x="11432542" y="4352255"/>
                <a:ext cx="912348" cy="3385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3C4398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2029.7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3C4398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3" name="星形: 五角 12">
                <a:extLst>
                  <a:ext uri="{FF2B5EF4-FFF2-40B4-BE49-F238E27FC236}">
                    <a16:creationId xmlns:a16="http://schemas.microsoft.com/office/drawing/2014/main" id="{03010BF8-9181-42FD-8935-06902EDA8CEE}"/>
                  </a:ext>
                </a:extLst>
              </p:cNvPr>
              <p:cNvSpPr/>
              <p:nvPr/>
            </p:nvSpPr>
            <p:spPr>
              <a:xfrm>
                <a:off x="11859374" y="4100782"/>
                <a:ext cx="256032" cy="318637"/>
              </a:xfrm>
              <a:prstGeom prst="star5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66" name="文本框 165">
                <a:extLst>
                  <a:ext uri="{FF2B5EF4-FFF2-40B4-BE49-F238E27FC236}">
                    <a16:creationId xmlns:a16="http://schemas.microsoft.com/office/drawing/2014/main" id="{2B3B2E1E-954D-40BE-A08F-13D9824EC596}"/>
                  </a:ext>
                </a:extLst>
              </p:cNvPr>
              <p:cNvSpPr txBox="1"/>
              <p:nvPr/>
            </p:nvSpPr>
            <p:spPr>
              <a:xfrm>
                <a:off x="8772792" y="4532116"/>
                <a:ext cx="2132171" cy="553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字魂58号-创中黑" panose="00000500000000000000" pitchFamily="2" charset="-122"/>
                    <a:cs typeface="+mn-cs"/>
                  </a:rPr>
                  <a:t> </a:t>
                </a:r>
                <a:r>
                  <a:rPr kumimoji="0" lang="en-US" altLang="zh-CN" sz="1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字魂58号-创中黑" panose="00000500000000000000" pitchFamily="2" charset="-122"/>
                    <a:cs typeface="+mn-cs"/>
                  </a:rPr>
                  <a:t>scattering chamber installation</a:t>
                </a:r>
                <a:endParaRPr kumimoji="0" lang="zh-CN" altLang="en-US" sz="1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67" name="文本框 166">
                <a:extLst>
                  <a:ext uri="{FF2B5EF4-FFF2-40B4-BE49-F238E27FC236}">
                    <a16:creationId xmlns:a16="http://schemas.microsoft.com/office/drawing/2014/main" id="{DD93C914-785E-4957-8DD1-FE7A276C0D07}"/>
                  </a:ext>
                </a:extLst>
              </p:cNvPr>
              <p:cNvSpPr txBox="1"/>
              <p:nvPr/>
            </p:nvSpPr>
            <p:spPr>
              <a:xfrm>
                <a:off x="9717110" y="3767208"/>
                <a:ext cx="170052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字魂58号-创中黑" panose="00000500000000000000" pitchFamily="2" charset="-122"/>
                    <a:cs typeface="+mn-cs"/>
                  </a:rPr>
                  <a:t>Commissioning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68" name="文本框 167">
                <a:extLst>
                  <a:ext uri="{FF2B5EF4-FFF2-40B4-BE49-F238E27FC236}">
                    <a16:creationId xmlns:a16="http://schemas.microsoft.com/office/drawing/2014/main" id="{9F871FBD-0D2B-4A14-893D-BA44EE6AAAD3}"/>
                  </a:ext>
                </a:extLst>
              </p:cNvPr>
              <p:cNvSpPr txBox="1"/>
              <p:nvPr/>
            </p:nvSpPr>
            <p:spPr>
              <a:xfrm>
                <a:off x="10639031" y="4506144"/>
                <a:ext cx="1357703" cy="553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字魂58号-创中黑" panose="00000500000000000000" pitchFamily="2" charset="-122"/>
                    <a:cs typeface="+mn-cs"/>
                  </a:rPr>
                  <a:t>Day-one experiment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69" name="文本框 168">
                <a:extLst>
                  <a:ext uri="{FF2B5EF4-FFF2-40B4-BE49-F238E27FC236}">
                    <a16:creationId xmlns:a16="http://schemas.microsoft.com/office/drawing/2014/main" id="{B5F7A63A-3342-49F7-B54E-05BAD43C3AE7}"/>
                  </a:ext>
                </a:extLst>
              </p:cNvPr>
              <p:cNvSpPr txBox="1"/>
              <p:nvPr/>
            </p:nvSpPr>
            <p:spPr>
              <a:xfrm>
                <a:off x="11248261" y="3597733"/>
                <a:ext cx="1222225" cy="553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字魂58号-创中黑" panose="00000500000000000000" pitchFamily="2" charset="-122"/>
                    <a:cs typeface="+mn-cs"/>
                  </a:rPr>
                  <a:t>Open to users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55" name="椭圆 54">
                <a:extLst>
                  <a:ext uri="{FF2B5EF4-FFF2-40B4-BE49-F238E27FC236}">
                    <a16:creationId xmlns:a16="http://schemas.microsoft.com/office/drawing/2014/main" id="{FC23FD21-F4FF-4FEF-9F9F-9FBB77EC400B}"/>
                  </a:ext>
                </a:extLst>
              </p:cNvPr>
              <p:cNvSpPr/>
              <p:nvPr/>
            </p:nvSpPr>
            <p:spPr>
              <a:xfrm>
                <a:off x="2294375" y="4218276"/>
                <a:ext cx="132463" cy="135663"/>
              </a:xfrm>
              <a:prstGeom prst="ellipse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56" name="椭圆 55">
                <a:extLst>
                  <a:ext uri="{FF2B5EF4-FFF2-40B4-BE49-F238E27FC236}">
                    <a16:creationId xmlns:a16="http://schemas.microsoft.com/office/drawing/2014/main" id="{729A29B0-B615-4BB8-BE72-A535A37F3AC2}"/>
                  </a:ext>
                </a:extLst>
              </p:cNvPr>
              <p:cNvSpPr/>
              <p:nvPr/>
            </p:nvSpPr>
            <p:spPr>
              <a:xfrm>
                <a:off x="3809555" y="4214616"/>
                <a:ext cx="132463" cy="135663"/>
              </a:xfrm>
              <a:prstGeom prst="ellipse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57" name="椭圆 56">
                <a:extLst>
                  <a:ext uri="{FF2B5EF4-FFF2-40B4-BE49-F238E27FC236}">
                    <a16:creationId xmlns:a16="http://schemas.microsoft.com/office/drawing/2014/main" id="{5AEE29E5-E2FF-493D-8164-5CE2429B10F9}"/>
                  </a:ext>
                </a:extLst>
              </p:cNvPr>
              <p:cNvSpPr/>
              <p:nvPr/>
            </p:nvSpPr>
            <p:spPr>
              <a:xfrm>
                <a:off x="5301884" y="4206715"/>
                <a:ext cx="132463" cy="135663"/>
              </a:xfrm>
              <a:prstGeom prst="ellipse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58" name="椭圆 57">
                <a:extLst>
                  <a:ext uri="{FF2B5EF4-FFF2-40B4-BE49-F238E27FC236}">
                    <a16:creationId xmlns:a16="http://schemas.microsoft.com/office/drawing/2014/main" id="{633802D7-98FC-4C8C-B923-102C5EE47C08}"/>
                  </a:ext>
                </a:extLst>
              </p:cNvPr>
              <p:cNvSpPr/>
              <p:nvPr/>
            </p:nvSpPr>
            <p:spPr>
              <a:xfrm>
                <a:off x="6874506" y="4208442"/>
                <a:ext cx="132463" cy="135663"/>
              </a:xfrm>
              <a:prstGeom prst="ellipse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59" name="椭圆 58">
                <a:extLst>
                  <a:ext uri="{FF2B5EF4-FFF2-40B4-BE49-F238E27FC236}">
                    <a16:creationId xmlns:a16="http://schemas.microsoft.com/office/drawing/2014/main" id="{1D66EF44-F4D1-4976-A5C7-D2629716BEBF}"/>
                  </a:ext>
                </a:extLst>
              </p:cNvPr>
              <p:cNvSpPr/>
              <p:nvPr/>
            </p:nvSpPr>
            <p:spPr>
              <a:xfrm>
                <a:off x="8410677" y="4214615"/>
                <a:ext cx="132463" cy="135663"/>
              </a:xfrm>
              <a:prstGeom prst="ellipse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61" name="椭圆 60">
                <a:extLst>
                  <a:ext uri="{FF2B5EF4-FFF2-40B4-BE49-F238E27FC236}">
                    <a16:creationId xmlns:a16="http://schemas.microsoft.com/office/drawing/2014/main" id="{CBD86D2B-12F6-40B4-A7BC-C1931A87A39B}"/>
                  </a:ext>
                </a:extLst>
              </p:cNvPr>
              <p:cNvSpPr/>
              <p:nvPr/>
            </p:nvSpPr>
            <p:spPr>
              <a:xfrm>
                <a:off x="9519304" y="4205053"/>
                <a:ext cx="132463" cy="135663"/>
              </a:xfrm>
              <a:prstGeom prst="ellipse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62" name="椭圆 61">
                <a:extLst>
                  <a:ext uri="{FF2B5EF4-FFF2-40B4-BE49-F238E27FC236}">
                    <a16:creationId xmlns:a16="http://schemas.microsoft.com/office/drawing/2014/main" id="{C6D8C470-901E-41F6-8B40-D260AA2F2EA5}"/>
                  </a:ext>
                </a:extLst>
              </p:cNvPr>
              <p:cNvSpPr/>
              <p:nvPr/>
            </p:nvSpPr>
            <p:spPr>
              <a:xfrm>
                <a:off x="10262880" y="4211162"/>
                <a:ext cx="132463" cy="135663"/>
              </a:xfrm>
              <a:prstGeom prst="ellipse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63" name="椭圆 62">
                <a:extLst>
                  <a:ext uri="{FF2B5EF4-FFF2-40B4-BE49-F238E27FC236}">
                    <a16:creationId xmlns:a16="http://schemas.microsoft.com/office/drawing/2014/main" id="{1991BC6D-BCBC-4972-AFFA-29FFF059D893}"/>
                  </a:ext>
                </a:extLst>
              </p:cNvPr>
              <p:cNvSpPr/>
              <p:nvPr/>
            </p:nvSpPr>
            <p:spPr>
              <a:xfrm>
                <a:off x="11140868" y="4192268"/>
                <a:ext cx="132463" cy="135663"/>
              </a:xfrm>
              <a:prstGeom prst="ellipse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1" name="文本框 20">
                <a:extLst>
                  <a:ext uri="{FF2B5EF4-FFF2-40B4-BE49-F238E27FC236}">
                    <a16:creationId xmlns:a16="http://schemas.microsoft.com/office/drawing/2014/main" id="{B856C265-472E-900D-548E-FCD1E1ED2DCF}"/>
                  </a:ext>
                </a:extLst>
              </p:cNvPr>
              <p:cNvSpPr txBox="1"/>
              <p:nvPr/>
            </p:nvSpPr>
            <p:spPr>
              <a:xfrm>
                <a:off x="7738602" y="3907998"/>
                <a:ext cx="1537445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2026.3</a:t>
                </a:r>
                <a:r>
                  <a:rPr lang="en-US" altLang="zh-CN" sz="1050" b="1" dirty="0">
                    <a:solidFill>
                      <a:srgbClr val="FF0000"/>
                    </a:solidFill>
                    <a:latin typeface="字魂58号-创中黑" panose="00000500000000000000" pitchFamily="2" charset="-122"/>
                    <a:ea typeface="字魂58号-创中黑" panose="00000500000000000000" pitchFamily="2" charset="-122"/>
                  </a:rPr>
                  <a:t>-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E70106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40" name="文本框 39">
                <a:extLst>
                  <a:ext uri="{FF2B5EF4-FFF2-40B4-BE49-F238E27FC236}">
                    <a16:creationId xmlns:a16="http://schemas.microsoft.com/office/drawing/2014/main" id="{D06FEE68-EB89-FABD-A8BC-D2AF0F3DA56E}"/>
                  </a:ext>
                </a:extLst>
              </p:cNvPr>
              <p:cNvSpPr txBox="1"/>
              <p:nvPr/>
            </p:nvSpPr>
            <p:spPr>
              <a:xfrm>
                <a:off x="6103526" y="3902167"/>
                <a:ext cx="1537445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05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字魂58号-创中黑" panose="00000500000000000000" pitchFamily="2" charset="-122"/>
                    <a:ea typeface="字魂58号-创中黑" panose="00000500000000000000" pitchFamily="2" charset="-122"/>
                    <a:cs typeface="+mn-cs"/>
                  </a:rPr>
                  <a:t>2026.</a:t>
                </a:r>
                <a:r>
                  <a:rPr lang="en-US" altLang="zh-CN" sz="1050" b="1" dirty="0">
                    <a:solidFill>
                      <a:srgbClr val="FF0000"/>
                    </a:solidFill>
                    <a:latin typeface="字魂58号-创中黑" panose="00000500000000000000" pitchFamily="2" charset="-122"/>
                    <a:ea typeface="字魂58号-创中黑" panose="00000500000000000000" pitchFamily="2" charset="-122"/>
                  </a:rPr>
                  <a:t>3-</a:t>
                </a:r>
                <a:endParaRPr kumimoji="0" lang="zh-CN" alt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E70106"/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</p:grpSp>
        <p:sp>
          <p:nvSpPr>
            <p:cNvPr id="28" name="文本框 27">
              <a:extLst>
                <a:ext uri="{FF2B5EF4-FFF2-40B4-BE49-F238E27FC236}">
                  <a16:creationId xmlns:a16="http://schemas.microsoft.com/office/drawing/2014/main" id="{01C29433-1E34-9C50-5077-AAAB95BE6AA7}"/>
                </a:ext>
              </a:extLst>
            </p:cNvPr>
            <p:cNvSpPr txBox="1"/>
            <p:nvPr/>
          </p:nvSpPr>
          <p:spPr>
            <a:xfrm>
              <a:off x="7489414" y="4464668"/>
              <a:ext cx="1777280" cy="6148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lnSpc>
                  <a:spcPct val="75000"/>
                </a:lnSpc>
                <a:defRPr/>
              </a:pPr>
              <a:r>
                <a:rPr lang="en-US" altLang="zh-CN" sz="1050" b="1" kern="900" dirty="0">
                  <a:solidFill>
                    <a:prstClr val="black"/>
                  </a:solidFill>
                  <a:latin typeface="Calibri"/>
                  <a:ea typeface="字魂58号-创中黑" panose="00000500000000000000" pitchFamily="2" charset="-122"/>
                </a:rPr>
                <a:t>Design and construction</a:t>
              </a:r>
              <a:r>
                <a:rPr kumimoji="0" lang="en-US" altLang="zh-CN" sz="1050" b="1" i="0" u="none" strike="noStrike" kern="9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字魂58号-创中黑" panose="00000500000000000000" pitchFamily="2" charset="-122"/>
                  <a:cs typeface="+mn-cs"/>
                </a:rPr>
                <a:t> of Be filter</a:t>
              </a:r>
              <a:endParaRPr kumimoji="0" lang="zh-CN" altLang="en-US" sz="1050" b="1" i="0" u="none" strike="noStrike" kern="9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39" name="文本框 38">
              <a:extLst>
                <a:ext uri="{FF2B5EF4-FFF2-40B4-BE49-F238E27FC236}">
                  <a16:creationId xmlns:a16="http://schemas.microsoft.com/office/drawing/2014/main" id="{B1513305-0801-A505-A45A-5C051657C97E}"/>
                </a:ext>
              </a:extLst>
            </p:cNvPr>
            <p:cNvSpPr txBox="1"/>
            <p:nvPr/>
          </p:nvSpPr>
          <p:spPr>
            <a:xfrm>
              <a:off x="6025054" y="4368334"/>
              <a:ext cx="1777280" cy="453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lnSpc>
                  <a:spcPct val="75000"/>
                </a:lnSpc>
                <a:defRPr/>
              </a:pPr>
              <a:r>
                <a:rPr lang="en-US" altLang="zh-CN" sz="1050" b="1" kern="900" dirty="0">
                  <a:solidFill>
                    <a:prstClr val="black"/>
                  </a:solidFill>
                  <a:latin typeface="Calibri"/>
                  <a:ea typeface="字魂58号-创中黑" panose="00000500000000000000" pitchFamily="2" charset="-122"/>
                </a:rPr>
                <a:t>Analyzer tile assembly</a:t>
              </a:r>
              <a:endParaRPr kumimoji="0" lang="zh-CN" altLang="en-US" sz="1050" b="1" i="0" u="none" strike="noStrike" kern="9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字魂58号-创中黑" panose="00000500000000000000" pitchFamily="2" charset="-122"/>
                <a:cs typeface="+mn-cs"/>
              </a:endParaRPr>
            </a:p>
          </p:txBody>
        </p:sp>
      </p:grpSp>
      <p:sp>
        <p:nvSpPr>
          <p:cNvPr id="12" name="矩形 11">
            <a:extLst>
              <a:ext uri="{FF2B5EF4-FFF2-40B4-BE49-F238E27FC236}">
                <a16:creationId xmlns:a16="http://schemas.microsoft.com/office/drawing/2014/main" id="{2C0F9F6A-3015-4DDD-8A0B-D62777D35EED}"/>
              </a:ext>
            </a:extLst>
          </p:cNvPr>
          <p:cNvSpPr/>
          <p:nvPr/>
        </p:nvSpPr>
        <p:spPr>
          <a:xfrm>
            <a:off x="136094" y="737807"/>
            <a:ext cx="6304691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1" i="0" u="none" strike="noStrike" kern="1200" cap="none" spc="0" normalizeH="0" baseline="0" noProof="0" dirty="0">
                <a:ln>
                  <a:noFill/>
                </a:ln>
                <a:solidFill>
                  <a:srgbClr val="0F1115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Most of the major equipment will be completed for </a:t>
            </a:r>
            <a:r>
              <a:rPr lang="en-US" altLang="zh-CN" sz="1600" b="1" dirty="0">
                <a:solidFill>
                  <a:srgbClr val="0F1115"/>
                </a:solidFill>
              </a:rPr>
              <a:t>processing</a:t>
            </a:r>
            <a:r>
              <a:rPr kumimoji="0" lang="en-US" altLang="zh-CN" sz="1600" b="1" i="0" u="none" strike="noStrike" kern="1200" cap="none" spc="0" normalizeH="0" baseline="0" noProof="0" dirty="0">
                <a:ln>
                  <a:noFill/>
                </a:ln>
                <a:solidFill>
                  <a:srgbClr val="0F1115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and installation by the end of this year.</a:t>
            </a:r>
            <a:endParaRPr kumimoji="0" lang="zh-CN" alt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4" name="矩形">
            <a:extLst>
              <a:ext uri="{FF2B5EF4-FFF2-40B4-BE49-F238E27FC236}">
                <a16:creationId xmlns:a16="http://schemas.microsoft.com/office/drawing/2014/main" id="{0F3FA773-BD76-4A07-856C-551666116AE2}"/>
              </a:ext>
            </a:extLst>
          </p:cNvPr>
          <p:cNvSpPr/>
          <p:nvPr/>
        </p:nvSpPr>
        <p:spPr>
          <a:xfrm>
            <a:off x="8617472" y="4742649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AD2D6BD-DE1B-4B5F-8B41-2702339687B9}" type="slidenum">
              <a:rPr kumimoji="0" lang="en-US" altLang="zh-CN" sz="900" b="0" i="0" u="none" strike="noStrike" kern="1200" cap="none" spc="0" normalizeH="0" baseline="0" noProof="0">
                <a:ln>
                  <a:noFill/>
                </a:ln>
                <a:solidFill>
                  <a:srgbClr val="4D5E68"/>
                </a:solidFill>
                <a:effectLst/>
                <a:uLnTx/>
                <a:uFillTx/>
                <a:latin typeface="Impact" panose="020B080603090205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zh-CN" altLang="en-US" sz="900" b="0" i="0" u="none" strike="noStrike" kern="1200" cap="none" spc="0" normalizeH="0" baseline="0" noProof="0" dirty="0">
              <a:ln>
                <a:noFill/>
              </a:ln>
              <a:solidFill>
                <a:srgbClr val="4D5E68"/>
              </a:solidFill>
              <a:effectLst/>
              <a:uLnTx/>
              <a:uFillTx/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A8C648FF-DBC0-BB09-5351-34E50EDF507F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578063" y="4109926"/>
            <a:ext cx="1154632" cy="865635"/>
          </a:xfrm>
          <a:prstGeom prst="rect">
            <a:avLst/>
          </a:prstGeom>
        </p:spPr>
      </p:pic>
      <p:pic>
        <p:nvPicPr>
          <p:cNvPr id="48141" name="图片 1">
            <a:extLst>
              <a:ext uri="{FF2B5EF4-FFF2-40B4-BE49-F238E27FC236}">
                <a16:creationId xmlns:a16="http://schemas.microsoft.com/office/drawing/2014/main" id="{D64BE888-03F4-2492-D3E3-7E55227994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686" y="2422837"/>
            <a:ext cx="1092751" cy="715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图片 31">
            <a:extLst>
              <a:ext uri="{FF2B5EF4-FFF2-40B4-BE49-F238E27FC236}">
                <a16:creationId xmlns:a16="http://schemas.microsoft.com/office/drawing/2014/main" id="{11642B29-5765-A20C-A3FB-5B14D6F4B778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5665143" y="1664382"/>
            <a:ext cx="1509520" cy="680886"/>
          </a:xfrm>
          <a:prstGeom prst="rect">
            <a:avLst/>
          </a:prstGeom>
        </p:spPr>
      </p:pic>
      <p:pic>
        <p:nvPicPr>
          <p:cNvPr id="33" name="图片 32">
            <a:extLst>
              <a:ext uri="{FF2B5EF4-FFF2-40B4-BE49-F238E27FC236}">
                <a16:creationId xmlns:a16="http://schemas.microsoft.com/office/drawing/2014/main" id="{D88F4AF3-0318-8676-809D-39CE839FF85A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01" t="26309" b="3498"/>
          <a:stretch>
            <a:fillRect/>
          </a:stretch>
        </p:blipFill>
        <p:spPr>
          <a:xfrm>
            <a:off x="7336582" y="1275606"/>
            <a:ext cx="1439833" cy="1503959"/>
          </a:xfrm>
          <a:prstGeom prst="rect">
            <a:avLst/>
          </a:prstGeom>
        </p:spPr>
      </p:pic>
      <p:sp>
        <p:nvSpPr>
          <p:cNvPr id="34" name="文本框 33">
            <a:extLst>
              <a:ext uri="{FF2B5EF4-FFF2-40B4-BE49-F238E27FC236}">
                <a16:creationId xmlns:a16="http://schemas.microsoft.com/office/drawing/2014/main" id="{01063336-FC28-0C85-DB1C-FA4E2B4DCCDF}"/>
              </a:ext>
            </a:extLst>
          </p:cNvPr>
          <p:cNvSpPr txBox="1"/>
          <p:nvPr/>
        </p:nvSpPr>
        <p:spPr>
          <a:xfrm>
            <a:off x="6828932" y="2770820"/>
            <a:ext cx="242196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iMovies</a:t>
            </a:r>
            <a:r>
              <a:rPr kumimoji="0" lang="en-US" altLang="zh-CN" sz="105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 2026.4.10</a:t>
            </a:r>
            <a:endParaRPr kumimoji="0" lang="zh-CN" altLang="en-US" sz="1050" b="1" i="0" u="none" strike="noStrike" kern="1200" cap="none" spc="0" normalizeH="0" baseline="0" noProof="0" dirty="0">
              <a:ln>
                <a:noFill/>
              </a:ln>
              <a:solidFill>
                <a:srgbClr val="E70106"/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pic>
        <p:nvPicPr>
          <p:cNvPr id="36" name="图片 35">
            <a:extLst>
              <a:ext uri="{FF2B5EF4-FFF2-40B4-BE49-F238E27FC236}">
                <a16:creationId xmlns:a16="http://schemas.microsoft.com/office/drawing/2014/main" id="{36B5E91D-FD22-F35C-6456-E4B46EF12B83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4500550" y="3914790"/>
            <a:ext cx="960528" cy="1237128"/>
          </a:xfrm>
          <a:prstGeom prst="rect">
            <a:avLst/>
          </a:prstGeom>
        </p:spPr>
      </p:pic>
      <p:pic>
        <p:nvPicPr>
          <p:cNvPr id="37" name="图片 36">
            <a:extLst>
              <a:ext uri="{FF2B5EF4-FFF2-40B4-BE49-F238E27FC236}">
                <a16:creationId xmlns:a16="http://schemas.microsoft.com/office/drawing/2014/main" id="{EF9B24E2-14AA-D5BC-9D2A-6960038A3122}"/>
              </a:ext>
            </a:extLst>
          </p:cNvPr>
          <p:cNvPicPr>
            <a:picLocks noChangeAspect="1"/>
          </p:cNvPicPr>
          <p:nvPr/>
        </p:nvPicPr>
        <p:blipFill>
          <a:blip r:embed="rId24"/>
          <a:srcRect l="43333" b="69358"/>
          <a:stretch>
            <a:fillRect/>
          </a:stretch>
        </p:blipFill>
        <p:spPr>
          <a:xfrm>
            <a:off x="4459225" y="2459395"/>
            <a:ext cx="1213050" cy="639411"/>
          </a:xfrm>
          <a:prstGeom prst="rect">
            <a:avLst/>
          </a:prstGeom>
        </p:spPr>
      </p:pic>
      <p:pic>
        <p:nvPicPr>
          <p:cNvPr id="38" name="图片 37">
            <a:extLst>
              <a:ext uri="{FF2B5EF4-FFF2-40B4-BE49-F238E27FC236}">
                <a16:creationId xmlns:a16="http://schemas.microsoft.com/office/drawing/2014/main" id="{DB7E4787-6F6A-1F0D-EAD7-9AB73CD5BE8B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4669377" y="1493113"/>
            <a:ext cx="894081" cy="923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7221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图片 60">
            <a:extLst>
              <a:ext uri="{FF2B5EF4-FFF2-40B4-BE49-F238E27FC236}">
                <a16:creationId xmlns:a16="http://schemas.microsoft.com/office/drawing/2014/main" id="{1E0AFE45-70F5-4B0F-9BF6-76BB5F19D0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4312" y="2080118"/>
            <a:ext cx="2833288" cy="1446194"/>
          </a:xfrm>
          <a:prstGeom prst="rect">
            <a:avLst/>
          </a:prstGeom>
        </p:spPr>
      </p:pic>
      <p:pic>
        <p:nvPicPr>
          <p:cNvPr id="37" name="图片 36">
            <a:extLst>
              <a:ext uri="{FF2B5EF4-FFF2-40B4-BE49-F238E27FC236}">
                <a16:creationId xmlns:a16="http://schemas.microsoft.com/office/drawing/2014/main" id="{36269DDD-E26D-4D3F-BFD7-1A3408B2195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31" t="26200" r="43363" b="17800"/>
          <a:stretch/>
        </p:blipFill>
        <p:spPr>
          <a:xfrm>
            <a:off x="3678081" y="3426461"/>
            <a:ext cx="1117625" cy="13500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0AF14264-18B7-4C85-93B4-66BE6FA56E4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58" y="2128215"/>
            <a:ext cx="1792969" cy="1350000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F42BD26F-043C-4923-B138-80931D4A79B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97" y="3526006"/>
            <a:ext cx="1733090" cy="1304915"/>
          </a:xfrm>
          <a:prstGeom prst="rect">
            <a:avLst/>
          </a:prstGeom>
        </p:spPr>
      </p:pic>
      <p:grpSp>
        <p:nvGrpSpPr>
          <p:cNvPr id="9" name="组合 8">
            <a:extLst>
              <a:ext uri="{FF2B5EF4-FFF2-40B4-BE49-F238E27FC236}">
                <a16:creationId xmlns:a16="http://schemas.microsoft.com/office/drawing/2014/main" id="{EE1BFC59-0F69-4734-BCE2-BB1DF1D35C97}"/>
              </a:ext>
            </a:extLst>
          </p:cNvPr>
          <p:cNvGrpSpPr/>
          <p:nvPr/>
        </p:nvGrpSpPr>
        <p:grpSpPr>
          <a:xfrm>
            <a:off x="220794" y="929279"/>
            <a:ext cx="8665366" cy="1352705"/>
            <a:chOff x="546589" y="5021561"/>
            <a:chExt cx="11553821" cy="1803606"/>
          </a:xfrm>
        </p:grpSpPr>
        <p:cxnSp>
          <p:nvCxnSpPr>
            <p:cNvPr id="10" name="直接箭头连接符 9">
              <a:extLst>
                <a:ext uri="{FF2B5EF4-FFF2-40B4-BE49-F238E27FC236}">
                  <a16:creationId xmlns:a16="http://schemas.microsoft.com/office/drawing/2014/main" id="{0C8EC28A-0B94-42F7-99B0-07C726181207}"/>
                </a:ext>
              </a:extLst>
            </p:cNvPr>
            <p:cNvCxnSpPr/>
            <p:nvPr/>
          </p:nvCxnSpPr>
          <p:spPr>
            <a:xfrm flipV="1">
              <a:off x="1080000" y="5760000"/>
              <a:ext cx="9936000" cy="0"/>
            </a:xfrm>
            <a:prstGeom prst="straightConnector1">
              <a:avLst/>
            </a:prstGeom>
            <a:ln w="31750">
              <a:solidFill>
                <a:schemeClr val="tx2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流程图: 接点 10">
              <a:extLst>
                <a:ext uri="{FF2B5EF4-FFF2-40B4-BE49-F238E27FC236}">
                  <a16:creationId xmlns:a16="http://schemas.microsoft.com/office/drawing/2014/main" id="{3E22ADAA-B736-4FE3-AF1D-EE2F900E362B}"/>
                </a:ext>
              </a:extLst>
            </p:cNvPr>
            <p:cNvSpPr/>
            <p:nvPr/>
          </p:nvSpPr>
          <p:spPr>
            <a:xfrm>
              <a:off x="1080000" y="5724000"/>
              <a:ext cx="72000" cy="720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70484806-FF28-4E4C-B27F-06D862C38643}"/>
                </a:ext>
              </a:extLst>
            </p:cNvPr>
            <p:cNvSpPr txBox="1"/>
            <p:nvPr/>
          </p:nvSpPr>
          <p:spPr>
            <a:xfrm>
              <a:off x="546589" y="5087417"/>
              <a:ext cx="1766160" cy="6976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2024.01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Start CSNS II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" name="流程图: 接点 12">
              <a:extLst>
                <a:ext uri="{FF2B5EF4-FFF2-40B4-BE49-F238E27FC236}">
                  <a16:creationId xmlns:a16="http://schemas.microsoft.com/office/drawing/2014/main" id="{260211F1-F6F8-4859-9530-CB33E6D06C95}"/>
                </a:ext>
              </a:extLst>
            </p:cNvPr>
            <p:cNvSpPr/>
            <p:nvPr/>
          </p:nvSpPr>
          <p:spPr>
            <a:xfrm>
              <a:off x="1512000" y="5724000"/>
              <a:ext cx="72000" cy="720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4" name="流程图: 接点 13">
              <a:extLst>
                <a:ext uri="{FF2B5EF4-FFF2-40B4-BE49-F238E27FC236}">
                  <a16:creationId xmlns:a16="http://schemas.microsoft.com/office/drawing/2014/main" id="{B3DE663E-0887-4F31-AF10-E269541879E2}"/>
                </a:ext>
              </a:extLst>
            </p:cNvPr>
            <p:cNvSpPr/>
            <p:nvPr/>
          </p:nvSpPr>
          <p:spPr>
            <a:xfrm>
              <a:off x="2376000" y="5724000"/>
              <a:ext cx="72000" cy="720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5" name="流程图: 接点 14">
              <a:extLst>
                <a:ext uri="{FF2B5EF4-FFF2-40B4-BE49-F238E27FC236}">
                  <a16:creationId xmlns:a16="http://schemas.microsoft.com/office/drawing/2014/main" id="{EE956A97-FB65-4B57-B29A-6D67A51B0BA1}"/>
                </a:ext>
              </a:extLst>
            </p:cNvPr>
            <p:cNvSpPr/>
            <p:nvPr/>
          </p:nvSpPr>
          <p:spPr>
            <a:xfrm>
              <a:off x="3672000" y="5724000"/>
              <a:ext cx="72000" cy="720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7" name="流程图: 接点 16">
              <a:extLst>
                <a:ext uri="{FF2B5EF4-FFF2-40B4-BE49-F238E27FC236}">
                  <a16:creationId xmlns:a16="http://schemas.microsoft.com/office/drawing/2014/main" id="{60A244E7-89DB-4CEC-9EBD-1751276480CA}"/>
                </a:ext>
              </a:extLst>
            </p:cNvPr>
            <p:cNvSpPr/>
            <p:nvPr/>
          </p:nvSpPr>
          <p:spPr>
            <a:xfrm>
              <a:off x="5400000" y="5724000"/>
              <a:ext cx="72000" cy="720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8" name="流程图: 接点 17">
              <a:extLst>
                <a:ext uri="{FF2B5EF4-FFF2-40B4-BE49-F238E27FC236}">
                  <a16:creationId xmlns:a16="http://schemas.microsoft.com/office/drawing/2014/main" id="{5A9E3D86-B466-401A-BB0A-D22E8A11C8FD}"/>
                </a:ext>
              </a:extLst>
            </p:cNvPr>
            <p:cNvSpPr/>
            <p:nvPr/>
          </p:nvSpPr>
          <p:spPr>
            <a:xfrm>
              <a:off x="6984000" y="5724000"/>
              <a:ext cx="72000" cy="720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9" name="流程图: 接点 18">
              <a:extLst>
                <a:ext uri="{FF2B5EF4-FFF2-40B4-BE49-F238E27FC236}">
                  <a16:creationId xmlns:a16="http://schemas.microsoft.com/office/drawing/2014/main" id="{32ACC4D0-9910-4878-A6F8-C43E5BEEF0AE}"/>
                </a:ext>
              </a:extLst>
            </p:cNvPr>
            <p:cNvSpPr/>
            <p:nvPr/>
          </p:nvSpPr>
          <p:spPr>
            <a:xfrm>
              <a:off x="8424000" y="5724000"/>
              <a:ext cx="72000" cy="720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0" name="文本框 19">
              <a:extLst>
                <a:ext uri="{FF2B5EF4-FFF2-40B4-BE49-F238E27FC236}">
                  <a16:creationId xmlns:a16="http://schemas.microsoft.com/office/drawing/2014/main" id="{D9A9A168-A942-46C8-A200-DB0B5BB3FC35}"/>
                </a:ext>
              </a:extLst>
            </p:cNvPr>
            <p:cNvSpPr txBox="1"/>
            <p:nvPr/>
          </p:nvSpPr>
          <p:spPr>
            <a:xfrm>
              <a:off x="1209802" y="5857699"/>
              <a:ext cx="1102947" cy="6976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2024.04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design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0FC70B01-622F-48DC-A88D-8F2BCCD9CD96}"/>
                </a:ext>
              </a:extLst>
            </p:cNvPr>
            <p:cNvSpPr txBox="1"/>
            <p:nvPr/>
          </p:nvSpPr>
          <p:spPr>
            <a:xfrm>
              <a:off x="2051169" y="5065419"/>
              <a:ext cx="1896357" cy="6976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2024.10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construction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id="{587BA2D1-F4E5-4505-A29F-612B39AE6A96}"/>
                </a:ext>
              </a:extLst>
            </p:cNvPr>
            <p:cNvSpPr txBox="1"/>
            <p:nvPr/>
          </p:nvSpPr>
          <p:spPr>
            <a:xfrm>
              <a:off x="2751412" y="5820624"/>
              <a:ext cx="2370167" cy="6976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2025.07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Installation of 30m 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3" name="流程图: 接点 22">
              <a:extLst>
                <a:ext uri="{FF2B5EF4-FFF2-40B4-BE49-F238E27FC236}">
                  <a16:creationId xmlns:a16="http://schemas.microsoft.com/office/drawing/2014/main" id="{3B53E654-13AF-4D4C-8F73-E8C419B52044}"/>
                </a:ext>
              </a:extLst>
            </p:cNvPr>
            <p:cNvSpPr/>
            <p:nvPr/>
          </p:nvSpPr>
          <p:spPr>
            <a:xfrm>
              <a:off x="10908000" y="5724000"/>
              <a:ext cx="72000" cy="720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" name="流程图: 接点 23">
              <a:extLst>
                <a:ext uri="{FF2B5EF4-FFF2-40B4-BE49-F238E27FC236}">
                  <a16:creationId xmlns:a16="http://schemas.microsoft.com/office/drawing/2014/main" id="{B1BDBDF5-E52E-4641-87C2-DB74207CBEB2}"/>
                </a:ext>
              </a:extLst>
            </p:cNvPr>
            <p:cNvSpPr/>
            <p:nvPr/>
          </p:nvSpPr>
          <p:spPr>
            <a:xfrm>
              <a:off x="10188000" y="5724000"/>
              <a:ext cx="72000" cy="720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1BF77DE1-4D46-4B91-9B99-D9C4BA8050BB}"/>
                </a:ext>
              </a:extLst>
            </p:cNvPr>
            <p:cNvSpPr txBox="1"/>
            <p:nvPr/>
          </p:nvSpPr>
          <p:spPr>
            <a:xfrm>
              <a:off x="5075008" y="5850029"/>
              <a:ext cx="2137285" cy="6976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2026.07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sz="1400" dirty="0">
                  <a:solidFill>
                    <a:prstClr val="black"/>
                  </a:solidFill>
                </a:rPr>
                <a:t>Accept of Hall </a:t>
              </a: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 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7BF0DB29-7F22-4EE5-A2C7-06A71FDCF2EE}"/>
                </a:ext>
              </a:extLst>
            </p:cNvPr>
            <p:cNvSpPr txBox="1"/>
            <p:nvPr/>
          </p:nvSpPr>
          <p:spPr>
            <a:xfrm>
              <a:off x="6396417" y="5021561"/>
              <a:ext cx="2523017" cy="6976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2027.03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Scattering chamber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8" name="文本框 27">
              <a:extLst>
                <a:ext uri="{FF2B5EF4-FFF2-40B4-BE49-F238E27FC236}">
                  <a16:creationId xmlns:a16="http://schemas.microsoft.com/office/drawing/2014/main" id="{796FB9CB-B07B-4C1A-829E-98B82A7CC2CC}"/>
                </a:ext>
              </a:extLst>
            </p:cNvPr>
            <p:cNvSpPr txBox="1"/>
            <p:nvPr/>
          </p:nvSpPr>
          <p:spPr>
            <a:xfrm>
              <a:off x="8019997" y="5840282"/>
              <a:ext cx="2281409" cy="984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2028.04</a:t>
              </a:r>
            </a:p>
            <a:p>
              <a:pPr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First neutron 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g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9" name="文本框 28">
              <a:extLst>
                <a:ext uri="{FF2B5EF4-FFF2-40B4-BE49-F238E27FC236}">
                  <a16:creationId xmlns:a16="http://schemas.microsoft.com/office/drawing/2014/main" id="{B9AC5708-6E95-4EB1-B9C1-F2729F6DD991}"/>
                </a:ext>
              </a:extLst>
            </p:cNvPr>
            <p:cNvSpPr txBox="1"/>
            <p:nvPr/>
          </p:nvSpPr>
          <p:spPr>
            <a:xfrm>
              <a:off x="10428546" y="5840848"/>
              <a:ext cx="1671864" cy="6976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2029.09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End CSNS II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30" name="文本框 29">
              <a:extLst>
                <a:ext uri="{FF2B5EF4-FFF2-40B4-BE49-F238E27FC236}">
                  <a16:creationId xmlns:a16="http://schemas.microsoft.com/office/drawing/2014/main" id="{B852E2CE-6EA7-407C-83BA-C29BB92008F7}"/>
                </a:ext>
              </a:extLst>
            </p:cNvPr>
            <p:cNvSpPr txBox="1"/>
            <p:nvPr/>
          </p:nvSpPr>
          <p:spPr>
            <a:xfrm>
              <a:off x="9705578" y="5082401"/>
              <a:ext cx="2007008" cy="6976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2029.04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+mn-cs"/>
                </a:rPr>
                <a:t>first experiment</a:t>
              </a: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35" name="文本框 34">
            <a:extLst>
              <a:ext uri="{FF2B5EF4-FFF2-40B4-BE49-F238E27FC236}">
                <a16:creationId xmlns:a16="http://schemas.microsoft.com/office/drawing/2014/main" id="{F9746DFA-D28B-423E-83C8-019B90B72EE0}"/>
              </a:ext>
            </a:extLst>
          </p:cNvPr>
          <p:cNvSpPr txBox="1"/>
          <p:nvPr/>
        </p:nvSpPr>
        <p:spPr bwMode="auto">
          <a:xfrm>
            <a:off x="1029524" y="3169487"/>
            <a:ext cx="778459" cy="2539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marL="257175" marR="0" lvl="0" indent="-257175" algn="ctr" defTabSz="914400" rtl="0" eaLnBrk="0" fontAlgn="base" latinLnBrk="0" hangingPunct="0">
              <a:lnSpc>
                <a:spcPct val="100000"/>
              </a:lnSpc>
              <a:spcBef>
                <a:spcPts val="450"/>
              </a:spcBef>
              <a:spcAft>
                <a:spcPct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2025.10</a:t>
            </a:r>
            <a:endParaRPr kumimoji="0" lang="zh-CN" altLang="en-US" sz="1050" b="1" i="0" u="none" strike="noStrike" kern="1200" cap="none" spc="0" normalizeH="0" baseline="0" noProof="0" dirty="0">
              <a:ln>
                <a:solidFill>
                  <a:srgbClr val="FFFF00"/>
                </a:solidFill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AB72EC9F-B0E5-4E29-844F-D628658CE73F}"/>
              </a:ext>
            </a:extLst>
          </p:cNvPr>
          <p:cNvSpPr txBox="1"/>
          <p:nvPr/>
        </p:nvSpPr>
        <p:spPr bwMode="auto">
          <a:xfrm>
            <a:off x="4014732" y="4555738"/>
            <a:ext cx="787001" cy="2539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marL="257175" marR="0" lvl="0" indent="-257175" algn="ctr" defTabSz="914400" rtl="0" eaLnBrk="0" fontAlgn="base" latinLnBrk="0" hangingPunct="0">
              <a:lnSpc>
                <a:spcPct val="100000"/>
              </a:lnSpc>
              <a:spcBef>
                <a:spcPts val="450"/>
              </a:spcBef>
              <a:spcAft>
                <a:spcPct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2025.10</a:t>
            </a:r>
            <a:endParaRPr kumimoji="0" lang="zh-CN" altLang="en-US" sz="1050" b="1" i="0" u="none" strike="noStrike" kern="1200" cap="none" spc="0" normalizeH="0" baseline="0" noProof="0" dirty="0">
              <a:ln>
                <a:solidFill>
                  <a:srgbClr val="FFFF00"/>
                </a:solidFill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38" name="图片 37">
            <a:extLst>
              <a:ext uri="{FF2B5EF4-FFF2-40B4-BE49-F238E27FC236}">
                <a16:creationId xmlns:a16="http://schemas.microsoft.com/office/drawing/2014/main" id="{07BB26A0-21D0-4DA1-BC1F-1B673978437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69" t="26492" r="33115" b="12200"/>
          <a:stretch/>
        </p:blipFill>
        <p:spPr>
          <a:xfrm>
            <a:off x="3657866" y="2028132"/>
            <a:ext cx="1123368" cy="1350000"/>
          </a:xfrm>
          <a:prstGeom prst="rect">
            <a:avLst/>
          </a:prstGeom>
        </p:spPr>
      </p:pic>
      <p:sp>
        <p:nvSpPr>
          <p:cNvPr id="39" name="文本框 38">
            <a:extLst>
              <a:ext uri="{FF2B5EF4-FFF2-40B4-BE49-F238E27FC236}">
                <a16:creationId xmlns:a16="http://schemas.microsoft.com/office/drawing/2014/main" id="{3213B7D7-CFA2-438F-9D67-241A923617F2}"/>
              </a:ext>
            </a:extLst>
          </p:cNvPr>
          <p:cNvSpPr txBox="1"/>
          <p:nvPr/>
        </p:nvSpPr>
        <p:spPr bwMode="auto">
          <a:xfrm>
            <a:off x="4060491" y="3162422"/>
            <a:ext cx="671684" cy="2539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marL="257175" marR="0" lvl="0" indent="-257175" algn="ctr" defTabSz="914400" rtl="0" eaLnBrk="0" fontAlgn="base" latinLnBrk="0" hangingPunct="0">
              <a:lnSpc>
                <a:spcPct val="100000"/>
              </a:lnSpc>
              <a:spcBef>
                <a:spcPts val="450"/>
              </a:spcBef>
              <a:spcAft>
                <a:spcPct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2025.08</a:t>
            </a:r>
            <a:endParaRPr kumimoji="0" lang="zh-CN" altLang="en-US" sz="1050" b="1" i="0" u="none" strike="noStrike" kern="1200" cap="none" spc="0" normalizeH="0" baseline="0" noProof="0" dirty="0">
              <a:ln>
                <a:solidFill>
                  <a:srgbClr val="FFFF00"/>
                </a:solidFill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7E3E4F46-7DC0-426F-A6D2-CA9E47DBD8CF}"/>
              </a:ext>
            </a:extLst>
          </p:cNvPr>
          <p:cNvSpPr txBox="1"/>
          <p:nvPr/>
        </p:nvSpPr>
        <p:spPr bwMode="auto">
          <a:xfrm>
            <a:off x="2862571" y="3138429"/>
            <a:ext cx="671684" cy="2539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marL="257175" marR="0" lvl="0" indent="-257175" algn="ctr" defTabSz="914400" rtl="0" eaLnBrk="0" fontAlgn="base" latinLnBrk="0" hangingPunct="0">
              <a:lnSpc>
                <a:spcPct val="100000"/>
              </a:lnSpc>
              <a:spcBef>
                <a:spcPts val="450"/>
              </a:spcBef>
              <a:spcAft>
                <a:spcPct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2025.08</a:t>
            </a:r>
            <a:endParaRPr kumimoji="0" lang="zh-CN" altLang="en-US" sz="1050" b="1" i="0" u="none" strike="noStrike" kern="1200" cap="none" spc="0" normalizeH="0" baseline="0" noProof="0" dirty="0">
              <a:ln>
                <a:solidFill>
                  <a:srgbClr val="FFFF00"/>
                </a:solidFill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64335112-DA94-4962-9B34-D09D7C1740C0}"/>
              </a:ext>
            </a:extLst>
          </p:cNvPr>
          <p:cNvSpPr txBox="1"/>
          <p:nvPr/>
        </p:nvSpPr>
        <p:spPr bwMode="auto">
          <a:xfrm>
            <a:off x="2765844" y="4540152"/>
            <a:ext cx="768412" cy="2539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marL="257175" marR="0" lvl="0" indent="-257175" algn="ctr" defTabSz="914400" rtl="0" eaLnBrk="0" fontAlgn="base" latinLnBrk="0" hangingPunct="0">
              <a:lnSpc>
                <a:spcPct val="100000"/>
              </a:lnSpc>
              <a:spcBef>
                <a:spcPts val="450"/>
              </a:spcBef>
              <a:spcAft>
                <a:spcPct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2025.10</a:t>
            </a:r>
            <a:endParaRPr kumimoji="0" lang="zh-CN" altLang="en-US" sz="1050" b="1" i="0" u="none" strike="noStrike" kern="1200" cap="none" spc="0" normalizeH="0" baseline="0" noProof="0" dirty="0">
              <a:ln>
                <a:solidFill>
                  <a:srgbClr val="FFFF00"/>
                </a:solidFill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43" name="图片 42">
            <a:extLst>
              <a:ext uri="{FF2B5EF4-FFF2-40B4-BE49-F238E27FC236}">
                <a16:creationId xmlns:a16="http://schemas.microsoft.com/office/drawing/2014/main" id="{84144591-C4CB-40AC-AA20-BD05CAE548D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0343" y="2070985"/>
            <a:ext cx="1658572" cy="1350000"/>
          </a:xfrm>
          <a:prstGeom prst="rect">
            <a:avLst/>
          </a:prstGeom>
        </p:spPr>
      </p:pic>
      <p:pic>
        <p:nvPicPr>
          <p:cNvPr id="44" name="图片 43">
            <a:extLst>
              <a:ext uri="{FF2B5EF4-FFF2-40B4-BE49-F238E27FC236}">
                <a16:creationId xmlns:a16="http://schemas.microsoft.com/office/drawing/2014/main" id="{220ABB57-17DB-497F-B187-C0102193CD2C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06" b="22701"/>
          <a:stretch/>
        </p:blipFill>
        <p:spPr>
          <a:xfrm>
            <a:off x="4986340" y="3418949"/>
            <a:ext cx="1385882" cy="1350000"/>
          </a:xfrm>
          <a:prstGeom prst="rect">
            <a:avLst/>
          </a:prstGeom>
        </p:spPr>
      </p:pic>
      <p:sp>
        <p:nvSpPr>
          <p:cNvPr id="45" name="文本框 44">
            <a:extLst>
              <a:ext uri="{FF2B5EF4-FFF2-40B4-BE49-F238E27FC236}">
                <a16:creationId xmlns:a16="http://schemas.microsoft.com/office/drawing/2014/main" id="{561671E4-8853-4A43-9836-24A77788B547}"/>
              </a:ext>
            </a:extLst>
          </p:cNvPr>
          <p:cNvSpPr txBox="1"/>
          <p:nvPr/>
        </p:nvSpPr>
        <p:spPr bwMode="auto">
          <a:xfrm>
            <a:off x="5828744" y="3229114"/>
            <a:ext cx="671684" cy="2539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marL="257175" marR="0" lvl="0" indent="-257175" algn="ctr" defTabSz="914400" rtl="0" eaLnBrk="0" fontAlgn="base" latinLnBrk="0" hangingPunct="0">
              <a:lnSpc>
                <a:spcPct val="100000"/>
              </a:lnSpc>
              <a:spcBef>
                <a:spcPts val="450"/>
              </a:spcBef>
              <a:spcAft>
                <a:spcPct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2025.07</a:t>
            </a:r>
            <a:endParaRPr kumimoji="0" lang="zh-CN" altLang="en-US" sz="1050" b="1" i="0" u="none" strike="noStrike" kern="1200" cap="none" spc="0" normalizeH="0" baseline="0" noProof="0" dirty="0">
              <a:ln>
                <a:solidFill>
                  <a:srgbClr val="FFFF00"/>
                </a:solidFill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6" name="文本框 45">
            <a:extLst>
              <a:ext uri="{FF2B5EF4-FFF2-40B4-BE49-F238E27FC236}">
                <a16:creationId xmlns:a16="http://schemas.microsoft.com/office/drawing/2014/main" id="{9E962C98-684A-4B68-9C71-8E6AA835C8D3}"/>
              </a:ext>
            </a:extLst>
          </p:cNvPr>
          <p:cNvSpPr txBox="1"/>
          <p:nvPr/>
        </p:nvSpPr>
        <p:spPr bwMode="auto">
          <a:xfrm>
            <a:off x="5679280" y="4541693"/>
            <a:ext cx="671684" cy="2539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marL="257175" marR="0" lvl="0" indent="-257175" algn="ctr" defTabSz="914400" rtl="0" eaLnBrk="0" fontAlgn="base" latinLnBrk="0" hangingPunct="0">
              <a:lnSpc>
                <a:spcPct val="100000"/>
              </a:lnSpc>
              <a:spcBef>
                <a:spcPts val="450"/>
              </a:spcBef>
              <a:spcAft>
                <a:spcPct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2025.07</a:t>
            </a:r>
            <a:endParaRPr kumimoji="0" lang="zh-CN" altLang="en-US" sz="1050" b="1" i="0" u="none" strike="noStrike" kern="1200" cap="none" spc="0" normalizeH="0" baseline="0" noProof="0" dirty="0">
              <a:ln>
                <a:solidFill>
                  <a:srgbClr val="FFFF00"/>
                </a:solidFill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7" name="文本占位符 4">
            <a:extLst>
              <a:ext uri="{FF2B5EF4-FFF2-40B4-BE49-F238E27FC236}">
                <a16:creationId xmlns:a16="http://schemas.microsoft.com/office/drawing/2014/main" id="{06BCF499-B415-4677-AD68-66C8C3456002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81443" y="4752000"/>
            <a:ext cx="1792968" cy="398227"/>
          </a:xfrm>
        </p:spPr>
        <p:txBody>
          <a:bodyPr/>
          <a:lstStyle/>
          <a:p>
            <a:pPr marL="0" indent="0">
              <a:buNone/>
            </a:pPr>
            <a:r>
              <a:rPr lang="en-US" altLang="zh-CN" sz="1350" dirty="0"/>
              <a:t>Instrument hall &gt; 99%;</a:t>
            </a:r>
            <a:endParaRPr lang="zh-CN" altLang="en-US" sz="1350" dirty="0"/>
          </a:p>
        </p:txBody>
      </p:sp>
      <p:sp>
        <p:nvSpPr>
          <p:cNvPr id="48" name="文本占位符 4">
            <a:extLst>
              <a:ext uri="{FF2B5EF4-FFF2-40B4-BE49-F238E27FC236}">
                <a16:creationId xmlns:a16="http://schemas.microsoft.com/office/drawing/2014/main" id="{75FC8435-FFC7-44D8-90AA-070F14FC4A0D}"/>
              </a:ext>
            </a:extLst>
          </p:cNvPr>
          <p:cNvSpPr txBox="1">
            <a:spLocks/>
          </p:cNvSpPr>
          <p:nvPr/>
        </p:nvSpPr>
        <p:spPr>
          <a:xfrm>
            <a:off x="3550410" y="4752000"/>
            <a:ext cx="1792968" cy="39822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lang="zh-CN" altLang="en-US" sz="2400" b="1" u="none" strike="noStrike" kern="0" cap="none" spc="0" normalizeH="0" baseline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defRPr>
            </a:lvl1pPr>
            <a:lvl2pPr marL="7747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tabLst>
                <a:tab pos="1609090" algn="l"/>
              </a:tabLst>
              <a:defRPr lang="zh-CN" altLang="en-US" sz="2000" u="none" strike="noStrike" kern="0" cap="none" spc="0" normalizeH="0" baseline="0" dirty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13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30 m finished;</a:t>
            </a:r>
            <a:endParaRPr kumimoji="0" lang="en-US" altLang="en-US" sz="135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49" name="文本占位符 4">
            <a:extLst>
              <a:ext uri="{FF2B5EF4-FFF2-40B4-BE49-F238E27FC236}">
                <a16:creationId xmlns:a16="http://schemas.microsoft.com/office/drawing/2014/main" id="{EDFA8EC8-9A52-4E18-AE18-A41688D4A711}"/>
              </a:ext>
            </a:extLst>
          </p:cNvPr>
          <p:cNvSpPr txBox="1">
            <a:spLocks/>
          </p:cNvSpPr>
          <p:nvPr/>
        </p:nvSpPr>
        <p:spPr>
          <a:xfrm>
            <a:off x="1783140" y="4813612"/>
            <a:ext cx="2278307" cy="39822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lang="zh-CN" altLang="en-US" sz="2400" b="1" u="none" strike="noStrike" kern="0" cap="none" spc="0" normalizeH="0" baseline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defRPr>
            </a:lvl1pPr>
            <a:lvl2pPr marL="7747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tabLst>
                <a:tab pos="1609090" algn="l"/>
              </a:tabLst>
              <a:defRPr lang="zh-CN" altLang="en-US" sz="2000" u="none" strike="noStrike" kern="0" cap="none" spc="0" normalizeH="0" baseline="0" dirty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CN" sz="1200" b="0" dirty="0">
                <a:solidFill>
                  <a:prstClr val="black"/>
                </a:solidFill>
              </a:rPr>
              <a:t>Engineering </a:t>
            </a:r>
            <a:r>
              <a:rPr kumimoji="0" lang="en-US" altLang="zh-CN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design</a:t>
            </a:r>
            <a:endParaRPr kumimoji="0" lang="en-US" altLang="en-US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50" name="文本占位符 4">
            <a:extLst>
              <a:ext uri="{FF2B5EF4-FFF2-40B4-BE49-F238E27FC236}">
                <a16:creationId xmlns:a16="http://schemas.microsoft.com/office/drawing/2014/main" id="{E96C89B9-0C65-41FF-AECE-1F9A5C7B1175}"/>
              </a:ext>
            </a:extLst>
          </p:cNvPr>
          <p:cNvSpPr txBox="1">
            <a:spLocks/>
          </p:cNvSpPr>
          <p:nvPr/>
        </p:nvSpPr>
        <p:spPr>
          <a:xfrm>
            <a:off x="4746941" y="4752000"/>
            <a:ext cx="2278307" cy="39822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lang="zh-CN" altLang="en-US" sz="2400" b="1" u="none" strike="noStrike" kern="0" cap="none" spc="0" normalizeH="0" baseline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defRPr>
            </a:lvl1pPr>
            <a:lvl2pPr marL="7747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tabLst>
                <a:tab pos="1609090" algn="l"/>
              </a:tabLst>
              <a:defRPr lang="zh-CN" altLang="en-US" sz="2000" u="none" strike="noStrike" kern="0" cap="none" spc="0" normalizeH="0" baseline="0" dirty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13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Analyzer design finished</a:t>
            </a:r>
            <a:endParaRPr kumimoji="0" lang="en-US" altLang="en-US" sz="135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pic>
        <p:nvPicPr>
          <p:cNvPr id="52" name="图片 51">
            <a:extLst>
              <a:ext uri="{FF2B5EF4-FFF2-40B4-BE49-F238E27FC236}">
                <a16:creationId xmlns:a16="http://schemas.microsoft.com/office/drawing/2014/main" id="{F4965C1B-E146-4257-BF3A-0AE74932DCC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87582" y="2112155"/>
            <a:ext cx="2393514" cy="1080000"/>
          </a:xfrm>
          <a:prstGeom prst="rect">
            <a:avLst/>
          </a:prstGeom>
        </p:spPr>
      </p:pic>
      <p:sp>
        <p:nvSpPr>
          <p:cNvPr id="53" name="文本占位符 4">
            <a:extLst>
              <a:ext uri="{FF2B5EF4-FFF2-40B4-BE49-F238E27FC236}">
                <a16:creationId xmlns:a16="http://schemas.microsoft.com/office/drawing/2014/main" id="{6D81099E-13BB-413A-AA32-DE0E3DAE6954}"/>
              </a:ext>
            </a:extLst>
          </p:cNvPr>
          <p:cNvSpPr txBox="1">
            <a:spLocks/>
          </p:cNvSpPr>
          <p:nvPr/>
        </p:nvSpPr>
        <p:spPr>
          <a:xfrm>
            <a:off x="6848962" y="3118398"/>
            <a:ext cx="2278307" cy="39822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lang="zh-CN" altLang="en-US" sz="2400" b="1" u="none" strike="noStrike" kern="0" cap="none" spc="0" normalizeH="0" baseline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defRPr>
            </a:lvl1pPr>
            <a:lvl2pPr marL="7747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tabLst>
                <a:tab pos="1609090" algn="l"/>
              </a:tabLst>
              <a:defRPr lang="zh-CN" altLang="en-US" sz="2000" u="none" strike="noStrike" kern="0" cap="none" spc="0" normalizeH="0" baseline="0" dirty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13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Physical design published</a:t>
            </a:r>
            <a:endParaRPr kumimoji="0" lang="en-US" altLang="en-US" sz="135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54" name="文本框 53">
            <a:extLst>
              <a:ext uri="{FF2B5EF4-FFF2-40B4-BE49-F238E27FC236}">
                <a16:creationId xmlns:a16="http://schemas.microsoft.com/office/drawing/2014/main" id="{D69C6D74-2FA3-4A2D-88D6-C2C9672FBF36}"/>
              </a:ext>
            </a:extLst>
          </p:cNvPr>
          <p:cNvSpPr txBox="1"/>
          <p:nvPr/>
        </p:nvSpPr>
        <p:spPr bwMode="auto">
          <a:xfrm>
            <a:off x="8214476" y="2990435"/>
            <a:ext cx="671684" cy="2539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marL="257175" marR="0" lvl="0" indent="-257175" algn="ctr" defTabSz="914400" rtl="0" eaLnBrk="0" fontAlgn="base" latinLnBrk="0" hangingPunct="0">
              <a:lnSpc>
                <a:spcPct val="100000"/>
              </a:lnSpc>
              <a:spcBef>
                <a:spcPts val="450"/>
              </a:spcBef>
              <a:spcAft>
                <a:spcPct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2025.05</a:t>
            </a:r>
            <a:endParaRPr kumimoji="0" lang="zh-CN" altLang="en-US" sz="1050" b="1" i="0" u="none" strike="noStrike" kern="1200" cap="none" spc="0" normalizeH="0" baseline="0" noProof="0" dirty="0">
              <a:ln>
                <a:solidFill>
                  <a:srgbClr val="FFFF00"/>
                </a:solidFill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56" name="图片 55">
            <a:extLst>
              <a:ext uri="{FF2B5EF4-FFF2-40B4-BE49-F238E27FC236}">
                <a16:creationId xmlns:a16="http://schemas.microsoft.com/office/drawing/2014/main" id="{B19C5D88-B99E-4076-94D3-85A46FA303BC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2698" y="3459947"/>
            <a:ext cx="1994400" cy="1350000"/>
          </a:xfrm>
          <a:prstGeom prst="rect">
            <a:avLst/>
          </a:prstGeom>
        </p:spPr>
      </p:pic>
      <p:sp>
        <p:nvSpPr>
          <p:cNvPr id="57" name="文本框 56">
            <a:extLst>
              <a:ext uri="{FF2B5EF4-FFF2-40B4-BE49-F238E27FC236}">
                <a16:creationId xmlns:a16="http://schemas.microsoft.com/office/drawing/2014/main" id="{900F69FD-DF0E-43C0-A6D2-7AC555FFF5D4}"/>
              </a:ext>
            </a:extLst>
          </p:cNvPr>
          <p:cNvSpPr txBox="1"/>
          <p:nvPr/>
        </p:nvSpPr>
        <p:spPr bwMode="auto">
          <a:xfrm>
            <a:off x="8175415" y="4522929"/>
            <a:ext cx="671684" cy="2539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marL="257175" marR="0" lvl="0" indent="-257175" algn="ctr" defTabSz="914400" rtl="0" eaLnBrk="0" fontAlgn="base" latinLnBrk="0" hangingPunct="0">
              <a:lnSpc>
                <a:spcPct val="100000"/>
              </a:lnSpc>
              <a:spcBef>
                <a:spcPts val="450"/>
              </a:spcBef>
              <a:spcAft>
                <a:spcPct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2025.08</a:t>
            </a:r>
            <a:endParaRPr kumimoji="0" lang="zh-CN" altLang="en-US" sz="1050" b="1" i="0" u="none" strike="noStrike" kern="1200" cap="none" spc="0" normalizeH="0" baseline="0" noProof="0" dirty="0">
              <a:ln>
                <a:solidFill>
                  <a:srgbClr val="FFFF00"/>
                </a:solidFill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8" name="文本占位符 4">
            <a:extLst>
              <a:ext uri="{FF2B5EF4-FFF2-40B4-BE49-F238E27FC236}">
                <a16:creationId xmlns:a16="http://schemas.microsoft.com/office/drawing/2014/main" id="{B5E6A5D9-F40B-4B7C-92BF-D40EBE1B345B}"/>
              </a:ext>
            </a:extLst>
          </p:cNvPr>
          <p:cNvSpPr txBox="1">
            <a:spLocks/>
          </p:cNvSpPr>
          <p:nvPr/>
        </p:nvSpPr>
        <p:spPr>
          <a:xfrm>
            <a:off x="7262775" y="4752000"/>
            <a:ext cx="1350250" cy="39822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lang="zh-CN" altLang="en-US" sz="2400" b="1" u="none" strike="noStrike" kern="0" cap="none" spc="0" normalizeH="0" baseline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defRPr>
            </a:lvl1pPr>
            <a:lvl2pPr marL="77470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tabLst>
                <a:tab pos="1609090" algn="l"/>
              </a:tabLst>
              <a:defRPr lang="zh-CN" altLang="en-US" sz="2000" u="none" strike="noStrike" kern="0" cap="none" spc="0" normalizeH="0" baseline="0" dirty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Font typeface="Arial" panose="020B0604020202020204" pitchFamily="34" charset="0"/>
              <a:buChar char="•"/>
              <a:defRPr sz="1600" u="none" strike="noStrike" kern="1200" cap="none" spc="125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10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83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13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User meeting</a:t>
            </a:r>
            <a:endParaRPr kumimoji="0" lang="en-US" altLang="en-US" sz="135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55" name="矩形 54">
            <a:extLst>
              <a:ext uri="{FF2B5EF4-FFF2-40B4-BE49-F238E27FC236}">
                <a16:creationId xmlns:a16="http://schemas.microsoft.com/office/drawing/2014/main" id="{23550AC9-DB17-49DD-8F5D-9714E8CE1F13}"/>
              </a:ext>
            </a:extLst>
          </p:cNvPr>
          <p:cNvSpPr/>
          <p:nvPr/>
        </p:nvSpPr>
        <p:spPr>
          <a:xfrm>
            <a:off x="402948" y="463394"/>
            <a:ext cx="3214160" cy="561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marR="0" lvl="0" indent="-214313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Energy resolution &lt; 3 </a:t>
            </a:r>
            <a:r>
              <a:rPr kumimoji="0" lang="en-US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μeV</a:t>
            </a:r>
            <a:endParaRPr kumimoji="0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9" name="标题 3">
            <a:extLst>
              <a:ext uri="{FF2B5EF4-FFF2-40B4-BE49-F238E27FC236}">
                <a16:creationId xmlns:a16="http://schemas.microsoft.com/office/drawing/2014/main" id="{A61A69AB-B5EB-4CBF-AC89-7ACDE608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774"/>
            <a:ext cx="6881826" cy="431954"/>
          </a:xfrm>
        </p:spPr>
        <p:txBody>
          <a:bodyPr/>
          <a:lstStyle/>
          <a:p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Progress of </a:t>
            </a:r>
            <a:r>
              <a:rPr lang="en-US" altLang="zh-CN" sz="3200" dirty="0" err="1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NuBS</a:t>
            </a:r>
            <a:endParaRPr lang="en-US" altLang="zh-CN" sz="3200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0" name="矩形">
            <a:extLst>
              <a:ext uri="{FF2B5EF4-FFF2-40B4-BE49-F238E27FC236}">
                <a16:creationId xmlns:a16="http://schemas.microsoft.com/office/drawing/2014/main" id="{7C8D1EE6-DB0B-49AA-83FA-957E62F91E0E}"/>
              </a:ext>
            </a:extLst>
          </p:cNvPr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AD2D6BD-DE1B-4B5F-8B41-2702339687B9}" type="slidenum">
              <a:rPr kumimoji="0" lang="en-US" altLang="zh-CN" sz="900" b="0" i="0" u="none" strike="noStrike" kern="1200" cap="none" spc="0" normalizeH="0" baseline="0" noProof="0">
                <a:ln>
                  <a:noFill/>
                </a:ln>
                <a:solidFill>
                  <a:srgbClr val="4D5E68"/>
                </a:solidFill>
                <a:effectLst/>
                <a:uLnTx/>
                <a:uFillTx/>
                <a:latin typeface="Impact" panose="020B080603090205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zh-CN" altLang="en-US" sz="900" b="0" i="0" u="none" strike="noStrike" kern="1200" cap="none" spc="0" normalizeH="0" baseline="0" noProof="0" dirty="0">
              <a:ln>
                <a:noFill/>
              </a:ln>
              <a:solidFill>
                <a:srgbClr val="4D5E68"/>
              </a:solidFill>
              <a:effectLst/>
              <a:uLnTx/>
              <a:uFillTx/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pic>
        <p:nvPicPr>
          <p:cNvPr id="62" name="图片 61">
            <a:extLst>
              <a:ext uri="{FF2B5EF4-FFF2-40B4-BE49-F238E27FC236}">
                <a16:creationId xmlns:a16="http://schemas.microsoft.com/office/drawing/2014/main" id="{B72950CD-70FA-4168-AE0A-3A105545E1F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30883" y="3563463"/>
            <a:ext cx="927295" cy="1187661"/>
          </a:xfrm>
          <a:prstGeom prst="rect">
            <a:avLst/>
          </a:prstGeom>
        </p:spPr>
      </p:pic>
      <p:pic>
        <p:nvPicPr>
          <p:cNvPr id="63" name="图片 62">
            <a:extLst>
              <a:ext uri="{FF2B5EF4-FFF2-40B4-BE49-F238E27FC236}">
                <a16:creationId xmlns:a16="http://schemas.microsoft.com/office/drawing/2014/main" id="{446CED0F-736A-4786-B5A7-26B1D684956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14533" y="3590228"/>
            <a:ext cx="810444" cy="1265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2824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组合 45">
            <a:extLst>
              <a:ext uri="{FF2B5EF4-FFF2-40B4-BE49-F238E27FC236}">
                <a16:creationId xmlns:a16="http://schemas.microsoft.com/office/drawing/2014/main" id="{D128D3F4-B062-4B62-8DA0-DC9CEC6A2235}"/>
              </a:ext>
            </a:extLst>
          </p:cNvPr>
          <p:cNvGrpSpPr/>
          <p:nvPr>
            <p:custDataLst>
              <p:tags r:id="rId1"/>
            </p:custDataLst>
          </p:nvPr>
        </p:nvGrpSpPr>
        <p:grpSpPr>
          <a:xfrm>
            <a:off x="5066120" y="697759"/>
            <a:ext cx="3976808" cy="4306325"/>
            <a:chOff x="447" y="1655"/>
            <a:chExt cx="4565" cy="7851"/>
          </a:xfrm>
        </p:grpSpPr>
        <p:sp>
          <p:nvSpPr>
            <p:cNvPr id="48" name="矩形: 圆角 134">
              <a:extLst>
                <a:ext uri="{FF2B5EF4-FFF2-40B4-BE49-F238E27FC236}">
                  <a16:creationId xmlns:a16="http://schemas.microsoft.com/office/drawing/2014/main" id="{31F0918E-9B92-4732-8EC4-564E7A96A0FA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447" y="1890"/>
              <a:ext cx="4565" cy="7616"/>
            </a:xfrm>
            <a:prstGeom prst="roundRect">
              <a:avLst>
                <a:gd name="adj" fmla="val 4533"/>
              </a:avLst>
            </a:prstGeom>
            <a:solidFill>
              <a:srgbClr val="FFFFFF"/>
            </a:solidFill>
            <a:ln w="12700" cap="flat" cmpd="sng" algn="ctr">
              <a:solidFill>
                <a:srgbClr val="00256E"/>
              </a:solidFill>
              <a:prstDash val="solid"/>
              <a:miter lim="800000"/>
            </a:ln>
            <a:effectLst>
              <a:reflection blurRad="38100" stA="11000" endPos="16000" dir="5400000" sy="-100000" algn="bl" rotWithShape="0"/>
            </a:effectLst>
          </p:spPr>
          <p:txBody>
            <a:bodyPr rtlCol="0" anchor="ctr"/>
            <a:lstStyle/>
            <a:p>
              <a:pPr algn="ctr"/>
              <a:endParaRPr lang="zh-CN" altLang="en-US" dirty="0">
                <a:solidFill>
                  <a:prstClr val="white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grpSp>
          <p:nvGrpSpPr>
            <p:cNvPr id="49" name="组合 48">
              <a:extLst>
                <a:ext uri="{FF2B5EF4-FFF2-40B4-BE49-F238E27FC236}">
                  <a16:creationId xmlns:a16="http://schemas.microsoft.com/office/drawing/2014/main" id="{A8257DD3-18AD-4FCA-8C5C-0E25748ABD6E}"/>
                </a:ext>
              </a:extLst>
            </p:cNvPr>
            <p:cNvGrpSpPr/>
            <p:nvPr/>
          </p:nvGrpSpPr>
          <p:grpSpPr>
            <a:xfrm>
              <a:off x="1287" y="1655"/>
              <a:ext cx="2884" cy="821"/>
              <a:chOff x="1115374" y="1016636"/>
              <a:chExt cx="2580403" cy="597548"/>
            </a:xfrm>
          </p:grpSpPr>
          <p:sp>
            <p:nvSpPr>
              <p:cNvPr id="51" name="任意多边形: 形状 4">
                <a:extLst>
                  <a:ext uri="{FF2B5EF4-FFF2-40B4-BE49-F238E27FC236}">
                    <a16:creationId xmlns:a16="http://schemas.microsoft.com/office/drawing/2014/main" id="{6AE86FD2-10E0-4A15-8F33-52720387E8FC}"/>
                  </a:ext>
                </a:extLst>
              </p:cNvPr>
              <p:cNvSpPr/>
              <p:nvPr>
                <p:custDataLst>
                  <p:tags r:id="rId10"/>
                </p:custDataLst>
              </p:nvPr>
            </p:nvSpPr>
            <p:spPr>
              <a:xfrm>
                <a:off x="1115374" y="1016636"/>
                <a:ext cx="222364" cy="169896"/>
              </a:xfrm>
              <a:custGeom>
                <a:avLst/>
                <a:gdLst>
                  <a:gd name="connsiteX0" fmla="*/ 77681 w 222364"/>
                  <a:gd name="connsiteY0" fmla="*/ -2061 h 169896"/>
                  <a:gd name="connsiteX1" fmla="*/ 80211 w 222364"/>
                  <a:gd name="connsiteY1" fmla="*/ -2061 h 169896"/>
                  <a:gd name="connsiteX2" fmla="*/ 80211 w 222364"/>
                  <a:gd name="connsiteY2" fmla="*/ -2061 h 169896"/>
                  <a:gd name="connsiteX3" fmla="*/ 214287 w 222364"/>
                  <a:gd name="connsiteY3" fmla="*/ -2061 h 169896"/>
                  <a:gd name="connsiteX4" fmla="*/ 214287 w 222364"/>
                  <a:gd name="connsiteY4" fmla="*/ 167836 h 169896"/>
                  <a:gd name="connsiteX5" fmla="*/ -8078 w 222364"/>
                  <a:gd name="connsiteY5" fmla="*/ 167836 h 169896"/>
                  <a:gd name="connsiteX6" fmla="*/ 77681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77681" y="-2061"/>
                    </a:moveTo>
                    <a:cubicBezTo>
                      <a:pt x="78541" y="-2061"/>
                      <a:pt x="79376" y="-2061"/>
                      <a:pt x="80211" y="-2061"/>
                    </a:cubicBezTo>
                    <a:lnTo>
                      <a:pt x="80211" y="-2061"/>
                    </a:lnTo>
                    <a:lnTo>
                      <a:pt x="214287" y="-2061"/>
                    </a:lnTo>
                    <a:lnTo>
                      <a:pt x="214287" y="167836"/>
                    </a:lnTo>
                    <a:lnTo>
                      <a:pt x="-8078" y="167836"/>
                    </a:lnTo>
                    <a:cubicBezTo>
                      <a:pt x="-8078" y="74084"/>
                      <a:pt x="30324" y="-2061"/>
                      <a:pt x="77681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52" name="任意多边形: 形状 5">
                <a:extLst>
                  <a:ext uri="{FF2B5EF4-FFF2-40B4-BE49-F238E27FC236}">
                    <a16:creationId xmlns:a16="http://schemas.microsoft.com/office/drawing/2014/main" id="{C2F57F96-7926-44B3-9ABA-193471B3295F}"/>
                  </a:ext>
                </a:extLst>
              </p:cNvPr>
              <p:cNvSpPr/>
              <p:nvPr>
                <p:custDataLst>
                  <p:tags r:id="rId11"/>
                </p:custDataLst>
              </p:nvPr>
            </p:nvSpPr>
            <p:spPr>
              <a:xfrm>
                <a:off x="3473413" y="1016636"/>
                <a:ext cx="222364" cy="169896"/>
              </a:xfrm>
              <a:custGeom>
                <a:avLst/>
                <a:gdLst>
                  <a:gd name="connsiteX0" fmla="*/ 128528 w 222364"/>
                  <a:gd name="connsiteY0" fmla="*/ -2061 h 169896"/>
                  <a:gd name="connsiteX1" fmla="*/ 125998 w 222364"/>
                  <a:gd name="connsiteY1" fmla="*/ -2061 h 169896"/>
                  <a:gd name="connsiteX2" fmla="*/ 125998 w 222364"/>
                  <a:gd name="connsiteY2" fmla="*/ -2061 h 169896"/>
                  <a:gd name="connsiteX3" fmla="*/ -8078 w 222364"/>
                  <a:gd name="connsiteY3" fmla="*/ -2061 h 169896"/>
                  <a:gd name="connsiteX4" fmla="*/ -8078 w 222364"/>
                  <a:gd name="connsiteY4" fmla="*/ 167836 h 169896"/>
                  <a:gd name="connsiteX5" fmla="*/ 214287 w 222364"/>
                  <a:gd name="connsiteY5" fmla="*/ 167836 h 169896"/>
                  <a:gd name="connsiteX6" fmla="*/ 128528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128528" y="-2061"/>
                    </a:moveTo>
                    <a:cubicBezTo>
                      <a:pt x="127693" y="-2061"/>
                      <a:pt x="126833" y="-2061"/>
                      <a:pt x="125998" y="-2061"/>
                    </a:cubicBezTo>
                    <a:lnTo>
                      <a:pt x="125998" y="-2061"/>
                    </a:lnTo>
                    <a:lnTo>
                      <a:pt x="-8078" y="-2061"/>
                    </a:lnTo>
                    <a:lnTo>
                      <a:pt x="-8078" y="167836"/>
                    </a:lnTo>
                    <a:lnTo>
                      <a:pt x="214287" y="167836"/>
                    </a:lnTo>
                    <a:cubicBezTo>
                      <a:pt x="214287" y="74084"/>
                      <a:pt x="175886" y="-2061"/>
                      <a:pt x="128528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53" name="任意多边形: 形状 6">
                <a:extLst>
                  <a:ext uri="{FF2B5EF4-FFF2-40B4-BE49-F238E27FC236}">
                    <a16:creationId xmlns:a16="http://schemas.microsoft.com/office/drawing/2014/main" id="{F290BB26-A596-40CA-8CF2-6096164DDD0F}"/>
                  </a:ext>
                </a:extLst>
              </p:cNvPr>
              <p:cNvSpPr/>
              <p:nvPr>
                <p:custDataLst>
                  <p:tags r:id="rId12"/>
                </p:custDataLst>
              </p:nvPr>
            </p:nvSpPr>
            <p:spPr>
              <a:xfrm>
                <a:off x="1201133" y="1016712"/>
                <a:ext cx="2408885" cy="597472"/>
              </a:xfrm>
              <a:custGeom>
                <a:avLst/>
                <a:gdLst>
                  <a:gd name="connsiteX0" fmla="*/ 77680 w 2408885"/>
                  <a:gd name="connsiteY0" fmla="*/ 167836 h 597472"/>
                  <a:gd name="connsiteX1" fmla="*/ 77680 w 2408885"/>
                  <a:gd name="connsiteY1" fmla="*/ 190603 h 597472"/>
                  <a:gd name="connsiteX2" fmla="*/ 78084 w 2408885"/>
                  <a:gd name="connsiteY2" fmla="*/ 190603 h 597472"/>
                  <a:gd name="connsiteX3" fmla="*/ 78084 w 2408885"/>
                  <a:gd name="connsiteY3" fmla="*/ 193006 h 597472"/>
                  <a:gd name="connsiteX4" fmla="*/ 480615 w 2408885"/>
                  <a:gd name="connsiteY4" fmla="*/ 595411 h 597472"/>
                  <a:gd name="connsiteX5" fmla="*/ 1912115 w 2408885"/>
                  <a:gd name="connsiteY5" fmla="*/ 595411 h 597472"/>
                  <a:gd name="connsiteX6" fmla="*/ 2314647 w 2408885"/>
                  <a:gd name="connsiteY6" fmla="*/ 192981 h 597472"/>
                  <a:gd name="connsiteX7" fmla="*/ 2314647 w 2408885"/>
                  <a:gd name="connsiteY7" fmla="*/ 190603 h 597472"/>
                  <a:gd name="connsiteX8" fmla="*/ 2315052 w 2408885"/>
                  <a:gd name="connsiteY8" fmla="*/ 190603 h 597472"/>
                  <a:gd name="connsiteX9" fmla="*/ 2315052 w 2408885"/>
                  <a:gd name="connsiteY9" fmla="*/ 167836 h 597472"/>
                  <a:gd name="connsiteX10" fmla="*/ 2400808 w 2408885"/>
                  <a:gd name="connsiteY10" fmla="*/ -2061 h 597472"/>
                  <a:gd name="connsiteX11" fmla="*/ -8078 w 2408885"/>
                  <a:gd name="connsiteY11" fmla="*/ -2061 h 597472"/>
                  <a:gd name="connsiteX12" fmla="*/ 77680 w 2408885"/>
                  <a:gd name="connsiteY12" fmla="*/ 167836 h 59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408885" h="597472">
                    <a:moveTo>
                      <a:pt x="77680" y="167836"/>
                    </a:moveTo>
                    <a:lnTo>
                      <a:pt x="77680" y="190603"/>
                    </a:lnTo>
                    <a:lnTo>
                      <a:pt x="78084" y="190603"/>
                    </a:lnTo>
                    <a:lnTo>
                      <a:pt x="78084" y="193006"/>
                    </a:lnTo>
                    <a:cubicBezTo>
                      <a:pt x="78161" y="415269"/>
                      <a:pt x="258352" y="595386"/>
                      <a:pt x="480615" y="595411"/>
                    </a:cubicBezTo>
                    <a:lnTo>
                      <a:pt x="1912115" y="595411"/>
                    </a:lnTo>
                    <a:cubicBezTo>
                      <a:pt x="2134379" y="595386"/>
                      <a:pt x="2314570" y="415244"/>
                      <a:pt x="2314647" y="192981"/>
                    </a:cubicBezTo>
                    <a:lnTo>
                      <a:pt x="2314647" y="190603"/>
                    </a:lnTo>
                    <a:lnTo>
                      <a:pt x="2315052" y="190603"/>
                    </a:lnTo>
                    <a:lnTo>
                      <a:pt x="2315052" y="167836"/>
                    </a:lnTo>
                    <a:cubicBezTo>
                      <a:pt x="2315052" y="74008"/>
                      <a:pt x="2353452" y="-2061"/>
                      <a:pt x="2400808" y="-2061"/>
                    </a:cubicBezTo>
                    <a:lnTo>
                      <a:pt x="-8078" y="-2061"/>
                    </a:lnTo>
                    <a:cubicBezTo>
                      <a:pt x="39278" y="-2137"/>
                      <a:pt x="77680" y="74008"/>
                      <a:pt x="77680" y="167836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53A4"/>
                  </a:gs>
                  <a:gs pos="100000">
                    <a:srgbClr val="036CBE"/>
                  </a:gs>
                </a:gsLst>
                <a:lin ang="5400000" scaled="1"/>
              </a:gradFill>
              <a:ln w="1905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>
                  <a:solidFill>
                    <a:sysClr val="window" lastClr="FFFFFF"/>
                  </a:solidFill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26F3C58C-8AA5-45CA-A39B-2830D0737056}"/>
                </a:ext>
              </a:extLst>
            </p:cNvPr>
            <p:cNvSpPr txBox="1"/>
            <p:nvPr>
              <p:custDataLst>
                <p:tags r:id="rId9"/>
              </p:custDataLst>
            </p:nvPr>
          </p:nvSpPr>
          <p:spPr>
            <a:xfrm>
              <a:off x="1547" y="1747"/>
              <a:ext cx="2375" cy="6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buNone/>
              </a:pPr>
              <a:r>
                <a:rPr lang="en-US" altLang="zh-CN" b="1" dirty="0">
                  <a:solidFill>
                    <a:srgbClr val="FFCD69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Electronics</a:t>
              </a:r>
            </a:p>
          </p:txBody>
        </p:sp>
      </p:grpSp>
      <p:grpSp>
        <p:nvGrpSpPr>
          <p:cNvPr id="24" name="组合 23">
            <a:extLst>
              <a:ext uri="{FF2B5EF4-FFF2-40B4-BE49-F238E27FC236}">
                <a16:creationId xmlns:a16="http://schemas.microsoft.com/office/drawing/2014/main" id="{52A2094D-9272-405E-8F31-B98E56F4A577}"/>
              </a:ext>
            </a:extLst>
          </p:cNvPr>
          <p:cNvGrpSpPr/>
          <p:nvPr>
            <p:custDataLst>
              <p:tags r:id="rId2"/>
            </p:custDataLst>
          </p:nvPr>
        </p:nvGrpSpPr>
        <p:grpSpPr>
          <a:xfrm>
            <a:off x="81885" y="699454"/>
            <a:ext cx="4931854" cy="4367477"/>
            <a:chOff x="447" y="1655"/>
            <a:chExt cx="4565" cy="7851"/>
          </a:xfrm>
        </p:grpSpPr>
        <p:sp>
          <p:nvSpPr>
            <p:cNvPr id="26" name="矩形: 圆角 134">
              <a:extLst>
                <a:ext uri="{FF2B5EF4-FFF2-40B4-BE49-F238E27FC236}">
                  <a16:creationId xmlns:a16="http://schemas.microsoft.com/office/drawing/2014/main" id="{D459A738-447F-440B-97AC-101FCCD79919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447" y="1890"/>
              <a:ext cx="4565" cy="7616"/>
            </a:xfrm>
            <a:prstGeom prst="roundRect">
              <a:avLst>
                <a:gd name="adj" fmla="val 4533"/>
              </a:avLst>
            </a:prstGeom>
            <a:solidFill>
              <a:srgbClr val="FFFFFF"/>
            </a:solidFill>
            <a:ln w="12700" cap="flat" cmpd="sng" algn="ctr">
              <a:solidFill>
                <a:srgbClr val="00256E"/>
              </a:solidFill>
              <a:prstDash val="solid"/>
              <a:miter lim="800000"/>
            </a:ln>
            <a:effectLst>
              <a:reflection blurRad="38100" stA="11000" endPos="16000" dir="5400000" sy="-100000" algn="bl" rotWithShape="0"/>
            </a:effectLst>
          </p:spPr>
          <p:txBody>
            <a:bodyPr rtlCol="0" anchor="ctr"/>
            <a:lstStyle/>
            <a:p>
              <a:pPr algn="ctr"/>
              <a:endParaRPr lang="zh-CN" altLang="en-US" dirty="0">
                <a:solidFill>
                  <a:prstClr val="white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grpSp>
          <p:nvGrpSpPr>
            <p:cNvPr id="28" name="组合 27">
              <a:extLst>
                <a:ext uri="{FF2B5EF4-FFF2-40B4-BE49-F238E27FC236}">
                  <a16:creationId xmlns:a16="http://schemas.microsoft.com/office/drawing/2014/main" id="{C794B87A-1E84-4A6E-8C45-A86912831177}"/>
                </a:ext>
              </a:extLst>
            </p:cNvPr>
            <p:cNvGrpSpPr/>
            <p:nvPr/>
          </p:nvGrpSpPr>
          <p:grpSpPr>
            <a:xfrm>
              <a:off x="1287" y="1655"/>
              <a:ext cx="2884" cy="821"/>
              <a:chOff x="1115374" y="1016636"/>
              <a:chExt cx="2580403" cy="597548"/>
            </a:xfrm>
          </p:grpSpPr>
          <p:sp>
            <p:nvSpPr>
              <p:cNvPr id="30" name="任意多边形: 形状 4">
                <a:extLst>
                  <a:ext uri="{FF2B5EF4-FFF2-40B4-BE49-F238E27FC236}">
                    <a16:creationId xmlns:a16="http://schemas.microsoft.com/office/drawing/2014/main" id="{EB4E5C5A-D53C-4CB9-85E8-4CD2F7F9557E}"/>
                  </a:ext>
                </a:extLst>
              </p:cNvPr>
              <p:cNvSpPr/>
              <p:nvPr>
                <p:custDataLst>
                  <p:tags r:id="rId5"/>
                </p:custDataLst>
              </p:nvPr>
            </p:nvSpPr>
            <p:spPr>
              <a:xfrm>
                <a:off x="1115374" y="1016636"/>
                <a:ext cx="222364" cy="169896"/>
              </a:xfrm>
              <a:custGeom>
                <a:avLst/>
                <a:gdLst>
                  <a:gd name="connsiteX0" fmla="*/ 77681 w 222364"/>
                  <a:gd name="connsiteY0" fmla="*/ -2061 h 169896"/>
                  <a:gd name="connsiteX1" fmla="*/ 80211 w 222364"/>
                  <a:gd name="connsiteY1" fmla="*/ -2061 h 169896"/>
                  <a:gd name="connsiteX2" fmla="*/ 80211 w 222364"/>
                  <a:gd name="connsiteY2" fmla="*/ -2061 h 169896"/>
                  <a:gd name="connsiteX3" fmla="*/ 214287 w 222364"/>
                  <a:gd name="connsiteY3" fmla="*/ -2061 h 169896"/>
                  <a:gd name="connsiteX4" fmla="*/ 214287 w 222364"/>
                  <a:gd name="connsiteY4" fmla="*/ 167836 h 169896"/>
                  <a:gd name="connsiteX5" fmla="*/ -8078 w 222364"/>
                  <a:gd name="connsiteY5" fmla="*/ 167836 h 169896"/>
                  <a:gd name="connsiteX6" fmla="*/ 77681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77681" y="-2061"/>
                    </a:moveTo>
                    <a:cubicBezTo>
                      <a:pt x="78541" y="-2061"/>
                      <a:pt x="79376" y="-2061"/>
                      <a:pt x="80211" y="-2061"/>
                    </a:cubicBezTo>
                    <a:lnTo>
                      <a:pt x="80211" y="-2061"/>
                    </a:lnTo>
                    <a:lnTo>
                      <a:pt x="214287" y="-2061"/>
                    </a:lnTo>
                    <a:lnTo>
                      <a:pt x="214287" y="167836"/>
                    </a:lnTo>
                    <a:lnTo>
                      <a:pt x="-8078" y="167836"/>
                    </a:lnTo>
                    <a:cubicBezTo>
                      <a:pt x="-8078" y="74084"/>
                      <a:pt x="30324" y="-2061"/>
                      <a:pt x="77681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34" name="任意多边形: 形状 5">
                <a:extLst>
                  <a:ext uri="{FF2B5EF4-FFF2-40B4-BE49-F238E27FC236}">
                    <a16:creationId xmlns:a16="http://schemas.microsoft.com/office/drawing/2014/main" id="{863B21AE-45AF-4111-B19C-27134C59EBFE}"/>
                  </a:ext>
                </a:extLst>
              </p:cNvPr>
              <p:cNvSpPr/>
              <p:nvPr>
                <p:custDataLst>
                  <p:tags r:id="rId6"/>
                </p:custDataLst>
              </p:nvPr>
            </p:nvSpPr>
            <p:spPr>
              <a:xfrm>
                <a:off x="3473413" y="1016636"/>
                <a:ext cx="222364" cy="169896"/>
              </a:xfrm>
              <a:custGeom>
                <a:avLst/>
                <a:gdLst>
                  <a:gd name="connsiteX0" fmla="*/ 128528 w 222364"/>
                  <a:gd name="connsiteY0" fmla="*/ -2061 h 169896"/>
                  <a:gd name="connsiteX1" fmla="*/ 125998 w 222364"/>
                  <a:gd name="connsiteY1" fmla="*/ -2061 h 169896"/>
                  <a:gd name="connsiteX2" fmla="*/ 125998 w 222364"/>
                  <a:gd name="connsiteY2" fmla="*/ -2061 h 169896"/>
                  <a:gd name="connsiteX3" fmla="*/ -8078 w 222364"/>
                  <a:gd name="connsiteY3" fmla="*/ -2061 h 169896"/>
                  <a:gd name="connsiteX4" fmla="*/ -8078 w 222364"/>
                  <a:gd name="connsiteY4" fmla="*/ 167836 h 169896"/>
                  <a:gd name="connsiteX5" fmla="*/ 214287 w 222364"/>
                  <a:gd name="connsiteY5" fmla="*/ 167836 h 169896"/>
                  <a:gd name="connsiteX6" fmla="*/ 128528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128528" y="-2061"/>
                    </a:moveTo>
                    <a:cubicBezTo>
                      <a:pt x="127693" y="-2061"/>
                      <a:pt x="126833" y="-2061"/>
                      <a:pt x="125998" y="-2061"/>
                    </a:cubicBezTo>
                    <a:lnTo>
                      <a:pt x="125998" y="-2061"/>
                    </a:lnTo>
                    <a:lnTo>
                      <a:pt x="-8078" y="-2061"/>
                    </a:lnTo>
                    <a:lnTo>
                      <a:pt x="-8078" y="167836"/>
                    </a:lnTo>
                    <a:lnTo>
                      <a:pt x="214287" y="167836"/>
                    </a:lnTo>
                    <a:cubicBezTo>
                      <a:pt x="214287" y="74084"/>
                      <a:pt x="175886" y="-2061"/>
                      <a:pt x="128528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35" name="任意多边形: 形状 6">
                <a:extLst>
                  <a:ext uri="{FF2B5EF4-FFF2-40B4-BE49-F238E27FC236}">
                    <a16:creationId xmlns:a16="http://schemas.microsoft.com/office/drawing/2014/main" id="{F54F066A-2B9D-4E26-949F-9BF458067761}"/>
                  </a:ext>
                </a:extLst>
              </p:cNvPr>
              <p:cNvSpPr/>
              <p:nvPr>
                <p:custDataLst>
                  <p:tags r:id="rId7"/>
                </p:custDataLst>
              </p:nvPr>
            </p:nvSpPr>
            <p:spPr>
              <a:xfrm>
                <a:off x="1201133" y="1016712"/>
                <a:ext cx="2408885" cy="597472"/>
              </a:xfrm>
              <a:custGeom>
                <a:avLst/>
                <a:gdLst>
                  <a:gd name="connsiteX0" fmla="*/ 77680 w 2408885"/>
                  <a:gd name="connsiteY0" fmla="*/ 167836 h 597472"/>
                  <a:gd name="connsiteX1" fmla="*/ 77680 w 2408885"/>
                  <a:gd name="connsiteY1" fmla="*/ 190603 h 597472"/>
                  <a:gd name="connsiteX2" fmla="*/ 78084 w 2408885"/>
                  <a:gd name="connsiteY2" fmla="*/ 190603 h 597472"/>
                  <a:gd name="connsiteX3" fmla="*/ 78084 w 2408885"/>
                  <a:gd name="connsiteY3" fmla="*/ 193006 h 597472"/>
                  <a:gd name="connsiteX4" fmla="*/ 480615 w 2408885"/>
                  <a:gd name="connsiteY4" fmla="*/ 595411 h 597472"/>
                  <a:gd name="connsiteX5" fmla="*/ 1912115 w 2408885"/>
                  <a:gd name="connsiteY5" fmla="*/ 595411 h 597472"/>
                  <a:gd name="connsiteX6" fmla="*/ 2314647 w 2408885"/>
                  <a:gd name="connsiteY6" fmla="*/ 192981 h 597472"/>
                  <a:gd name="connsiteX7" fmla="*/ 2314647 w 2408885"/>
                  <a:gd name="connsiteY7" fmla="*/ 190603 h 597472"/>
                  <a:gd name="connsiteX8" fmla="*/ 2315052 w 2408885"/>
                  <a:gd name="connsiteY8" fmla="*/ 190603 h 597472"/>
                  <a:gd name="connsiteX9" fmla="*/ 2315052 w 2408885"/>
                  <a:gd name="connsiteY9" fmla="*/ 167836 h 597472"/>
                  <a:gd name="connsiteX10" fmla="*/ 2400808 w 2408885"/>
                  <a:gd name="connsiteY10" fmla="*/ -2061 h 597472"/>
                  <a:gd name="connsiteX11" fmla="*/ -8078 w 2408885"/>
                  <a:gd name="connsiteY11" fmla="*/ -2061 h 597472"/>
                  <a:gd name="connsiteX12" fmla="*/ 77680 w 2408885"/>
                  <a:gd name="connsiteY12" fmla="*/ 167836 h 59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408885" h="597472">
                    <a:moveTo>
                      <a:pt x="77680" y="167836"/>
                    </a:moveTo>
                    <a:lnTo>
                      <a:pt x="77680" y="190603"/>
                    </a:lnTo>
                    <a:lnTo>
                      <a:pt x="78084" y="190603"/>
                    </a:lnTo>
                    <a:lnTo>
                      <a:pt x="78084" y="193006"/>
                    </a:lnTo>
                    <a:cubicBezTo>
                      <a:pt x="78161" y="415269"/>
                      <a:pt x="258352" y="595386"/>
                      <a:pt x="480615" y="595411"/>
                    </a:cubicBezTo>
                    <a:lnTo>
                      <a:pt x="1912115" y="595411"/>
                    </a:lnTo>
                    <a:cubicBezTo>
                      <a:pt x="2134379" y="595386"/>
                      <a:pt x="2314570" y="415244"/>
                      <a:pt x="2314647" y="192981"/>
                    </a:cubicBezTo>
                    <a:lnTo>
                      <a:pt x="2314647" y="190603"/>
                    </a:lnTo>
                    <a:lnTo>
                      <a:pt x="2315052" y="190603"/>
                    </a:lnTo>
                    <a:lnTo>
                      <a:pt x="2315052" y="167836"/>
                    </a:lnTo>
                    <a:cubicBezTo>
                      <a:pt x="2315052" y="74008"/>
                      <a:pt x="2353452" y="-2061"/>
                      <a:pt x="2400808" y="-2061"/>
                    </a:cubicBezTo>
                    <a:lnTo>
                      <a:pt x="-8078" y="-2061"/>
                    </a:lnTo>
                    <a:cubicBezTo>
                      <a:pt x="39278" y="-2137"/>
                      <a:pt x="77680" y="74008"/>
                      <a:pt x="77680" y="167836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53A4"/>
                  </a:gs>
                  <a:gs pos="100000">
                    <a:srgbClr val="036CBE"/>
                  </a:gs>
                </a:gsLst>
                <a:lin ang="5400000" scaled="1"/>
              </a:gradFill>
              <a:ln w="1905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>
                  <a:solidFill>
                    <a:sysClr val="window" lastClr="FFFFFF"/>
                  </a:solidFill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29" name="文本框 28">
              <a:extLst>
                <a:ext uri="{FF2B5EF4-FFF2-40B4-BE49-F238E27FC236}">
                  <a16:creationId xmlns:a16="http://schemas.microsoft.com/office/drawing/2014/main" id="{DBFF92E0-F2D2-44FD-98C6-BFEE2D541762}"/>
                </a:ext>
              </a:extLst>
            </p:cNvPr>
            <p:cNvSpPr txBox="1"/>
            <p:nvPr>
              <p:custDataLst>
                <p:tags r:id="rId4"/>
              </p:custDataLst>
            </p:nvPr>
          </p:nvSpPr>
          <p:spPr>
            <a:xfrm>
              <a:off x="1547" y="1747"/>
              <a:ext cx="2375" cy="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buNone/>
              </a:pPr>
              <a:r>
                <a:rPr lang="en-US" altLang="zh-CN" b="1" dirty="0">
                  <a:solidFill>
                    <a:srgbClr val="FFCD69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Neutron Detector</a:t>
              </a:r>
            </a:p>
          </p:txBody>
        </p:sp>
      </p:grp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130775"/>
            <a:ext cx="7306322" cy="431953"/>
          </a:xfrm>
        </p:spPr>
        <p:txBody>
          <a:bodyPr/>
          <a:lstStyle/>
          <a:p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Status of technology system</a:t>
            </a:r>
            <a:endParaRPr lang="zh-CN" altLang="en-US" sz="3200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B536B398-6777-4A33-A31E-64E84EA03150}"/>
              </a:ext>
            </a:extLst>
          </p:cNvPr>
          <p:cNvSpPr/>
          <p:nvPr/>
        </p:nvSpPr>
        <p:spPr>
          <a:xfrm>
            <a:off x="112586" y="3865453"/>
            <a:ext cx="4842278" cy="129266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b"/>
            <a:r>
              <a:rPr lang="en-US" altLang="zh-CN" dirty="0">
                <a:solidFill>
                  <a:srgbClr val="FF0000"/>
                </a:solidFill>
              </a:rPr>
              <a:t>Challenges</a:t>
            </a:r>
          </a:p>
          <a:p>
            <a:pPr marL="214313" indent="-214313">
              <a:buFont typeface="Wingdings" panose="05000000000000000000" pitchFamily="2" charset="2"/>
              <a:buChar char="l"/>
            </a:pPr>
            <a:r>
              <a:rPr lang="en-US" altLang="zh-CN" sz="1200" dirty="0"/>
              <a:t>The 1-inch ³He tubes still require long-term neutron performance testing to verify technical stability. The process stability for mass production also need to be addressed.</a:t>
            </a:r>
          </a:p>
          <a:p>
            <a:pPr marL="214313" indent="-214313">
              <a:buFont typeface="Wingdings" panose="05000000000000000000" pitchFamily="2" charset="2"/>
              <a:buChar char="l"/>
            </a:pPr>
            <a:r>
              <a:rPr lang="en-US" altLang="zh-CN" sz="1200" dirty="0"/>
              <a:t>The development of manufacturing processes for  8mm ³He tubes still faces significant challenges.</a:t>
            </a:r>
          </a:p>
        </p:txBody>
      </p:sp>
      <p:pic>
        <p:nvPicPr>
          <p:cNvPr id="27" name="图片 26" descr="upload_post_object_v2_948527742">
            <a:extLst>
              <a:ext uri="{FF2B5EF4-FFF2-40B4-BE49-F238E27FC236}">
                <a16:creationId xmlns:a16="http://schemas.microsoft.com/office/drawing/2014/main" id="{4F04CD78-A54D-4587-A515-99F66BFF81B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9425" y="1208052"/>
            <a:ext cx="1325270" cy="1025269"/>
          </a:xfrm>
          <a:prstGeom prst="rect">
            <a:avLst/>
          </a:prstGeom>
        </p:spPr>
      </p:pic>
      <p:pic>
        <p:nvPicPr>
          <p:cNvPr id="31" name="图片 30" descr="upload_post_object_v2_703497045">
            <a:extLst>
              <a:ext uri="{FF2B5EF4-FFF2-40B4-BE49-F238E27FC236}">
                <a16:creationId xmlns:a16="http://schemas.microsoft.com/office/drawing/2014/main" id="{8401A1A1-CEAF-474F-92FE-EDF9413B5F8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932142" y="1201190"/>
            <a:ext cx="2060734" cy="1053162"/>
          </a:xfrm>
          <a:prstGeom prst="rect">
            <a:avLst/>
          </a:prstGeom>
        </p:spPr>
      </p:pic>
      <p:pic>
        <p:nvPicPr>
          <p:cNvPr id="32" name="图片 31" descr="upload_post_object_v2_680378991">
            <a:extLst>
              <a:ext uri="{FF2B5EF4-FFF2-40B4-BE49-F238E27FC236}">
                <a16:creationId xmlns:a16="http://schemas.microsoft.com/office/drawing/2014/main" id="{E4F9BC91-DA74-4DC0-99C2-66C2724C876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27947" y="2385876"/>
            <a:ext cx="1323908" cy="995123"/>
          </a:xfrm>
          <a:prstGeom prst="rect">
            <a:avLst/>
          </a:prstGeom>
        </p:spPr>
      </p:pic>
      <p:pic>
        <p:nvPicPr>
          <p:cNvPr id="33" name="图片 32" descr="upload_post_object_v2_858695757">
            <a:extLst>
              <a:ext uri="{FF2B5EF4-FFF2-40B4-BE49-F238E27FC236}">
                <a16:creationId xmlns:a16="http://schemas.microsoft.com/office/drawing/2014/main" id="{33F5E507-712A-4434-BC39-211FAC0C6A6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547271" y="2340471"/>
            <a:ext cx="2342540" cy="1143514"/>
          </a:xfrm>
          <a:prstGeom prst="rect">
            <a:avLst/>
          </a:prstGeom>
        </p:spPr>
      </p:pic>
      <p:pic>
        <p:nvPicPr>
          <p:cNvPr id="36" name="picture 578">
            <a:extLst>
              <a:ext uri="{FF2B5EF4-FFF2-40B4-BE49-F238E27FC236}">
                <a16:creationId xmlns:a16="http://schemas.microsoft.com/office/drawing/2014/main" id="{1561A215-4466-44E5-B6BC-9750992617A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16200000">
            <a:off x="5736616" y="1842505"/>
            <a:ext cx="1053160" cy="2119516"/>
          </a:xfrm>
          <a:prstGeom prst="rect">
            <a:avLst/>
          </a:prstGeom>
        </p:spPr>
      </p:pic>
      <p:pic>
        <p:nvPicPr>
          <p:cNvPr id="38" name="picture 570">
            <a:extLst>
              <a:ext uri="{FF2B5EF4-FFF2-40B4-BE49-F238E27FC236}">
                <a16:creationId xmlns:a16="http://schemas.microsoft.com/office/drawing/2014/main" id="{7EE951F4-2519-4596-BAE4-055F56350347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7496285" y="2385649"/>
            <a:ext cx="1349456" cy="1053159"/>
          </a:xfrm>
          <a:prstGeom prst="rect">
            <a:avLst/>
          </a:prstGeom>
        </p:spPr>
      </p:pic>
      <p:pic>
        <p:nvPicPr>
          <p:cNvPr id="39" name="图片 38">
            <a:extLst>
              <a:ext uri="{FF2B5EF4-FFF2-40B4-BE49-F238E27FC236}">
                <a16:creationId xmlns:a16="http://schemas.microsoft.com/office/drawing/2014/main" id="{51EEE8BE-47CB-4CD1-BE1C-F82BCEC4E62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5203438" y="1224701"/>
            <a:ext cx="2060734" cy="887730"/>
          </a:xfrm>
          <a:prstGeom prst="rect">
            <a:avLst/>
          </a:prstGeom>
        </p:spPr>
      </p:pic>
      <p:pic>
        <p:nvPicPr>
          <p:cNvPr id="40" name="图片 4">
            <a:extLst>
              <a:ext uri="{FF2B5EF4-FFF2-40B4-BE49-F238E27FC236}">
                <a16:creationId xmlns:a16="http://schemas.microsoft.com/office/drawing/2014/main" id="{2730DED4-2183-4642-840D-96F22C474C04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730" y="1246726"/>
            <a:ext cx="1398270" cy="877729"/>
          </a:xfrm>
          <a:prstGeom prst="rect">
            <a:avLst/>
          </a:prstGeom>
        </p:spPr>
      </p:pic>
      <p:sp>
        <p:nvSpPr>
          <p:cNvPr id="41" name="矩形 40">
            <a:extLst>
              <a:ext uri="{FF2B5EF4-FFF2-40B4-BE49-F238E27FC236}">
                <a16:creationId xmlns:a16="http://schemas.microsoft.com/office/drawing/2014/main" id="{CDDD6EE1-297E-458C-B5A3-9CF00BEAC7C1}"/>
              </a:ext>
            </a:extLst>
          </p:cNvPr>
          <p:cNvSpPr/>
          <p:nvPr/>
        </p:nvSpPr>
        <p:spPr>
          <a:xfrm>
            <a:off x="5170551" y="4092594"/>
            <a:ext cx="3804566" cy="9233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b"/>
            <a:r>
              <a:rPr lang="en-US" altLang="zh-CN" dirty="0">
                <a:solidFill>
                  <a:srgbClr val="FF0000"/>
                </a:solidFill>
              </a:rPr>
              <a:t>Challenges</a:t>
            </a:r>
          </a:p>
          <a:p>
            <a:pPr marL="214313" indent="-214313" fontAlgn="b">
              <a:buFont typeface="Wingdings" panose="05000000000000000000" pitchFamily="2" charset="2"/>
              <a:buChar char="l"/>
            </a:pPr>
            <a:r>
              <a:rPr lang="en-US" altLang="zh-CN" sz="1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long-term high-</a:t>
            </a:r>
            <a:r>
              <a:rPr lang="en-US" altLang="zh-CN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vaccum</a:t>
            </a:r>
            <a:r>
              <a:rPr lang="en-US" altLang="zh-CN" sz="1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 stability for vacuum-compatible </a:t>
            </a:r>
            <a:r>
              <a:rPr lang="zh-CN" alt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readout electronics</a:t>
            </a:r>
            <a:r>
              <a:rPr lang="en-US" altLang="zh-CN" sz="1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 to be validated</a:t>
            </a:r>
          </a:p>
          <a:p>
            <a:pPr marL="214313" indent="-214313" fontAlgn="b">
              <a:buFont typeface="Wingdings" panose="05000000000000000000" pitchFamily="2" charset="2"/>
              <a:buChar char="l"/>
            </a:pPr>
            <a:r>
              <a:rPr lang="en-US" altLang="zh-CN" sz="1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SEU/SEFI issue on commercial grade devices </a:t>
            </a:r>
          </a:p>
        </p:txBody>
      </p:sp>
      <p:pic>
        <p:nvPicPr>
          <p:cNvPr id="42" name="图片 41" descr="upload_post_object_v2_241245155">
            <a:extLst>
              <a:ext uri="{FF2B5EF4-FFF2-40B4-BE49-F238E27FC236}">
                <a16:creationId xmlns:a16="http://schemas.microsoft.com/office/drawing/2014/main" id="{AEFC3E58-F42F-4A63-91E8-BE3E22C85836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506637" y="1201189"/>
            <a:ext cx="1439240" cy="997493"/>
          </a:xfrm>
          <a:prstGeom prst="rect">
            <a:avLst/>
          </a:prstGeom>
        </p:spPr>
      </p:pic>
      <p:pic>
        <p:nvPicPr>
          <p:cNvPr id="43" name="图片 42" descr="upload_post_object_v2_550701522">
            <a:extLst>
              <a:ext uri="{FF2B5EF4-FFF2-40B4-BE49-F238E27FC236}">
                <a16:creationId xmlns:a16="http://schemas.microsoft.com/office/drawing/2014/main" id="{36800AED-BD51-44AD-9EF1-084ADCAA9129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668487" y="2378653"/>
            <a:ext cx="744334" cy="993905"/>
          </a:xfrm>
          <a:prstGeom prst="rect">
            <a:avLst/>
          </a:prstGeom>
        </p:spPr>
      </p:pic>
      <p:sp>
        <p:nvSpPr>
          <p:cNvPr id="44" name="文本框 43">
            <a:extLst>
              <a:ext uri="{FF2B5EF4-FFF2-40B4-BE49-F238E27FC236}">
                <a16:creationId xmlns:a16="http://schemas.microsoft.com/office/drawing/2014/main" id="{83215777-2249-48B3-82B7-E0F7210B0BAA}"/>
              </a:ext>
            </a:extLst>
          </p:cNvPr>
          <p:cNvSpPr txBox="1"/>
          <p:nvPr/>
        </p:nvSpPr>
        <p:spPr>
          <a:xfrm>
            <a:off x="5458103" y="2162337"/>
            <a:ext cx="1551402" cy="1490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 anchorCtr="0"/>
          <a:lstStyle/>
          <a:p>
            <a:pPr marL="257175" indent="-257175" algn="ctr">
              <a:spcBef>
                <a:spcPts val="450"/>
              </a:spcBef>
              <a:buClr>
                <a:schemeClr val="tx1"/>
              </a:buClr>
            </a:pPr>
            <a:r>
              <a:rPr lang="en-US" altLang="zh-CN" sz="1050" u="sng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3He readout electronics</a:t>
            </a:r>
            <a:endParaRPr lang="zh-CN" altLang="en-US" sz="1050" u="sng" dirty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id="{52EFA1B4-30FA-4FF8-A806-5189C965938E}"/>
              </a:ext>
            </a:extLst>
          </p:cNvPr>
          <p:cNvSpPr txBox="1"/>
          <p:nvPr/>
        </p:nvSpPr>
        <p:spPr>
          <a:xfrm>
            <a:off x="7132756" y="2163741"/>
            <a:ext cx="1867582" cy="1621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 anchorCtr="0"/>
          <a:lstStyle/>
          <a:p>
            <a:pPr marL="257175" indent="-257175" algn="ctr">
              <a:spcBef>
                <a:spcPts val="450"/>
              </a:spcBef>
              <a:buClr>
                <a:schemeClr val="tx1"/>
              </a:buClr>
            </a:pPr>
            <a:r>
              <a:rPr lang="en-US" altLang="zh-CN" sz="1050" u="sng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Scintillator detector electronics</a:t>
            </a:r>
            <a:endParaRPr lang="zh-CN" altLang="en-US" sz="1050" u="sng" dirty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F59B317F-3664-4CCB-A08A-305B2CCCC433}"/>
              </a:ext>
            </a:extLst>
          </p:cNvPr>
          <p:cNvSpPr/>
          <p:nvPr/>
        </p:nvSpPr>
        <p:spPr>
          <a:xfrm>
            <a:off x="5875001" y="3432098"/>
            <a:ext cx="251551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zh-CN" alt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acuum-</a:t>
            </a:r>
            <a:r>
              <a:rPr lang="en-US" altLang="zh-CN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compatible </a:t>
            </a:r>
            <a:r>
              <a:rPr lang="zh-CN" altLang="en-US" sz="105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readout electronics</a:t>
            </a: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D662D86C-DD14-4B63-9025-E12FDCA60C12}"/>
              </a:ext>
            </a:extLst>
          </p:cNvPr>
          <p:cNvSpPr/>
          <p:nvPr/>
        </p:nvSpPr>
        <p:spPr>
          <a:xfrm>
            <a:off x="1015609" y="2169893"/>
            <a:ext cx="3469219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US" altLang="zh-CN" sz="1050" dirty="0"/>
              <a:t>1-inch 3He tube, length: 500mm,20atm installed in MPI</a:t>
            </a:r>
            <a:endParaRPr lang="zh-CN" altLang="en-US" sz="1050" dirty="0"/>
          </a:p>
        </p:txBody>
      </p:sp>
      <p:sp>
        <p:nvSpPr>
          <p:cNvPr id="47" name="矩形 46">
            <a:extLst>
              <a:ext uri="{FF2B5EF4-FFF2-40B4-BE49-F238E27FC236}">
                <a16:creationId xmlns:a16="http://schemas.microsoft.com/office/drawing/2014/main" id="{B9AD3517-A3DF-4F1E-8FB3-B9B96F7D7675}"/>
              </a:ext>
            </a:extLst>
          </p:cNvPr>
          <p:cNvSpPr/>
          <p:nvPr/>
        </p:nvSpPr>
        <p:spPr>
          <a:xfrm>
            <a:off x="663626" y="3387245"/>
            <a:ext cx="3501280" cy="253916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r>
              <a:rPr lang="en-US" altLang="zh-CN" sz="1050" dirty="0"/>
              <a:t>1-inch 3He tube, length: 3000mm,10atm installed in HD</a:t>
            </a:r>
            <a:endParaRPr lang="zh-CN" altLang="en-US" sz="1050" dirty="0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BE8CF136-62C9-4258-8A48-D5010697DA0F}"/>
              </a:ext>
            </a:extLst>
          </p:cNvPr>
          <p:cNvSpPr/>
          <p:nvPr/>
        </p:nvSpPr>
        <p:spPr>
          <a:xfrm>
            <a:off x="215574" y="3590550"/>
            <a:ext cx="4514765" cy="276999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 fontAlgn="b"/>
            <a:r>
              <a:rPr lang="en-US" altLang="zh-CN" sz="1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1-inch ³He tubes  Completed with international-Standard Performance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0E89DA0C-5ADC-4341-8175-A5B176179D5D}"/>
              </a:ext>
            </a:extLst>
          </p:cNvPr>
          <p:cNvSpPr/>
          <p:nvPr/>
        </p:nvSpPr>
        <p:spPr>
          <a:xfrm>
            <a:off x="5170551" y="3637817"/>
            <a:ext cx="3684270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zh-CN" sz="1200" u="sng" dirty="0">
                <a:solidFill>
                  <a:srgbClr val="0F111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Readout electronics based on self-developed ASICs now deployed on more than 10 spectrometers</a:t>
            </a:r>
            <a:endParaRPr lang="zh-CN" altLang="en-US" sz="12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组合 73">
            <a:extLst>
              <a:ext uri="{FF2B5EF4-FFF2-40B4-BE49-F238E27FC236}">
                <a16:creationId xmlns:a16="http://schemas.microsoft.com/office/drawing/2014/main" id="{ABCA3F77-6979-435A-93B5-33381D11BC51}"/>
              </a:ext>
            </a:extLst>
          </p:cNvPr>
          <p:cNvGrpSpPr/>
          <p:nvPr>
            <p:custDataLst>
              <p:tags r:id="rId1"/>
            </p:custDataLst>
          </p:nvPr>
        </p:nvGrpSpPr>
        <p:grpSpPr>
          <a:xfrm>
            <a:off x="6206185" y="695081"/>
            <a:ext cx="2906832" cy="4401258"/>
            <a:chOff x="447" y="1655"/>
            <a:chExt cx="4565" cy="7851"/>
          </a:xfrm>
        </p:grpSpPr>
        <p:sp>
          <p:nvSpPr>
            <p:cNvPr id="75" name="矩形: 圆角 134">
              <a:extLst>
                <a:ext uri="{FF2B5EF4-FFF2-40B4-BE49-F238E27FC236}">
                  <a16:creationId xmlns:a16="http://schemas.microsoft.com/office/drawing/2014/main" id="{EC765854-4122-42DC-94AA-C9F472B2781E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447" y="1890"/>
              <a:ext cx="4565" cy="7616"/>
            </a:xfrm>
            <a:prstGeom prst="roundRect">
              <a:avLst>
                <a:gd name="adj" fmla="val 4533"/>
              </a:avLst>
            </a:prstGeom>
            <a:solidFill>
              <a:srgbClr val="FFFFFF"/>
            </a:solidFill>
            <a:ln w="12700" cap="flat" cmpd="sng" algn="ctr">
              <a:solidFill>
                <a:srgbClr val="00256E"/>
              </a:solidFill>
              <a:prstDash val="solid"/>
              <a:miter lim="800000"/>
            </a:ln>
            <a:effectLst>
              <a:reflection blurRad="38100" stA="11000" endPos="16000" dir="5400000" sy="-100000" algn="bl" rotWithShape="0"/>
            </a:effectLst>
          </p:spPr>
          <p:txBody>
            <a:bodyPr rtlCol="0" anchor="ctr"/>
            <a:lstStyle/>
            <a:p>
              <a:pPr algn="ctr"/>
              <a:endParaRPr lang="zh-CN" altLang="en-US" dirty="0">
                <a:solidFill>
                  <a:prstClr val="white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grpSp>
          <p:nvGrpSpPr>
            <p:cNvPr id="76" name="组合 75">
              <a:extLst>
                <a:ext uri="{FF2B5EF4-FFF2-40B4-BE49-F238E27FC236}">
                  <a16:creationId xmlns:a16="http://schemas.microsoft.com/office/drawing/2014/main" id="{6AF66403-157E-427F-AD2E-6D5288DC6720}"/>
                </a:ext>
              </a:extLst>
            </p:cNvPr>
            <p:cNvGrpSpPr/>
            <p:nvPr/>
          </p:nvGrpSpPr>
          <p:grpSpPr>
            <a:xfrm>
              <a:off x="1287" y="1655"/>
              <a:ext cx="2884" cy="821"/>
              <a:chOff x="1115374" y="1016636"/>
              <a:chExt cx="2580403" cy="597548"/>
            </a:xfrm>
          </p:grpSpPr>
          <p:sp>
            <p:nvSpPr>
              <p:cNvPr id="78" name="任意多边形: 形状 4">
                <a:extLst>
                  <a:ext uri="{FF2B5EF4-FFF2-40B4-BE49-F238E27FC236}">
                    <a16:creationId xmlns:a16="http://schemas.microsoft.com/office/drawing/2014/main" id="{E8E18E67-4814-467C-ADC2-285998C7BE5C}"/>
                  </a:ext>
                </a:extLst>
              </p:cNvPr>
              <p:cNvSpPr/>
              <p:nvPr>
                <p:custDataLst>
                  <p:tags r:id="rId16"/>
                </p:custDataLst>
              </p:nvPr>
            </p:nvSpPr>
            <p:spPr>
              <a:xfrm>
                <a:off x="1115374" y="1016636"/>
                <a:ext cx="222364" cy="169896"/>
              </a:xfrm>
              <a:custGeom>
                <a:avLst/>
                <a:gdLst>
                  <a:gd name="connsiteX0" fmla="*/ 77681 w 222364"/>
                  <a:gd name="connsiteY0" fmla="*/ -2061 h 169896"/>
                  <a:gd name="connsiteX1" fmla="*/ 80211 w 222364"/>
                  <a:gd name="connsiteY1" fmla="*/ -2061 h 169896"/>
                  <a:gd name="connsiteX2" fmla="*/ 80211 w 222364"/>
                  <a:gd name="connsiteY2" fmla="*/ -2061 h 169896"/>
                  <a:gd name="connsiteX3" fmla="*/ 214287 w 222364"/>
                  <a:gd name="connsiteY3" fmla="*/ -2061 h 169896"/>
                  <a:gd name="connsiteX4" fmla="*/ 214287 w 222364"/>
                  <a:gd name="connsiteY4" fmla="*/ 167836 h 169896"/>
                  <a:gd name="connsiteX5" fmla="*/ -8078 w 222364"/>
                  <a:gd name="connsiteY5" fmla="*/ 167836 h 169896"/>
                  <a:gd name="connsiteX6" fmla="*/ 77681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77681" y="-2061"/>
                    </a:moveTo>
                    <a:cubicBezTo>
                      <a:pt x="78541" y="-2061"/>
                      <a:pt x="79376" y="-2061"/>
                      <a:pt x="80211" y="-2061"/>
                    </a:cubicBezTo>
                    <a:lnTo>
                      <a:pt x="80211" y="-2061"/>
                    </a:lnTo>
                    <a:lnTo>
                      <a:pt x="214287" y="-2061"/>
                    </a:lnTo>
                    <a:lnTo>
                      <a:pt x="214287" y="167836"/>
                    </a:lnTo>
                    <a:lnTo>
                      <a:pt x="-8078" y="167836"/>
                    </a:lnTo>
                    <a:cubicBezTo>
                      <a:pt x="-8078" y="74084"/>
                      <a:pt x="30324" y="-2061"/>
                      <a:pt x="77681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79" name="任意多边形: 形状 5">
                <a:extLst>
                  <a:ext uri="{FF2B5EF4-FFF2-40B4-BE49-F238E27FC236}">
                    <a16:creationId xmlns:a16="http://schemas.microsoft.com/office/drawing/2014/main" id="{50F4ED25-8335-46FB-99A3-2B2500EDBF46}"/>
                  </a:ext>
                </a:extLst>
              </p:cNvPr>
              <p:cNvSpPr/>
              <p:nvPr>
                <p:custDataLst>
                  <p:tags r:id="rId17"/>
                </p:custDataLst>
              </p:nvPr>
            </p:nvSpPr>
            <p:spPr>
              <a:xfrm>
                <a:off x="3473413" y="1016636"/>
                <a:ext cx="222364" cy="169896"/>
              </a:xfrm>
              <a:custGeom>
                <a:avLst/>
                <a:gdLst>
                  <a:gd name="connsiteX0" fmla="*/ 128528 w 222364"/>
                  <a:gd name="connsiteY0" fmla="*/ -2061 h 169896"/>
                  <a:gd name="connsiteX1" fmla="*/ 125998 w 222364"/>
                  <a:gd name="connsiteY1" fmla="*/ -2061 h 169896"/>
                  <a:gd name="connsiteX2" fmla="*/ 125998 w 222364"/>
                  <a:gd name="connsiteY2" fmla="*/ -2061 h 169896"/>
                  <a:gd name="connsiteX3" fmla="*/ -8078 w 222364"/>
                  <a:gd name="connsiteY3" fmla="*/ -2061 h 169896"/>
                  <a:gd name="connsiteX4" fmla="*/ -8078 w 222364"/>
                  <a:gd name="connsiteY4" fmla="*/ 167836 h 169896"/>
                  <a:gd name="connsiteX5" fmla="*/ 214287 w 222364"/>
                  <a:gd name="connsiteY5" fmla="*/ 167836 h 169896"/>
                  <a:gd name="connsiteX6" fmla="*/ 128528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128528" y="-2061"/>
                    </a:moveTo>
                    <a:cubicBezTo>
                      <a:pt x="127693" y="-2061"/>
                      <a:pt x="126833" y="-2061"/>
                      <a:pt x="125998" y="-2061"/>
                    </a:cubicBezTo>
                    <a:lnTo>
                      <a:pt x="125998" y="-2061"/>
                    </a:lnTo>
                    <a:lnTo>
                      <a:pt x="-8078" y="-2061"/>
                    </a:lnTo>
                    <a:lnTo>
                      <a:pt x="-8078" y="167836"/>
                    </a:lnTo>
                    <a:lnTo>
                      <a:pt x="214287" y="167836"/>
                    </a:lnTo>
                    <a:cubicBezTo>
                      <a:pt x="214287" y="74084"/>
                      <a:pt x="175886" y="-2061"/>
                      <a:pt x="128528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80" name="任意多边形: 形状 6">
                <a:extLst>
                  <a:ext uri="{FF2B5EF4-FFF2-40B4-BE49-F238E27FC236}">
                    <a16:creationId xmlns:a16="http://schemas.microsoft.com/office/drawing/2014/main" id="{03D31ABC-7B31-42F3-9E39-1A959858923D}"/>
                  </a:ext>
                </a:extLst>
              </p:cNvPr>
              <p:cNvSpPr/>
              <p:nvPr>
                <p:custDataLst>
                  <p:tags r:id="rId18"/>
                </p:custDataLst>
              </p:nvPr>
            </p:nvSpPr>
            <p:spPr>
              <a:xfrm>
                <a:off x="1201133" y="1016712"/>
                <a:ext cx="2408885" cy="597472"/>
              </a:xfrm>
              <a:custGeom>
                <a:avLst/>
                <a:gdLst>
                  <a:gd name="connsiteX0" fmla="*/ 77680 w 2408885"/>
                  <a:gd name="connsiteY0" fmla="*/ 167836 h 597472"/>
                  <a:gd name="connsiteX1" fmla="*/ 77680 w 2408885"/>
                  <a:gd name="connsiteY1" fmla="*/ 190603 h 597472"/>
                  <a:gd name="connsiteX2" fmla="*/ 78084 w 2408885"/>
                  <a:gd name="connsiteY2" fmla="*/ 190603 h 597472"/>
                  <a:gd name="connsiteX3" fmla="*/ 78084 w 2408885"/>
                  <a:gd name="connsiteY3" fmla="*/ 193006 h 597472"/>
                  <a:gd name="connsiteX4" fmla="*/ 480615 w 2408885"/>
                  <a:gd name="connsiteY4" fmla="*/ 595411 h 597472"/>
                  <a:gd name="connsiteX5" fmla="*/ 1912115 w 2408885"/>
                  <a:gd name="connsiteY5" fmla="*/ 595411 h 597472"/>
                  <a:gd name="connsiteX6" fmla="*/ 2314647 w 2408885"/>
                  <a:gd name="connsiteY6" fmla="*/ 192981 h 597472"/>
                  <a:gd name="connsiteX7" fmla="*/ 2314647 w 2408885"/>
                  <a:gd name="connsiteY7" fmla="*/ 190603 h 597472"/>
                  <a:gd name="connsiteX8" fmla="*/ 2315052 w 2408885"/>
                  <a:gd name="connsiteY8" fmla="*/ 190603 h 597472"/>
                  <a:gd name="connsiteX9" fmla="*/ 2315052 w 2408885"/>
                  <a:gd name="connsiteY9" fmla="*/ 167836 h 597472"/>
                  <a:gd name="connsiteX10" fmla="*/ 2400808 w 2408885"/>
                  <a:gd name="connsiteY10" fmla="*/ -2061 h 597472"/>
                  <a:gd name="connsiteX11" fmla="*/ -8078 w 2408885"/>
                  <a:gd name="connsiteY11" fmla="*/ -2061 h 597472"/>
                  <a:gd name="connsiteX12" fmla="*/ 77680 w 2408885"/>
                  <a:gd name="connsiteY12" fmla="*/ 167836 h 59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408885" h="597472">
                    <a:moveTo>
                      <a:pt x="77680" y="167836"/>
                    </a:moveTo>
                    <a:lnTo>
                      <a:pt x="77680" y="190603"/>
                    </a:lnTo>
                    <a:lnTo>
                      <a:pt x="78084" y="190603"/>
                    </a:lnTo>
                    <a:lnTo>
                      <a:pt x="78084" y="193006"/>
                    </a:lnTo>
                    <a:cubicBezTo>
                      <a:pt x="78161" y="415269"/>
                      <a:pt x="258352" y="595386"/>
                      <a:pt x="480615" y="595411"/>
                    </a:cubicBezTo>
                    <a:lnTo>
                      <a:pt x="1912115" y="595411"/>
                    </a:lnTo>
                    <a:cubicBezTo>
                      <a:pt x="2134379" y="595386"/>
                      <a:pt x="2314570" y="415244"/>
                      <a:pt x="2314647" y="192981"/>
                    </a:cubicBezTo>
                    <a:lnTo>
                      <a:pt x="2314647" y="190603"/>
                    </a:lnTo>
                    <a:lnTo>
                      <a:pt x="2315052" y="190603"/>
                    </a:lnTo>
                    <a:lnTo>
                      <a:pt x="2315052" y="167836"/>
                    </a:lnTo>
                    <a:cubicBezTo>
                      <a:pt x="2315052" y="74008"/>
                      <a:pt x="2353452" y="-2061"/>
                      <a:pt x="2400808" y="-2061"/>
                    </a:cubicBezTo>
                    <a:lnTo>
                      <a:pt x="-8078" y="-2061"/>
                    </a:lnTo>
                    <a:cubicBezTo>
                      <a:pt x="39278" y="-2137"/>
                      <a:pt x="77680" y="74008"/>
                      <a:pt x="77680" y="167836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53A4"/>
                  </a:gs>
                  <a:gs pos="100000">
                    <a:srgbClr val="036CBE"/>
                  </a:gs>
                </a:gsLst>
                <a:lin ang="5400000" scaled="1"/>
              </a:gradFill>
              <a:ln w="1905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>
                  <a:solidFill>
                    <a:sysClr val="window" lastClr="FFFFFF"/>
                  </a:solidFill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7" name="文本框 76">
              <a:extLst>
                <a:ext uri="{FF2B5EF4-FFF2-40B4-BE49-F238E27FC236}">
                  <a16:creationId xmlns:a16="http://schemas.microsoft.com/office/drawing/2014/main" id="{AB8D45A0-AEBB-4EC0-BB59-0EABCE54FE21}"/>
                </a:ext>
              </a:extLst>
            </p:cNvPr>
            <p:cNvSpPr txBox="1"/>
            <p:nvPr>
              <p:custDataLst>
                <p:tags r:id="rId15"/>
              </p:custDataLst>
            </p:nvPr>
          </p:nvSpPr>
          <p:spPr>
            <a:xfrm>
              <a:off x="1474" y="1737"/>
              <a:ext cx="2547" cy="11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buNone/>
              </a:pPr>
              <a:r>
                <a:rPr lang="en-US" altLang="zh-CN" b="1" dirty="0">
                  <a:solidFill>
                    <a:srgbClr val="FFCD69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Polarized Neutron</a:t>
              </a:r>
            </a:p>
          </p:txBody>
        </p:sp>
      </p:grpSp>
      <p:grpSp>
        <p:nvGrpSpPr>
          <p:cNvPr id="67" name="组合 66">
            <a:extLst>
              <a:ext uri="{FF2B5EF4-FFF2-40B4-BE49-F238E27FC236}">
                <a16:creationId xmlns:a16="http://schemas.microsoft.com/office/drawing/2014/main" id="{66EE5C29-4DDA-46E0-B4D8-403728089491}"/>
              </a:ext>
            </a:extLst>
          </p:cNvPr>
          <p:cNvGrpSpPr/>
          <p:nvPr>
            <p:custDataLst>
              <p:tags r:id="rId2"/>
            </p:custDataLst>
          </p:nvPr>
        </p:nvGrpSpPr>
        <p:grpSpPr>
          <a:xfrm>
            <a:off x="3021735" y="702598"/>
            <a:ext cx="3153827" cy="4393741"/>
            <a:chOff x="447" y="1655"/>
            <a:chExt cx="4565" cy="7851"/>
          </a:xfrm>
        </p:grpSpPr>
        <p:sp>
          <p:nvSpPr>
            <p:cNvPr id="68" name="矩形: 圆角 134">
              <a:extLst>
                <a:ext uri="{FF2B5EF4-FFF2-40B4-BE49-F238E27FC236}">
                  <a16:creationId xmlns:a16="http://schemas.microsoft.com/office/drawing/2014/main" id="{62A1F1A9-3725-43AC-A1DF-8AE713E3A7D8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447" y="1890"/>
              <a:ext cx="4565" cy="7616"/>
            </a:xfrm>
            <a:prstGeom prst="roundRect">
              <a:avLst>
                <a:gd name="adj" fmla="val 4533"/>
              </a:avLst>
            </a:prstGeom>
            <a:solidFill>
              <a:srgbClr val="FFFFFF"/>
            </a:solidFill>
            <a:ln w="12700" cap="flat" cmpd="sng" algn="ctr">
              <a:solidFill>
                <a:srgbClr val="00256E"/>
              </a:solidFill>
              <a:prstDash val="solid"/>
              <a:miter lim="800000"/>
            </a:ln>
            <a:effectLst>
              <a:reflection blurRad="38100" stA="11000" endPos="16000" dir="5400000" sy="-100000" algn="bl" rotWithShape="0"/>
            </a:effectLst>
          </p:spPr>
          <p:txBody>
            <a:bodyPr rtlCol="0" anchor="ctr"/>
            <a:lstStyle/>
            <a:p>
              <a:pPr algn="ctr"/>
              <a:endParaRPr lang="zh-CN" altLang="en-US" dirty="0">
                <a:solidFill>
                  <a:prstClr val="white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grpSp>
          <p:nvGrpSpPr>
            <p:cNvPr id="69" name="组合 68">
              <a:extLst>
                <a:ext uri="{FF2B5EF4-FFF2-40B4-BE49-F238E27FC236}">
                  <a16:creationId xmlns:a16="http://schemas.microsoft.com/office/drawing/2014/main" id="{97176734-9F29-4C67-A829-FA486B84828A}"/>
                </a:ext>
              </a:extLst>
            </p:cNvPr>
            <p:cNvGrpSpPr/>
            <p:nvPr/>
          </p:nvGrpSpPr>
          <p:grpSpPr>
            <a:xfrm>
              <a:off x="1287" y="1655"/>
              <a:ext cx="2884" cy="821"/>
              <a:chOff x="1115374" y="1016636"/>
              <a:chExt cx="2580403" cy="597548"/>
            </a:xfrm>
          </p:grpSpPr>
          <p:sp>
            <p:nvSpPr>
              <p:cNvPr id="71" name="任意多边形: 形状 4">
                <a:extLst>
                  <a:ext uri="{FF2B5EF4-FFF2-40B4-BE49-F238E27FC236}">
                    <a16:creationId xmlns:a16="http://schemas.microsoft.com/office/drawing/2014/main" id="{51C85D85-6B6C-41E8-992C-C548CC257B0D}"/>
                  </a:ext>
                </a:extLst>
              </p:cNvPr>
              <p:cNvSpPr/>
              <p:nvPr>
                <p:custDataLst>
                  <p:tags r:id="rId11"/>
                </p:custDataLst>
              </p:nvPr>
            </p:nvSpPr>
            <p:spPr>
              <a:xfrm>
                <a:off x="1115374" y="1016636"/>
                <a:ext cx="222364" cy="169896"/>
              </a:xfrm>
              <a:custGeom>
                <a:avLst/>
                <a:gdLst>
                  <a:gd name="connsiteX0" fmla="*/ 77681 w 222364"/>
                  <a:gd name="connsiteY0" fmla="*/ -2061 h 169896"/>
                  <a:gd name="connsiteX1" fmla="*/ 80211 w 222364"/>
                  <a:gd name="connsiteY1" fmla="*/ -2061 h 169896"/>
                  <a:gd name="connsiteX2" fmla="*/ 80211 w 222364"/>
                  <a:gd name="connsiteY2" fmla="*/ -2061 h 169896"/>
                  <a:gd name="connsiteX3" fmla="*/ 214287 w 222364"/>
                  <a:gd name="connsiteY3" fmla="*/ -2061 h 169896"/>
                  <a:gd name="connsiteX4" fmla="*/ 214287 w 222364"/>
                  <a:gd name="connsiteY4" fmla="*/ 167836 h 169896"/>
                  <a:gd name="connsiteX5" fmla="*/ -8078 w 222364"/>
                  <a:gd name="connsiteY5" fmla="*/ 167836 h 169896"/>
                  <a:gd name="connsiteX6" fmla="*/ 77681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77681" y="-2061"/>
                    </a:moveTo>
                    <a:cubicBezTo>
                      <a:pt x="78541" y="-2061"/>
                      <a:pt x="79376" y="-2061"/>
                      <a:pt x="80211" y="-2061"/>
                    </a:cubicBezTo>
                    <a:lnTo>
                      <a:pt x="80211" y="-2061"/>
                    </a:lnTo>
                    <a:lnTo>
                      <a:pt x="214287" y="-2061"/>
                    </a:lnTo>
                    <a:lnTo>
                      <a:pt x="214287" y="167836"/>
                    </a:lnTo>
                    <a:lnTo>
                      <a:pt x="-8078" y="167836"/>
                    </a:lnTo>
                    <a:cubicBezTo>
                      <a:pt x="-8078" y="74084"/>
                      <a:pt x="30324" y="-2061"/>
                      <a:pt x="77681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72" name="任意多边形: 形状 5">
                <a:extLst>
                  <a:ext uri="{FF2B5EF4-FFF2-40B4-BE49-F238E27FC236}">
                    <a16:creationId xmlns:a16="http://schemas.microsoft.com/office/drawing/2014/main" id="{5550BF68-9ADA-457C-AF75-73839767E50A}"/>
                  </a:ext>
                </a:extLst>
              </p:cNvPr>
              <p:cNvSpPr/>
              <p:nvPr>
                <p:custDataLst>
                  <p:tags r:id="rId12"/>
                </p:custDataLst>
              </p:nvPr>
            </p:nvSpPr>
            <p:spPr>
              <a:xfrm>
                <a:off x="3473413" y="1016636"/>
                <a:ext cx="222364" cy="169896"/>
              </a:xfrm>
              <a:custGeom>
                <a:avLst/>
                <a:gdLst>
                  <a:gd name="connsiteX0" fmla="*/ 128528 w 222364"/>
                  <a:gd name="connsiteY0" fmla="*/ -2061 h 169896"/>
                  <a:gd name="connsiteX1" fmla="*/ 125998 w 222364"/>
                  <a:gd name="connsiteY1" fmla="*/ -2061 h 169896"/>
                  <a:gd name="connsiteX2" fmla="*/ 125998 w 222364"/>
                  <a:gd name="connsiteY2" fmla="*/ -2061 h 169896"/>
                  <a:gd name="connsiteX3" fmla="*/ -8078 w 222364"/>
                  <a:gd name="connsiteY3" fmla="*/ -2061 h 169896"/>
                  <a:gd name="connsiteX4" fmla="*/ -8078 w 222364"/>
                  <a:gd name="connsiteY4" fmla="*/ 167836 h 169896"/>
                  <a:gd name="connsiteX5" fmla="*/ 214287 w 222364"/>
                  <a:gd name="connsiteY5" fmla="*/ 167836 h 169896"/>
                  <a:gd name="connsiteX6" fmla="*/ 128528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128528" y="-2061"/>
                    </a:moveTo>
                    <a:cubicBezTo>
                      <a:pt x="127693" y="-2061"/>
                      <a:pt x="126833" y="-2061"/>
                      <a:pt x="125998" y="-2061"/>
                    </a:cubicBezTo>
                    <a:lnTo>
                      <a:pt x="125998" y="-2061"/>
                    </a:lnTo>
                    <a:lnTo>
                      <a:pt x="-8078" y="-2061"/>
                    </a:lnTo>
                    <a:lnTo>
                      <a:pt x="-8078" y="167836"/>
                    </a:lnTo>
                    <a:lnTo>
                      <a:pt x="214287" y="167836"/>
                    </a:lnTo>
                    <a:cubicBezTo>
                      <a:pt x="214287" y="74084"/>
                      <a:pt x="175886" y="-2061"/>
                      <a:pt x="128528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73" name="任意多边形: 形状 6">
                <a:extLst>
                  <a:ext uri="{FF2B5EF4-FFF2-40B4-BE49-F238E27FC236}">
                    <a16:creationId xmlns:a16="http://schemas.microsoft.com/office/drawing/2014/main" id="{8FB97997-1E11-40A4-8E22-82903F79702F}"/>
                  </a:ext>
                </a:extLst>
              </p:cNvPr>
              <p:cNvSpPr/>
              <p:nvPr>
                <p:custDataLst>
                  <p:tags r:id="rId13"/>
                </p:custDataLst>
              </p:nvPr>
            </p:nvSpPr>
            <p:spPr>
              <a:xfrm>
                <a:off x="1201133" y="1016712"/>
                <a:ext cx="2408885" cy="597472"/>
              </a:xfrm>
              <a:custGeom>
                <a:avLst/>
                <a:gdLst>
                  <a:gd name="connsiteX0" fmla="*/ 77680 w 2408885"/>
                  <a:gd name="connsiteY0" fmla="*/ 167836 h 597472"/>
                  <a:gd name="connsiteX1" fmla="*/ 77680 w 2408885"/>
                  <a:gd name="connsiteY1" fmla="*/ 190603 h 597472"/>
                  <a:gd name="connsiteX2" fmla="*/ 78084 w 2408885"/>
                  <a:gd name="connsiteY2" fmla="*/ 190603 h 597472"/>
                  <a:gd name="connsiteX3" fmla="*/ 78084 w 2408885"/>
                  <a:gd name="connsiteY3" fmla="*/ 193006 h 597472"/>
                  <a:gd name="connsiteX4" fmla="*/ 480615 w 2408885"/>
                  <a:gd name="connsiteY4" fmla="*/ 595411 h 597472"/>
                  <a:gd name="connsiteX5" fmla="*/ 1912115 w 2408885"/>
                  <a:gd name="connsiteY5" fmla="*/ 595411 h 597472"/>
                  <a:gd name="connsiteX6" fmla="*/ 2314647 w 2408885"/>
                  <a:gd name="connsiteY6" fmla="*/ 192981 h 597472"/>
                  <a:gd name="connsiteX7" fmla="*/ 2314647 w 2408885"/>
                  <a:gd name="connsiteY7" fmla="*/ 190603 h 597472"/>
                  <a:gd name="connsiteX8" fmla="*/ 2315052 w 2408885"/>
                  <a:gd name="connsiteY8" fmla="*/ 190603 h 597472"/>
                  <a:gd name="connsiteX9" fmla="*/ 2315052 w 2408885"/>
                  <a:gd name="connsiteY9" fmla="*/ 167836 h 597472"/>
                  <a:gd name="connsiteX10" fmla="*/ 2400808 w 2408885"/>
                  <a:gd name="connsiteY10" fmla="*/ -2061 h 597472"/>
                  <a:gd name="connsiteX11" fmla="*/ -8078 w 2408885"/>
                  <a:gd name="connsiteY11" fmla="*/ -2061 h 597472"/>
                  <a:gd name="connsiteX12" fmla="*/ 77680 w 2408885"/>
                  <a:gd name="connsiteY12" fmla="*/ 167836 h 59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408885" h="597472">
                    <a:moveTo>
                      <a:pt x="77680" y="167836"/>
                    </a:moveTo>
                    <a:lnTo>
                      <a:pt x="77680" y="190603"/>
                    </a:lnTo>
                    <a:lnTo>
                      <a:pt x="78084" y="190603"/>
                    </a:lnTo>
                    <a:lnTo>
                      <a:pt x="78084" y="193006"/>
                    </a:lnTo>
                    <a:cubicBezTo>
                      <a:pt x="78161" y="415269"/>
                      <a:pt x="258352" y="595386"/>
                      <a:pt x="480615" y="595411"/>
                    </a:cubicBezTo>
                    <a:lnTo>
                      <a:pt x="1912115" y="595411"/>
                    </a:lnTo>
                    <a:cubicBezTo>
                      <a:pt x="2134379" y="595386"/>
                      <a:pt x="2314570" y="415244"/>
                      <a:pt x="2314647" y="192981"/>
                    </a:cubicBezTo>
                    <a:lnTo>
                      <a:pt x="2314647" y="190603"/>
                    </a:lnTo>
                    <a:lnTo>
                      <a:pt x="2315052" y="190603"/>
                    </a:lnTo>
                    <a:lnTo>
                      <a:pt x="2315052" y="167836"/>
                    </a:lnTo>
                    <a:cubicBezTo>
                      <a:pt x="2315052" y="74008"/>
                      <a:pt x="2353452" y="-2061"/>
                      <a:pt x="2400808" y="-2061"/>
                    </a:cubicBezTo>
                    <a:lnTo>
                      <a:pt x="-8078" y="-2061"/>
                    </a:lnTo>
                    <a:cubicBezTo>
                      <a:pt x="39278" y="-2137"/>
                      <a:pt x="77680" y="74008"/>
                      <a:pt x="77680" y="167836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53A4"/>
                  </a:gs>
                  <a:gs pos="100000">
                    <a:srgbClr val="036CBE"/>
                  </a:gs>
                </a:gsLst>
                <a:lin ang="5400000" scaled="1"/>
              </a:gradFill>
              <a:ln w="1905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>
                  <a:solidFill>
                    <a:sysClr val="window" lastClr="FFFFFF"/>
                  </a:solidFill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0" name="文本框 69">
              <a:extLst>
                <a:ext uri="{FF2B5EF4-FFF2-40B4-BE49-F238E27FC236}">
                  <a16:creationId xmlns:a16="http://schemas.microsoft.com/office/drawing/2014/main" id="{F2AD56F6-F71B-4FC6-A541-08D88EE78486}"/>
                </a:ext>
              </a:extLst>
            </p:cNvPr>
            <p:cNvSpPr txBox="1"/>
            <p:nvPr>
              <p:custDataLst>
                <p:tags r:id="rId10"/>
              </p:custDataLst>
            </p:nvPr>
          </p:nvSpPr>
          <p:spPr>
            <a:xfrm>
              <a:off x="1547" y="1747"/>
              <a:ext cx="2375" cy="11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buNone/>
              </a:pPr>
              <a:r>
                <a:rPr lang="en-US" altLang="zh-CN" b="1" dirty="0">
                  <a:solidFill>
                    <a:srgbClr val="FFCD69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Neutron Optics</a:t>
              </a:r>
            </a:p>
          </p:txBody>
        </p:sp>
      </p:grpSp>
      <p:grpSp>
        <p:nvGrpSpPr>
          <p:cNvPr id="60" name="组合 59">
            <a:extLst>
              <a:ext uri="{FF2B5EF4-FFF2-40B4-BE49-F238E27FC236}">
                <a16:creationId xmlns:a16="http://schemas.microsoft.com/office/drawing/2014/main" id="{6AAE8672-E21A-4E36-85C2-B637B1BFE49A}"/>
              </a:ext>
            </a:extLst>
          </p:cNvPr>
          <p:cNvGrpSpPr/>
          <p:nvPr>
            <p:custDataLst>
              <p:tags r:id="rId3"/>
            </p:custDataLst>
          </p:nvPr>
        </p:nvGrpSpPr>
        <p:grpSpPr>
          <a:xfrm>
            <a:off x="12767" y="706888"/>
            <a:ext cx="2999297" cy="4389451"/>
            <a:chOff x="447" y="1655"/>
            <a:chExt cx="4565" cy="7851"/>
          </a:xfrm>
        </p:grpSpPr>
        <p:sp>
          <p:nvSpPr>
            <p:cNvPr id="61" name="矩形: 圆角 134">
              <a:extLst>
                <a:ext uri="{FF2B5EF4-FFF2-40B4-BE49-F238E27FC236}">
                  <a16:creationId xmlns:a16="http://schemas.microsoft.com/office/drawing/2014/main" id="{90D61487-E838-417E-A41F-9794E62BC4CE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447" y="1890"/>
              <a:ext cx="4565" cy="7616"/>
            </a:xfrm>
            <a:prstGeom prst="roundRect">
              <a:avLst>
                <a:gd name="adj" fmla="val 4533"/>
              </a:avLst>
            </a:prstGeom>
            <a:solidFill>
              <a:srgbClr val="FFFFFF"/>
            </a:solidFill>
            <a:ln w="12700" cap="flat" cmpd="sng" algn="ctr">
              <a:solidFill>
                <a:srgbClr val="00256E"/>
              </a:solidFill>
              <a:prstDash val="solid"/>
              <a:miter lim="800000"/>
            </a:ln>
            <a:effectLst>
              <a:reflection blurRad="38100" stA="11000" endPos="16000" dir="5400000" sy="-100000" algn="bl" rotWithShape="0"/>
            </a:effectLst>
          </p:spPr>
          <p:txBody>
            <a:bodyPr rtlCol="0" anchor="ctr"/>
            <a:lstStyle/>
            <a:p>
              <a:pPr algn="ctr"/>
              <a:endParaRPr lang="zh-CN" altLang="en-US" dirty="0">
                <a:solidFill>
                  <a:prstClr val="white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grpSp>
          <p:nvGrpSpPr>
            <p:cNvPr id="62" name="组合 61">
              <a:extLst>
                <a:ext uri="{FF2B5EF4-FFF2-40B4-BE49-F238E27FC236}">
                  <a16:creationId xmlns:a16="http://schemas.microsoft.com/office/drawing/2014/main" id="{953AD06B-1584-45F8-BED1-4E4BCDEF1526}"/>
                </a:ext>
              </a:extLst>
            </p:cNvPr>
            <p:cNvGrpSpPr/>
            <p:nvPr/>
          </p:nvGrpSpPr>
          <p:grpSpPr>
            <a:xfrm>
              <a:off x="1287" y="1655"/>
              <a:ext cx="2884" cy="821"/>
              <a:chOff x="1115374" y="1016636"/>
              <a:chExt cx="2580403" cy="597548"/>
            </a:xfrm>
          </p:grpSpPr>
          <p:sp>
            <p:nvSpPr>
              <p:cNvPr id="64" name="任意多边形: 形状 4">
                <a:extLst>
                  <a:ext uri="{FF2B5EF4-FFF2-40B4-BE49-F238E27FC236}">
                    <a16:creationId xmlns:a16="http://schemas.microsoft.com/office/drawing/2014/main" id="{89D5106C-F15A-4795-BA1A-A981DDAE2123}"/>
                  </a:ext>
                </a:extLst>
              </p:cNvPr>
              <p:cNvSpPr/>
              <p:nvPr>
                <p:custDataLst>
                  <p:tags r:id="rId6"/>
                </p:custDataLst>
              </p:nvPr>
            </p:nvSpPr>
            <p:spPr>
              <a:xfrm>
                <a:off x="1115374" y="1016636"/>
                <a:ext cx="222364" cy="169896"/>
              </a:xfrm>
              <a:custGeom>
                <a:avLst/>
                <a:gdLst>
                  <a:gd name="connsiteX0" fmla="*/ 77681 w 222364"/>
                  <a:gd name="connsiteY0" fmla="*/ -2061 h 169896"/>
                  <a:gd name="connsiteX1" fmla="*/ 80211 w 222364"/>
                  <a:gd name="connsiteY1" fmla="*/ -2061 h 169896"/>
                  <a:gd name="connsiteX2" fmla="*/ 80211 w 222364"/>
                  <a:gd name="connsiteY2" fmla="*/ -2061 h 169896"/>
                  <a:gd name="connsiteX3" fmla="*/ 214287 w 222364"/>
                  <a:gd name="connsiteY3" fmla="*/ -2061 h 169896"/>
                  <a:gd name="connsiteX4" fmla="*/ 214287 w 222364"/>
                  <a:gd name="connsiteY4" fmla="*/ 167836 h 169896"/>
                  <a:gd name="connsiteX5" fmla="*/ -8078 w 222364"/>
                  <a:gd name="connsiteY5" fmla="*/ 167836 h 169896"/>
                  <a:gd name="connsiteX6" fmla="*/ 77681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77681" y="-2061"/>
                    </a:moveTo>
                    <a:cubicBezTo>
                      <a:pt x="78541" y="-2061"/>
                      <a:pt x="79376" y="-2061"/>
                      <a:pt x="80211" y="-2061"/>
                    </a:cubicBezTo>
                    <a:lnTo>
                      <a:pt x="80211" y="-2061"/>
                    </a:lnTo>
                    <a:lnTo>
                      <a:pt x="214287" y="-2061"/>
                    </a:lnTo>
                    <a:lnTo>
                      <a:pt x="214287" y="167836"/>
                    </a:lnTo>
                    <a:lnTo>
                      <a:pt x="-8078" y="167836"/>
                    </a:lnTo>
                    <a:cubicBezTo>
                      <a:pt x="-8078" y="74084"/>
                      <a:pt x="30324" y="-2061"/>
                      <a:pt x="77681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65" name="任意多边形: 形状 5">
                <a:extLst>
                  <a:ext uri="{FF2B5EF4-FFF2-40B4-BE49-F238E27FC236}">
                    <a16:creationId xmlns:a16="http://schemas.microsoft.com/office/drawing/2014/main" id="{4AEED98E-1AB5-44A4-A748-AC345656E263}"/>
                  </a:ext>
                </a:extLst>
              </p:cNvPr>
              <p:cNvSpPr/>
              <p:nvPr>
                <p:custDataLst>
                  <p:tags r:id="rId7"/>
                </p:custDataLst>
              </p:nvPr>
            </p:nvSpPr>
            <p:spPr>
              <a:xfrm>
                <a:off x="3473413" y="1016636"/>
                <a:ext cx="222364" cy="169896"/>
              </a:xfrm>
              <a:custGeom>
                <a:avLst/>
                <a:gdLst>
                  <a:gd name="connsiteX0" fmla="*/ 128528 w 222364"/>
                  <a:gd name="connsiteY0" fmla="*/ -2061 h 169896"/>
                  <a:gd name="connsiteX1" fmla="*/ 125998 w 222364"/>
                  <a:gd name="connsiteY1" fmla="*/ -2061 h 169896"/>
                  <a:gd name="connsiteX2" fmla="*/ 125998 w 222364"/>
                  <a:gd name="connsiteY2" fmla="*/ -2061 h 169896"/>
                  <a:gd name="connsiteX3" fmla="*/ -8078 w 222364"/>
                  <a:gd name="connsiteY3" fmla="*/ -2061 h 169896"/>
                  <a:gd name="connsiteX4" fmla="*/ -8078 w 222364"/>
                  <a:gd name="connsiteY4" fmla="*/ 167836 h 169896"/>
                  <a:gd name="connsiteX5" fmla="*/ 214287 w 222364"/>
                  <a:gd name="connsiteY5" fmla="*/ 167836 h 169896"/>
                  <a:gd name="connsiteX6" fmla="*/ 128528 w 222364"/>
                  <a:gd name="connsiteY6" fmla="*/ -2061 h 1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2364" h="169896">
                    <a:moveTo>
                      <a:pt x="128528" y="-2061"/>
                    </a:moveTo>
                    <a:cubicBezTo>
                      <a:pt x="127693" y="-2061"/>
                      <a:pt x="126833" y="-2061"/>
                      <a:pt x="125998" y="-2061"/>
                    </a:cubicBezTo>
                    <a:lnTo>
                      <a:pt x="125998" y="-2061"/>
                    </a:lnTo>
                    <a:lnTo>
                      <a:pt x="-8078" y="-2061"/>
                    </a:lnTo>
                    <a:lnTo>
                      <a:pt x="-8078" y="167836"/>
                    </a:lnTo>
                    <a:lnTo>
                      <a:pt x="214287" y="167836"/>
                    </a:lnTo>
                    <a:cubicBezTo>
                      <a:pt x="214287" y="74084"/>
                      <a:pt x="175886" y="-2061"/>
                      <a:pt x="128528" y="-2061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256E">
                      <a:lumMod val="50000"/>
                    </a:srgbClr>
                  </a:gs>
                  <a:gs pos="100000">
                    <a:srgbClr val="00256E">
                      <a:lumMod val="75000"/>
                    </a:srgbClr>
                  </a:gs>
                </a:gsLst>
                <a:lin ang="5400000" scaled="1"/>
              </a:gradFill>
              <a:ln w="252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66" name="任意多边形: 形状 6">
                <a:extLst>
                  <a:ext uri="{FF2B5EF4-FFF2-40B4-BE49-F238E27FC236}">
                    <a16:creationId xmlns:a16="http://schemas.microsoft.com/office/drawing/2014/main" id="{1450125F-6F78-4954-B08D-E8449271A2A1}"/>
                  </a:ext>
                </a:extLst>
              </p:cNvPr>
              <p:cNvSpPr/>
              <p:nvPr>
                <p:custDataLst>
                  <p:tags r:id="rId8"/>
                </p:custDataLst>
              </p:nvPr>
            </p:nvSpPr>
            <p:spPr>
              <a:xfrm>
                <a:off x="1201133" y="1016712"/>
                <a:ext cx="2408885" cy="597472"/>
              </a:xfrm>
              <a:custGeom>
                <a:avLst/>
                <a:gdLst>
                  <a:gd name="connsiteX0" fmla="*/ 77680 w 2408885"/>
                  <a:gd name="connsiteY0" fmla="*/ 167836 h 597472"/>
                  <a:gd name="connsiteX1" fmla="*/ 77680 w 2408885"/>
                  <a:gd name="connsiteY1" fmla="*/ 190603 h 597472"/>
                  <a:gd name="connsiteX2" fmla="*/ 78084 w 2408885"/>
                  <a:gd name="connsiteY2" fmla="*/ 190603 h 597472"/>
                  <a:gd name="connsiteX3" fmla="*/ 78084 w 2408885"/>
                  <a:gd name="connsiteY3" fmla="*/ 193006 h 597472"/>
                  <a:gd name="connsiteX4" fmla="*/ 480615 w 2408885"/>
                  <a:gd name="connsiteY4" fmla="*/ 595411 h 597472"/>
                  <a:gd name="connsiteX5" fmla="*/ 1912115 w 2408885"/>
                  <a:gd name="connsiteY5" fmla="*/ 595411 h 597472"/>
                  <a:gd name="connsiteX6" fmla="*/ 2314647 w 2408885"/>
                  <a:gd name="connsiteY6" fmla="*/ 192981 h 597472"/>
                  <a:gd name="connsiteX7" fmla="*/ 2314647 w 2408885"/>
                  <a:gd name="connsiteY7" fmla="*/ 190603 h 597472"/>
                  <a:gd name="connsiteX8" fmla="*/ 2315052 w 2408885"/>
                  <a:gd name="connsiteY8" fmla="*/ 190603 h 597472"/>
                  <a:gd name="connsiteX9" fmla="*/ 2315052 w 2408885"/>
                  <a:gd name="connsiteY9" fmla="*/ 167836 h 597472"/>
                  <a:gd name="connsiteX10" fmla="*/ 2400808 w 2408885"/>
                  <a:gd name="connsiteY10" fmla="*/ -2061 h 597472"/>
                  <a:gd name="connsiteX11" fmla="*/ -8078 w 2408885"/>
                  <a:gd name="connsiteY11" fmla="*/ -2061 h 597472"/>
                  <a:gd name="connsiteX12" fmla="*/ 77680 w 2408885"/>
                  <a:gd name="connsiteY12" fmla="*/ 167836 h 59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408885" h="597472">
                    <a:moveTo>
                      <a:pt x="77680" y="167836"/>
                    </a:moveTo>
                    <a:lnTo>
                      <a:pt x="77680" y="190603"/>
                    </a:lnTo>
                    <a:lnTo>
                      <a:pt x="78084" y="190603"/>
                    </a:lnTo>
                    <a:lnTo>
                      <a:pt x="78084" y="193006"/>
                    </a:lnTo>
                    <a:cubicBezTo>
                      <a:pt x="78161" y="415269"/>
                      <a:pt x="258352" y="595386"/>
                      <a:pt x="480615" y="595411"/>
                    </a:cubicBezTo>
                    <a:lnTo>
                      <a:pt x="1912115" y="595411"/>
                    </a:lnTo>
                    <a:cubicBezTo>
                      <a:pt x="2134379" y="595386"/>
                      <a:pt x="2314570" y="415244"/>
                      <a:pt x="2314647" y="192981"/>
                    </a:cubicBezTo>
                    <a:lnTo>
                      <a:pt x="2314647" y="190603"/>
                    </a:lnTo>
                    <a:lnTo>
                      <a:pt x="2315052" y="190603"/>
                    </a:lnTo>
                    <a:lnTo>
                      <a:pt x="2315052" y="167836"/>
                    </a:lnTo>
                    <a:cubicBezTo>
                      <a:pt x="2315052" y="74008"/>
                      <a:pt x="2353452" y="-2061"/>
                      <a:pt x="2400808" y="-2061"/>
                    </a:cubicBezTo>
                    <a:lnTo>
                      <a:pt x="-8078" y="-2061"/>
                    </a:lnTo>
                    <a:cubicBezTo>
                      <a:pt x="39278" y="-2137"/>
                      <a:pt x="77680" y="74008"/>
                      <a:pt x="77680" y="167836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0053A4"/>
                  </a:gs>
                  <a:gs pos="100000">
                    <a:srgbClr val="036CBE"/>
                  </a:gs>
                </a:gsLst>
                <a:lin ang="5400000" scaled="1"/>
              </a:gradFill>
              <a:ln w="1905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>
                  <a:solidFill>
                    <a:sysClr val="window" lastClr="FFFFFF"/>
                  </a:solidFill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63" name="文本框 62">
              <a:extLst>
                <a:ext uri="{FF2B5EF4-FFF2-40B4-BE49-F238E27FC236}">
                  <a16:creationId xmlns:a16="http://schemas.microsoft.com/office/drawing/2014/main" id="{CA3A2ED3-E6E4-4486-BA83-AF3859FC5D42}"/>
                </a:ext>
              </a:extLst>
            </p:cNvPr>
            <p:cNvSpPr txBox="1"/>
            <p:nvPr>
              <p:custDataLst>
                <p:tags r:id="rId5"/>
              </p:custDataLst>
            </p:nvPr>
          </p:nvSpPr>
          <p:spPr>
            <a:xfrm>
              <a:off x="1547" y="1747"/>
              <a:ext cx="2375" cy="11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buNone/>
              </a:pPr>
              <a:r>
                <a:rPr lang="en-US" altLang="zh-CN" b="1" dirty="0">
                  <a:solidFill>
                    <a:srgbClr val="FFCD69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Neutron Chopper</a:t>
              </a:r>
            </a:p>
          </p:txBody>
        </p:sp>
      </p:grpSp>
      <p:pic>
        <p:nvPicPr>
          <p:cNvPr id="2053" name="Picture 5" descr="https://opendoc.ihep.ac.cn/wps3/weboffice/weboffice/shapes/6F4B73FA73C94309AF240918F62C6663/1a0dbfe8204924676b0d0b93de9add344fb566fb?AWSAccessKeyId=TMTozwL5kmI2t1Cg&amp;Expires=1762490354&amp;__doc_route_key=0&amp;response-expires=156945&amp;Signature=4uvJwelIGzHyehR2uUROCyJKQ7U%3D">
            <a:extLst>
              <a:ext uri="{FF2B5EF4-FFF2-40B4-BE49-F238E27FC236}">
                <a16:creationId xmlns:a16="http://schemas.microsoft.com/office/drawing/2014/main" id="{B92AA8D6-BD0D-424E-987E-9FF5EA4BB9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509" y="2464311"/>
            <a:ext cx="1517493" cy="99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altLang="zh-CN" dirty="0"/>
              <a:t> </a:t>
            </a:r>
          </a:p>
        </p:txBody>
      </p:sp>
      <p:sp>
        <p:nvSpPr>
          <p:cNvPr id="6" name="文本框 5"/>
          <p:cNvSpPr txBox="1"/>
          <p:nvPr userDrawn="1"/>
        </p:nvSpPr>
        <p:spPr>
          <a:xfrm>
            <a:off x="1410151" y="1717126"/>
            <a:ext cx="184731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spAutoFit/>
          </a:bodyPr>
          <a:lstStyle/>
          <a:p>
            <a:pPr marL="342892" indent="-342892" algn="ctr">
              <a:spcBef>
                <a:spcPts val="600"/>
              </a:spcBef>
              <a:buClr>
                <a:schemeClr val="tx1"/>
              </a:buClr>
            </a:pPr>
            <a:endParaRPr lang="zh-CN" altLang="en-US" sz="2800" b="1" dirty="0">
              <a:ln>
                <a:solidFill>
                  <a:srgbClr val="FFFF00"/>
                </a:solidFill>
              </a:ln>
              <a:solidFill>
                <a:srgbClr val="2433F8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pic>
        <p:nvPicPr>
          <p:cNvPr id="7" name="图片 6" descr="upload_post_object_v2_260119287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6468" y="1192301"/>
            <a:ext cx="2881040" cy="1097381"/>
          </a:xfrm>
          <a:prstGeom prst="rect">
            <a:avLst/>
          </a:prstGeom>
        </p:spPr>
      </p:pic>
      <p:pic>
        <p:nvPicPr>
          <p:cNvPr id="15" name="图片 14" descr="upload_post_object_v2_884130912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57768" y="2651329"/>
            <a:ext cx="2902478" cy="1076261"/>
          </a:xfrm>
          <a:prstGeom prst="rect">
            <a:avLst/>
          </a:prstGeom>
        </p:spPr>
      </p:pic>
      <p:sp>
        <p:nvSpPr>
          <p:cNvPr id="16" name="文本框 15"/>
          <p:cNvSpPr txBox="1"/>
          <p:nvPr userDrawn="1"/>
        </p:nvSpPr>
        <p:spPr>
          <a:xfrm>
            <a:off x="334912" y="3691277"/>
            <a:ext cx="2504969" cy="20929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noAutofit/>
          </a:bodyPr>
          <a:lstStyle/>
          <a:p>
            <a:r>
              <a:rPr lang="en-US" altLang="zh-CN" sz="1050" dirty="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Magnetic motor</a:t>
            </a:r>
            <a:r>
              <a:rPr lang="zh-CN" altLang="en-US" sz="1050" dirty="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：</a:t>
            </a:r>
            <a:r>
              <a:rPr lang="en-US" altLang="zh-CN" sz="1050" dirty="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Prototype completed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7CD67CBD-2B03-4603-AF3A-F7B2BA0DC2B7}"/>
              </a:ext>
            </a:extLst>
          </p:cNvPr>
          <p:cNvSpPr txBox="1"/>
          <p:nvPr/>
        </p:nvSpPr>
        <p:spPr>
          <a:xfrm>
            <a:off x="6161693" y="2637378"/>
            <a:ext cx="2956664" cy="23699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noAutofit/>
          </a:bodyPr>
          <a:lstStyle/>
          <a:p>
            <a:r>
              <a:rPr lang="en-US" altLang="zh-CN" sz="1000" dirty="0"/>
              <a:t>Polarized Small Angle Neutron Scattering on VSANS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7C61B87D-1FBF-44FC-A9CE-020CF532214C}"/>
              </a:ext>
            </a:extLst>
          </p:cNvPr>
          <p:cNvSpPr txBox="1"/>
          <p:nvPr/>
        </p:nvSpPr>
        <p:spPr>
          <a:xfrm>
            <a:off x="6139156" y="3865754"/>
            <a:ext cx="2956665" cy="17535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rtlCol="0">
            <a:noAutofit/>
          </a:bodyPr>
          <a:lstStyle/>
          <a:p>
            <a:r>
              <a:rPr lang="en-US" altLang="zh-CN" sz="1000" dirty="0"/>
              <a:t>Fabricating wide-angle 3He cell for SEOP and MEOP</a:t>
            </a: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0BF54A10-857C-4E78-94E8-66A195169EE2}"/>
              </a:ext>
            </a:extLst>
          </p:cNvPr>
          <p:cNvSpPr/>
          <p:nvPr/>
        </p:nvSpPr>
        <p:spPr>
          <a:xfrm>
            <a:off x="30983" y="3896010"/>
            <a:ext cx="2973711" cy="110799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b"/>
            <a:r>
              <a:rPr lang="en-US" altLang="zh-CN" dirty="0">
                <a:solidFill>
                  <a:srgbClr val="FF0000"/>
                </a:solidFill>
              </a:rPr>
              <a:t>Challenges</a:t>
            </a:r>
          </a:p>
          <a:p>
            <a:pPr marL="214313" indent="-214313">
              <a:spcAft>
                <a:spcPts val="0"/>
              </a:spcAft>
              <a:buClr>
                <a:srgbClr val="005DA2"/>
              </a:buClr>
              <a:buFont typeface="Wingdings" panose="05000000000000000000" pitchFamily="2" charset="2"/>
              <a:buChar char="Ø"/>
            </a:pPr>
            <a:r>
              <a:rPr lang="en-US" altLang="zh-CN" sz="1200" dirty="0">
                <a:cs typeface="Arial" panose="020B0604020202020204" pitchFamily="34" charset="0"/>
                <a:sym typeface="+mn-ea"/>
              </a:rPr>
              <a:t>Higher strength and safety factor↑</a:t>
            </a:r>
            <a:r>
              <a:rPr lang="zh-CN" altLang="en-US" sz="1200" dirty="0">
                <a:cs typeface="Arial" panose="020B0604020202020204" pitchFamily="34" charset="0"/>
                <a:sym typeface="+mn-ea"/>
              </a:rPr>
              <a:t>，</a:t>
            </a:r>
            <a:r>
              <a:rPr lang="en-US" altLang="zh-CN" sz="1200" dirty="0">
                <a:cs typeface="Arial" panose="020B0604020202020204" pitchFamily="34" charset="0"/>
                <a:sym typeface="+mn-ea"/>
              </a:rPr>
              <a:t>Lower </a:t>
            </a:r>
            <a:r>
              <a:rPr lang="en-US" altLang="zh-CN" sz="1200" dirty="0" err="1">
                <a:cs typeface="Arial" panose="020B0604020202020204" pitchFamily="34" charset="0"/>
                <a:sym typeface="+mn-ea"/>
              </a:rPr>
              <a:t>quality↓for</a:t>
            </a:r>
            <a:r>
              <a:rPr lang="en-US" altLang="zh-CN" sz="1200" dirty="0">
                <a:cs typeface="Arial" panose="020B0604020202020204" pitchFamily="34" charset="0"/>
                <a:sym typeface="+mn-ea"/>
              </a:rPr>
              <a:t> the carbon fiber disk.</a:t>
            </a:r>
          </a:p>
          <a:p>
            <a:pPr marL="214313" indent="-214313">
              <a:spcAft>
                <a:spcPts val="0"/>
              </a:spcAft>
              <a:buClr>
                <a:srgbClr val="005DA2"/>
              </a:buClr>
              <a:buFont typeface="Wingdings" panose="05000000000000000000" pitchFamily="2" charset="2"/>
              <a:buChar char="Ø"/>
            </a:pPr>
            <a:r>
              <a:rPr lang="en-US" altLang="zh-CN" sz="1200" dirty="0">
                <a:cs typeface="Arial" panose="020B0604020202020204" pitchFamily="34" charset="0"/>
                <a:sym typeface="+mn-ea"/>
              </a:rPr>
              <a:t>Suppression of resonance modes.</a:t>
            </a:r>
          </a:p>
        </p:txBody>
      </p:sp>
      <p:pic>
        <p:nvPicPr>
          <p:cNvPr id="2049" name="Picture 1" descr="https://opendoc.ihep.ac.cn/wps3/weboffice/weboffice/shapes/6F4B73FA73C94309AF240918F62C6663/98d8931c4cda7ac9ab4a0e84e82c1e8be9fa25a7?AWSAccessKeyId=TMTozwL5kmI2t1Cg&amp;Expires=1762490295&amp;__doc_route_key=0&amp;response-expires=157004&amp;Signature=zDuiLsZN/Vw%2BcjXlChcdId9PI08%3D">
            <a:extLst>
              <a:ext uri="{FF2B5EF4-FFF2-40B4-BE49-F238E27FC236}">
                <a16:creationId xmlns:a16="http://schemas.microsoft.com/office/drawing/2014/main" id="{CC7C0774-0326-4599-A0BA-1C6CC55B4E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272" y="1165806"/>
            <a:ext cx="1780160" cy="1448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s://opendoc.ihep.ac.cn/wps3/weboffice/weboffice/shapes/6F4B73FA73C94309AF240918F62C6663/8ac982e6cde78641a01eaf5422b1edba98de6b82?AWSAccessKeyId=TMTozwL5kmI2t1Cg&amp;Expires=1762490310&amp;__doc_route_key=0&amp;response-expires=156989&amp;Signature=cPVMek0GOXf/LrDfD0gznyL0f/E%3D">
            <a:extLst>
              <a:ext uri="{FF2B5EF4-FFF2-40B4-BE49-F238E27FC236}">
                <a16:creationId xmlns:a16="http://schemas.microsoft.com/office/drawing/2014/main" id="{A70F8030-AFBE-46CD-B4D5-E02B632269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803" y="1280891"/>
            <a:ext cx="1614488" cy="128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56831F15-12A3-4026-BEEB-505062CA1E68}"/>
              </a:ext>
            </a:extLst>
          </p:cNvPr>
          <p:cNvSpPr/>
          <p:nvPr/>
        </p:nvSpPr>
        <p:spPr>
          <a:xfrm>
            <a:off x="5188692" y="2919361"/>
            <a:ext cx="40584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200" dirty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PSI</a:t>
            </a:r>
          </a:p>
        </p:txBody>
      </p:sp>
      <p:sp>
        <p:nvSpPr>
          <p:cNvPr id="30" name="矩形 29">
            <a:extLst>
              <a:ext uri="{FF2B5EF4-FFF2-40B4-BE49-F238E27FC236}">
                <a16:creationId xmlns:a16="http://schemas.microsoft.com/office/drawing/2014/main" id="{0196C69E-5F3B-44B0-ADF9-AAF3202BC386}"/>
              </a:ext>
            </a:extLst>
          </p:cNvPr>
          <p:cNvSpPr/>
          <p:nvPr/>
        </p:nvSpPr>
        <p:spPr>
          <a:xfrm>
            <a:off x="3048635" y="4150260"/>
            <a:ext cx="3036651" cy="9233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b"/>
            <a:r>
              <a:rPr lang="en-US" altLang="zh-CN" dirty="0">
                <a:solidFill>
                  <a:srgbClr val="FF0000"/>
                </a:solidFill>
              </a:rPr>
              <a:t>Challenges</a:t>
            </a:r>
          </a:p>
          <a:p>
            <a:pPr marL="214313" indent="-214313" fontAlgn="b">
              <a:buFont typeface="Wingdings" panose="05000000000000000000" pitchFamily="2" charset="2"/>
              <a:buChar char="Ø"/>
            </a:pPr>
            <a:r>
              <a:rPr lang="en-US" altLang="zh-CN" sz="1200" dirty="0"/>
              <a:t>Development of supermirror with m3.</a:t>
            </a:r>
          </a:p>
          <a:p>
            <a:pPr marL="214313" indent="-214313" fontAlgn="b">
              <a:buFont typeface="Wingdings" panose="05000000000000000000" pitchFamily="2" charset="2"/>
              <a:buChar char="Ø"/>
            </a:pPr>
            <a:r>
              <a:rPr lang="en-US" altLang="zh-CN" sz="1200" dirty="0"/>
              <a:t>stability test for large-substrate supermirror </a:t>
            </a:r>
            <a:endParaRPr lang="en-US" altLang="zh-CN" sz="1200" dirty="0">
              <a:solidFill>
                <a:srgbClr val="000000"/>
              </a:solidFill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pic>
        <p:nvPicPr>
          <p:cNvPr id="31" name="图片 30">
            <a:extLst>
              <a:ext uri="{FF2B5EF4-FFF2-40B4-BE49-F238E27FC236}">
                <a16:creationId xmlns:a16="http://schemas.microsoft.com/office/drawing/2014/main" id="{D4D55B2E-1F7E-41AF-B9EB-C512D97C3C64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1891" y="2901570"/>
            <a:ext cx="1478312" cy="953112"/>
          </a:xfrm>
          <a:prstGeom prst="rect">
            <a:avLst/>
          </a:prstGeom>
        </p:spPr>
      </p:pic>
      <p:pic>
        <p:nvPicPr>
          <p:cNvPr id="36" name="图片 8">
            <a:extLst>
              <a:ext uri="{FF2B5EF4-FFF2-40B4-BE49-F238E27FC236}">
                <a16:creationId xmlns:a16="http://schemas.microsoft.com/office/drawing/2014/main" id="{BCFED382-0D21-4317-AB27-CCC55193B563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7786389" y="2903590"/>
            <a:ext cx="1236067" cy="953112"/>
          </a:xfrm>
          <a:prstGeom prst="rect">
            <a:avLst/>
          </a:prstGeom>
        </p:spPr>
      </p:pic>
      <p:sp>
        <p:nvSpPr>
          <p:cNvPr id="37" name="矩形 36">
            <a:extLst>
              <a:ext uri="{FF2B5EF4-FFF2-40B4-BE49-F238E27FC236}">
                <a16:creationId xmlns:a16="http://schemas.microsoft.com/office/drawing/2014/main" id="{22126F02-92D2-4D7B-8580-F795FBA6FE48}"/>
              </a:ext>
            </a:extLst>
          </p:cNvPr>
          <p:cNvSpPr/>
          <p:nvPr/>
        </p:nvSpPr>
        <p:spPr>
          <a:xfrm>
            <a:off x="6246304" y="4083820"/>
            <a:ext cx="2849517" cy="104644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b"/>
            <a:r>
              <a:rPr lang="en-US" altLang="zh-CN" dirty="0">
                <a:solidFill>
                  <a:srgbClr val="FF0000"/>
                </a:solidFill>
              </a:rPr>
              <a:t>Challenges</a:t>
            </a:r>
          </a:p>
          <a:p>
            <a:pPr marL="214313" indent="-214313">
              <a:buFont typeface="Wingdings" panose="05000000000000000000" pitchFamily="2" charset="2"/>
              <a:buChar char="Ø"/>
            </a:pPr>
            <a:r>
              <a:rPr lang="en-US" altLang="zh-CN" sz="1100" dirty="0"/>
              <a:t>Polarization analysis methods need to be incorporated with future needs.</a:t>
            </a:r>
          </a:p>
          <a:p>
            <a:pPr marL="214313" indent="-214313">
              <a:buFont typeface="Wingdings" panose="05000000000000000000" pitchFamily="2" charset="2"/>
              <a:buChar char="Ø"/>
            </a:pPr>
            <a:r>
              <a:rPr lang="en-US" altLang="zh-CN" sz="1100" dirty="0"/>
              <a:t>Newly developed core technologies await testing on the neutron beamline.</a:t>
            </a:r>
          </a:p>
        </p:txBody>
      </p:sp>
      <p:grpSp>
        <p:nvGrpSpPr>
          <p:cNvPr id="38" name="组合 143">
            <a:extLst>
              <a:ext uri="{FF2B5EF4-FFF2-40B4-BE49-F238E27FC236}">
                <a16:creationId xmlns:a16="http://schemas.microsoft.com/office/drawing/2014/main" id="{05D4283B-BB1A-4EA9-8971-5891418081EA}"/>
              </a:ext>
            </a:extLst>
          </p:cNvPr>
          <p:cNvGrpSpPr>
            <a:grpSpLocks noChangeAspect="1"/>
          </p:cNvGrpSpPr>
          <p:nvPr/>
        </p:nvGrpSpPr>
        <p:grpSpPr>
          <a:xfrm>
            <a:off x="6357128" y="1174955"/>
            <a:ext cx="2678512" cy="1448540"/>
            <a:chOff x="3536748" y="866414"/>
            <a:chExt cx="3365392" cy="1883190"/>
          </a:xfrm>
          <a:noFill/>
          <a:effectLst/>
        </p:grpSpPr>
        <p:grpSp>
          <p:nvGrpSpPr>
            <p:cNvPr id="39" name="组合 170">
              <a:extLst>
                <a:ext uri="{FF2B5EF4-FFF2-40B4-BE49-F238E27FC236}">
                  <a16:creationId xmlns:a16="http://schemas.microsoft.com/office/drawing/2014/main" id="{FE913DE0-F105-499A-A5E8-45B773DB1976}"/>
                </a:ext>
              </a:extLst>
            </p:cNvPr>
            <p:cNvGrpSpPr/>
            <p:nvPr/>
          </p:nvGrpSpPr>
          <p:grpSpPr>
            <a:xfrm>
              <a:off x="3536748" y="866414"/>
              <a:ext cx="3365392" cy="1883190"/>
              <a:chOff x="3187516" y="1127671"/>
              <a:chExt cx="3365392" cy="1883190"/>
            </a:xfrm>
            <a:grpFill/>
          </p:grpSpPr>
          <p:grpSp>
            <p:nvGrpSpPr>
              <p:cNvPr id="41" name="组合 172">
                <a:extLst>
                  <a:ext uri="{FF2B5EF4-FFF2-40B4-BE49-F238E27FC236}">
                    <a16:creationId xmlns:a16="http://schemas.microsoft.com/office/drawing/2014/main" id="{02651AD6-8AB9-4191-9069-6686E2FB1848}"/>
                  </a:ext>
                </a:extLst>
              </p:cNvPr>
              <p:cNvGrpSpPr/>
              <p:nvPr/>
            </p:nvGrpSpPr>
            <p:grpSpPr>
              <a:xfrm>
                <a:off x="3187516" y="1127671"/>
                <a:ext cx="3365392" cy="1883190"/>
                <a:chOff x="4316839" y="1561425"/>
                <a:chExt cx="3365392" cy="1883190"/>
              </a:xfrm>
              <a:grpFill/>
            </p:grpSpPr>
            <p:pic>
              <p:nvPicPr>
                <p:cNvPr id="44" name="图片 177">
                  <a:extLst>
                    <a:ext uri="{FF2B5EF4-FFF2-40B4-BE49-F238E27FC236}">
                      <a16:creationId xmlns:a16="http://schemas.microsoft.com/office/drawing/2014/main" id="{7CD4790E-1311-4043-91A2-C958F6DF3DA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7"/>
                <a:srcRect l="14354" t="26445" r="14160" b="18578"/>
                <a:stretch>
                  <a:fillRect/>
                </a:stretch>
              </p:blipFill>
              <p:spPr>
                <a:xfrm>
                  <a:off x="4316839" y="1561425"/>
                  <a:ext cx="3264878" cy="1883190"/>
                </a:xfrm>
                <a:prstGeom prst="rect">
                  <a:avLst/>
                </a:prstGeom>
                <a:grpFill/>
              </p:spPr>
            </p:pic>
            <p:sp>
              <p:nvSpPr>
                <p:cNvPr id="45" name="文本框 178">
                  <a:extLst>
                    <a:ext uri="{FF2B5EF4-FFF2-40B4-BE49-F238E27FC236}">
                      <a16:creationId xmlns:a16="http://schemas.microsoft.com/office/drawing/2014/main" id="{28D83780-91F7-4BBE-9CA1-E9057CE7CE5C}"/>
                    </a:ext>
                  </a:extLst>
                </p:cNvPr>
                <p:cNvSpPr txBox="1"/>
                <p:nvPr/>
              </p:nvSpPr>
              <p:spPr>
                <a:xfrm>
                  <a:off x="4700815" y="2803081"/>
                  <a:ext cx="858400" cy="285092"/>
                </a:xfrm>
                <a:prstGeom prst="rect">
                  <a:avLst/>
                </a:prstGeom>
                <a:grpFill/>
              </p:spPr>
              <p:txBody>
                <a:bodyPr wrap="none" rtlCol="0">
                  <a:spAutoFit/>
                </a:bodyPr>
                <a:lstStyle/>
                <a:p>
                  <a:pPr algn="ctr" defTabSz="685800">
                    <a:defRPr/>
                  </a:pPr>
                  <a:r>
                    <a:rPr lang="en-US" altLang="zh-CN" sz="825" b="1" kern="0" dirty="0">
                      <a:solidFill>
                        <a:prstClr val="white"/>
                      </a:solidFill>
                      <a:effectLst>
                        <a:glow rad="139700">
                          <a:srgbClr val="EEECE1">
                            <a:lumMod val="50000"/>
                            <a:alpha val="40000"/>
                          </a:srgbClr>
                        </a:glow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RF-flipper</a:t>
                  </a:r>
                  <a:endParaRPr lang="zh-CN" altLang="en-US" sz="825" b="1" kern="0" dirty="0">
                    <a:solidFill>
                      <a:prstClr val="white"/>
                    </a:solidFill>
                    <a:effectLst>
                      <a:glow rad="139700">
                        <a:srgbClr val="EEECE1">
                          <a:lumMod val="50000"/>
                          <a:alpha val="40000"/>
                        </a:srgbClr>
                      </a:glow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微软雅黑" panose="020B0503020204020204" pitchFamily="34" charset="-122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46" name="文本框 179">
                  <a:extLst>
                    <a:ext uri="{FF2B5EF4-FFF2-40B4-BE49-F238E27FC236}">
                      <a16:creationId xmlns:a16="http://schemas.microsoft.com/office/drawing/2014/main" id="{724C639E-E1AA-40CF-A139-23E8E71BE3F2}"/>
                    </a:ext>
                  </a:extLst>
                </p:cNvPr>
                <p:cNvSpPr txBox="1"/>
                <p:nvPr/>
              </p:nvSpPr>
              <p:spPr>
                <a:xfrm>
                  <a:off x="5338999" y="2805404"/>
                  <a:ext cx="807082" cy="450145"/>
                </a:xfrm>
                <a:prstGeom prst="rect">
                  <a:avLst/>
                </a:prstGeom>
                <a:grp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ctr">
                    <a:defRPr sz="1100" b="1">
                      <a:solidFill>
                        <a:schemeClr val="bg1"/>
                      </a:solidFill>
                      <a:effectLst>
                        <a:glow rad="139700">
                          <a:schemeClr val="bg2">
                            <a:lumMod val="50000"/>
                            <a:alpha val="40000"/>
                          </a:schemeClr>
                        </a:glow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" panose="02020603050405020304" pitchFamily="18" charset="0"/>
                    </a:defRPr>
                  </a:lvl1pPr>
                </a:lstStyle>
                <a:p>
                  <a:pPr defTabSz="685800">
                    <a:defRPr/>
                  </a:pPr>
                  <a:r>
                    <a:rPr lang="en-US" altLang="zh-CN" sz="825" kern="0" dirty="0">
                      <a:solidFill>
                        <a:prstClr val="white"/>
                      </a:solidFill>
                      <a:effectLst>
                        <a:glow rad="139700">
                          <a:srgbClr val="EEECE1">
                            <a:lumMod val="50000"/>
                            <a:alpha val="40000"/>
                          </a:srgbClr>
                        </a:glow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Guide field</a:t>
                  </a:r>
                  <a:endParaRPr lang="zh-CN" altLang="en-US" sz="825" kern="0" dirty="0">
                    <a:solidFill>
                      <a:prstClr val="white"/>
                    </a:solidFill>
                    <a:effectLst>
                      <a:glow rad="139700">
                        <a:srgbClr val="EEECE1">
                          <a:lumMod val="50000"/>
                          <a:alpha val="40000"/>
                        </a:srgbClr>
                      </a:glow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47" name="文本框 180">
                  <a:extLst>
                    <a:ext uri="{FF2B5EF4-FFF2-40B4-BE49-F238E27FC236}">
                      <a16:creationId xmlns:a16="http://schemas.microsoft.com/office/drawing/2014/main" id="{F97F2B64-A4F2-4576-9BE1-4DFDA391335E}"/>
                    </a:ext>
                  </a:extLst>
                </p:cNvPr>
                <p:cNvSpPr txBox="1"/>
                <p:nvPr/>
              </p:nvSpPr>
              <p:spPr>
                <a:xfrm rot="11181">
                  <a:off x="5851639" y="2721994"/>
                  <a:ext cx="807337" cy="450145"/>
                </a:xfrm>
                <a:prstGeom prst="rect">
                  <a:avLst/>
                </a:prstGeom>
                <a:grpFill/>
              </p:spPr>
              <p:txBody>
                <a:bodyPr wrap="square" rtlCol="0">
                  <a:spAutoFit/>
                </a:bodyPr>
                <a:lstStyle/>
                <a:p>
                  <a:pPr algn="ctr" defTabSz="685800">
                    <a:defRPr/>
                  </a:pPr>
                  <a:r>
                    <a:rPr lang="en-US" altLang="zh-CN" sz="825" b="1" kern="0" dirty="0">
                      <a:solidFill>
                        <a:prstClr val="white"/>
                      </a:solidFill>
                      <a:effectLst>
                        <a:glow rad="139700">
                          <a:srgbClr val="EEECE1">
                            <a:lumMod val="50000"/>
                            <a:alpha val="40000"/>
                          </a:srgbClr>
                        </a:glow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Guide field</a:t>
                  </a:r>
                  <a:endParaRPr lang="zh-CN" altLang="en-US" sz="825" b="1" kern="0" dirty="0">
                    <a:solidFill>
                      <a:prstClr val="white"/>
                    </a:solidFill>
                    <a:effectLst>
                      <a:glow rad="139700">
                        <a:srgbClr val="EEECE1">
                          <a:lumMod val="50000"/>
                          <a:alpha val="40000"/>
                        </a:srgbClr>
                      </a:glow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微软雅黑" panose="020B0503020204020204" pitchFamily="34" charset="-122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48" name="文本框 181">
                  <a:extLst>
                    <a:ext uri="{FF2B5EF4-FFF2-40B4-BE49-F238E27FC236}">
                      <a16:creationId xmlns:a16="http://schemas.microsoft.com/office/drawing/2014/main" id="{BEF16BAD-C997-4003-9795-C18898348CFC}"/>
                    </a:ext>
                  </a:extLst>
                </p:cNvPr>
                <p:cNvSpPr txBox="1"/>
                <p:nvPr/>
              </p:nvSpPr>
              <p:spPr>
                <a:xfrm rot="11181">
                  <a:off x="6384956" y="2133768"/>
                  <a:ext cx="1297275" cy="285092"/>
                </a:xfrm>
                <a:prstGeom prst="rect">
                  <a:avLst/>
                </a:prstGeom>
                <a:grpFill/>
              </p:spPr>
              <p:txBody>
                <a:bodyPr wrap="square" rtlCol="0">
                  <a:spAutoFit/>
                </a:bodyPr>
                <a:lstStyle/>
                <a:p>
                  <a:pPr algn="ctr" defTabSz="685800">
                    <a:defRPr/>
                  </a:pPr>
                  <a:r>
                    <a:rPr lang="en-US" altLang="zh-CN" sz="825" b="1" kern="0" dirty="0">
                      <a:solidFill>
                        <a:prstClr val="white"/>
                      </a:solidFill>
                      <a:effectLst>
                        <a:glow rad="139700">
                          <a:srgbClr val="EEECE1">
                            <a:lumMod val="50000"/>
                            <a:alpha val="40000"/>
                          </a:srgbClr>
                        </a:glow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In-situ </a:t>
                  </a:r>
                  <a:r>
                    <a:rPr lang="en-US" altLang="zh-CN" sz="825" b="1" kern="0" baseline="30000" dirty="0">
                      <a:solidFill>
                        <a:prstClr val="white"/>
                      </a:solidFill>
                      <a:effectLst>
                        <a:glow rad="139700">
                          <a:srgbClr val="EEECE1">
                            <a:lumMod val="50000"/>
                            <a:alpha val="40000"/>
                          </a:srgbClr>
                        </a:glow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3</a:t>
                  </a:r>
                  <a:r>
                    <a:rPr lang="en-US" altLang="zh-CN" sz="825" b="1" kern="0" dirty="0">
                      <a:solidFill>
                        <a:prstClr val="white"/>
                      </a:solidFill>
                      <a:effectLst>
                        <a:glow rad="139700">
                          <a:srgbClr val="EEECE1">
                            <a:lumMod val="50000"/>
                            <a:alpha val="40000"/>
                          </a:srgbClr>
                        </a:glow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He</a:t>
                  </a:r>
                  <a:endParaRPr lang="zh-CN" altLang="en-US" sz="825" b="1" kern="0" dirty="0">
                    <a:solidFill>
                      <a:prstClr val="white"/>
                    </a:solidFill>
                    <a:effectLst>
                      <a:glow rad="139700">
                        <a:srgbClr val="EEECE1">
                          <a:lumMod val="50000"/>
                          <a:alpha val="40000"/>
                        </a:srgbClr>
                      </a:glow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微软雅黑" panose="020B0503020204020204" pitchFamily="34" charset="-122"/>
                    <a:cs typeface="Times New Roman" panose="02020603050405020304" pitchFamily="18" charset="0"/>
                  </a:endParaRPr>
                </a:p>
              </p:txBody>
            </p:sp>
            <p:cxnSp>
              <p:nvCxnSpPr>
                <p:cNvPr id="49" name="直接箭头连接符 182">
                  <a:extLst>
                    <a:ext uri="{FF2B5EF4-FFF2-40B4-BE49-F238E27FC236}">
                      <a16:creationId xmlns:a16="http://schemas.microsoft.com/office/drawing/2014/main" id="{D82EA0AB-732F-45DF-BF84-2DA99CD7C59C}"/>
                    </a:ext>
                  </a:extLst>
                </p:cNvPr>
                <p:cNvCxnSpPr/>
                <p:nvPr/>
              </p:nvCxnSpPr>
              <p:spPr>
                <a:xfrm flipV="1">
                  <a:off x="5136319" y="2374234"/>
                  <a:ext cx="0" cy="481698"/>
                </a:xfrm>
                <a:prstGeom prst="straightConnector1">
                  <a:avLst/>
                </a:prstGeom>
                <a:grpFill/>
                <a:ln w="12700" cap="flat" cmpd="sng" algn="ctr">
                  <a:solidFill>
                    <a:sysClr val="window" lastClr="FFFFFF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50" name="直接箭头连接符 183">
                  <a:extLst>
                    <a:ext uri="{FF2B5EF4-FFF2-40B4-BE49-F238E27FC236}">
                      <a16:creationId xmlns:a16="http://schemas.microsoft.com/office/drawing/2014/main" id="{07DC69DD-DE46-43D3-B0B7-3367D4FAC8E0}"/>
                    </a:ext>
                  </a:extLst>
                </p:cNvPr>
                <p:cNvCxnSpPr/>
                <p:nvPr/>
              </p:nvCxnSpPr>
              <p:spPr>
                <a:xfrm flipV="1">
                  <a:off x="5776956" y="2327074"/>
                  <a:ext cx="0" cy="528860"/>
                </a:xfrm>
                <a:prstGeom prst="straightConnector1">
                  <a:avLst/>
                </a:prstGeom>
                <a:grpFill/>
                <a:ln w="12700" cap="flat" cmpd="sng" algn="ctr">
                  <a:solidFill>
                    <a:sysClr val="window" lastClr="FFFFFF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51" name="直接箭头连接符 184">
                  <a:extLst>
                    <a:ext uri="{FF2B5EF4-FFF2-40B4-BE49-F238E27FC236}">
                      <a16:creationId xmlns:a16="http://schemas.microsoft.com/office/drawing/2014/main" id="{8AA314D7-186F-4590-A25F-F39DC8CF6E16}"/>
                    </a:ext>
                  </a:extLst>
                </p:cNvPr>
                <p:cNvCxnSpPr/>
                <p:nvPr/>
              </p:nvCxnSpPr>
              <p:spPr>
                <a:xfrm flipV="1">
                  <a:off x="6206823" y="2394353"/>
                  <a:ext cx="0" cy="450365"/>
                </a:xfrm>
                <a:prstGeom prst="straightConnector1">
                  <a:avLst/>
                </a:prstGeom>
                <a:grpFill/>
                <a:ln w="12700" cap="flat" cmpd="sng" algn="ctr">
                  <a:solidFill>
                    <a:sysClr val="window" lastClr="FFFFFF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52" name="直接箭头连接符 185">
                  <a:extLst>
                    <a:ext uri="{FF2B5EF4-FFF2-40B4-BE49-F238E27FC236}">
                      <a16:creationId xmlns:a16="http://schemas.microsoft.com/office/drawing/2014/main" id="{D5FDE0D5-4196-4EED-B37C-39697B5BD2E4}"/>
                    </a:ext>
                  </a:extLst>
                </p:cNvPr>
                <p:cNvCxnSpPr/>
                <p:nvPr/>
              </p:nvCxnSpPr>
              <p:spPr>
                <a:xfrm flipV="1">
                  <a:off x="7111256" y="2503020"/>
                  <a:ext cx="0" cy="352914"/>
                </a:xfrm>
                <a:prstGeom prst="straightConnector1">
                  <a:avLst/>
                </a:prstGeom>
                <a:grpFill/>
                <a:ln w="12700" cap="flat" cmpd="sng" algn="ctr">
                  <a:solidFill>
                    <a:sysClr val="window" lastClr="FFFFFF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grpSp>
              <p:nvGrpSpPr>
                <p:cNvPr id="53" name="组合 186">
                  <a:extLst>
                    <a:ext uri="{FF2B5EF4-FFF2-40B4-BE49-F238E27FC236}">
                      <a16:creationId xmlns:a16="http://schemas.microsoft.com/office/drawing/2014/main" id="{66E4063A-A0A4-4FAD-AC8D-D518CCDE90B4}"/>
                    </a:ext>
                  </a:extLst>
                </p:cNvPr>
                <p:cNvGrpSpPr/>
                <p:nvPr/>
              </p:nvGrpSpPr>
              <p:grpSpPr>
                <a:xfrm>
                  <a:off x="6692050" y="2575406"/>
                  <a:ext cx="3207" cy="325049"/>
                  <a:chOff x="6100472" y="773739"/>
                  <a:chExt cx="3207" cy="325049"/>
                </a:xfrm>
                <a:grpFill/>
              </p:grpSpPr>
              <p:cxnSp>
                <p:nvCxnSpPr>
                  <p:cNvPr id="58" name="直接箭头连接符 191">
                    <a:extLst>
                      <a:ext uri="{FF2B5EF4-FFF2-40B4-BE49-F238E27FC236}">
                        <a16:creationId xmlns:a16="http://schemas.microsoft.com/office/drawing/2014/main" id="{B05B3182-666D-46FC-AB56-12EA7AD7B44B}"/>
                      </a:ext>
                    </a:extLst>
                  </p:cNvPr>
                  <p:cNvCxnSpPr/>
                  <p:nvPr/>
                </p:nvCxnSpPr>
                <p:spPr>
                  <a:xfrm>
                    <a:off x="6103679" y="881378"/>
                    <a:ext cx="0" cy="217410"/>
                  </a:xfrm>
                  <a:prstGeom prst="straightConnector1">
                    <a:avLst/>
                  </a:prstGeom>
                  <a:grpFill/>
                  <a:ln w="19050" cap="flat" cmpd="sng" algn="ctr">
                    <a:solidFill>
                      <a:srgbClr val="FF00FF"/>
                    </a:solidFill>
                    <a:prstDash val="sysDot"/>
                    <a:tailEnd type="triangle"/>
                  </a:ln>
                  <a:effectLst/>
                </p:spPr>
              </p:cxnSp>
              <p:cxnSp>
                <p:nvCxnSpPr>
                  <p:cNvPr id="59" name="直接箭头连接符 192">
                    <a:extLst>
                      <a:ext uri="{FF2B5EF4-FFF2-40B4-BE49-F238E27FC236}">
                        <a16:creationId xmlns:a16="http://schemas.microsoft.com/office/drawing/2014/main" id="{D168FF47-CC6F-42FD-B0BA-31268200B310}"/>
                      </a:ext>
                    </a:extLst>
                  </p:cNvPr>
                  <p:cNvCxnSpPr/>
                  <p:nvPr/>
                </p:nvCxnSpPr>
                <p:spPr>
                  <a:xfrm flipV="1">
                    <a:off x="6100472" y="773739"/>
                    <a:ext cx="0" cy="215278"/>
                  </a:xfrm>
                  <a:prstGeom prst="straightConnector1">
                    <a:avLst/>
                  </a:prstGeom>
                  <a:grpFill/>
                  <a:ln w="19050" cap="flat" cmpd="sng" algn="ctr">
                    <a:solidFill>
                      <a:srgbClr val="FF00FF"/>
                    </a:solidFill>
                    <a:prstDash val="sysDot"/>
                    <a:tailEnd type="triangle"/>
                  </a:ln>
                  <a:effectLst/>
                </p:spPr>
              </p:cxnSp>
            </p:grpSp>
            <p:cxnSp>
              <p:nvCxnSpPr>
                <p:cNvPr id="54" name="直接连接符 187">
                  <a:extLst>
                    <a:ext uri="{FF2B5EF4-FFF2-40B4-BE49-F238E27FC236}">
                      <a16:creationId xmlns:a16="http://schemas.microsoft.com/office/drawing/2014/main" id="{E19BC965-1937-4813-86FD-0435195977AB}"/>
                    </a:ext>
                  </a:extLst>
                </p:cNvPr>
                <p:cNvCxnSpPr/>
                <p:nvPr/>
              </p:nvCxnSpPr>
              <p:spPr>
                <a:xfrm flipV="1">
                  <a:off x="4654062" y="2244822"/>
                  <a:ext cx="1762369" cy="59884"/>
                </a:xfrm>
                <a:prstGeom prst="line">
                  <a:avLst/>
                </a:prstGeom>
                <a:grpFill/>
                <a:ln w="28575" cap="flat" cmpd="sng" algn="ctr">
                  <a:solidFill>
                    <a:srgbClr val="FFC000"/>
                  </a:solidFill>
                  <a:prstDash val="dash"/>
                  <a:headEnd type="none" w="med" len="med"/>
                  <a:tailEnd type="arrow" w="med" len="med"/>
                </a:ln>
                <a:effectLst/>
              </p:spPr>
            </p:cxnSp>
            <p:sp>
              <p:nvSpPr>
                <p:cNvPr id="55" name="文本框 188">
                  <a:extLst>
                    <a:ext uri="{FF2B5EF4-FFF2-40B4-BE49-F238E27FC236}">
                      <a16:creationId xmlns:a16="http://schemas.microsoft.com/office/drawing/2014/main" id="{3366D693-A2B5-4306-B2D9-A9748934B597}"/>
                    </a:ext>
                  </a:extLst>
                </p:cNvPr>
                <p:cNvSpPr txBox="1"/>
                <p:nvPr/>
              </p:nvSpPr>
              <p:spPr>
                <a:xfrm>
                  <a:off x="4467315" y="2274764"/>
                  <a:ext cx="497880" cy="285092"/>
                </a:xfrm>
                <a:prstGeom prst="rect">
                  <a:avLst/>
                </a:prstGeom>
                <a:grpFill/>
              </p:spPr>
              <p:txBody>
                <a:bodyPr wrap="none" rtlCol="0">
                  <a:spAutoFit/>
                </a:bodyPr>
                <a:lstStyle/>
                <a:p>
                  <a:pPr algn="ctr" defTabSz="685800">
                    <a:defRPr/>
                  </a:pPr>
                  <a:r>
                    <a:rPr lang="zh-CN" altLang="en-US" sz="825" b="1" kern="0" dirty="0">
                      <a:solidFill>
                        <a:srgbClr val="FFC000"/>
                      </a:solidFill>
                      <a:effectLst>
                        <a:glow rad="139700">
                          <a:prstClr val="white">
                            <a:lumMod val="65000"/>
                            <a:alpha val="40000"/>
                          </a:prstClr>
                        </a:glow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中子</a:t>
                  </a:r>
                </a:p>
              </p:txBody>
            </p:sp>
            <p:sp>
              <p:nvSpPr>
                <p:cNvPr id="56" name="文本框 189">
                  <a:extLst>
                    <a:ext uri="{FF2B5EF4-FFF2-40B4-BE49-F238E27FC236}">
                      <a16:creationId xmlns:a16="http://schemas.microsoft.com/office/drawing/2014/main" id="{B5EF4E1F-7923-4FEC-A97C-8B26BC51677A}"/>
                    </a:ext>
                  </a:extLst>
                </p:cNvPr>
                <p:cNvSpPr txBox="1"/>
                <p:nvPr/>
              </p:nvSpPr>
              <p:spPr>
                <a:xfrm>
                  <a:off x="5915916" y="1738662"/>
                  <a:ext cx="705331" cy="285092"/>
                </a:xfrm>
                <a:prstGeom prst="rect">
                  <a:avLst/>
                </a:prstGeom>
                <a:grpFill/>
              </p:spPr>
              <p:txBody>
                <a:bodyPr wrap="none" rtlCol="0">
                  <a:spAutoFit/>
                </a:bodyPr>
                <a:lstStyle/>
                <a:p>
                  <a:pPr algn="ctr" defTabSz="685800">
                    <a:defRPr/>
                  </a:pPr>
                  <a:r>
                    <a:rPr lang="en-US" altLang="zh-CN" sz="825" b="1" kern="0" dirty="0">
                      <a:solidFill>
                        <a:prstClr val="white"/>
                      </a:solidFill>
                      <a:effectLst>
                        <a:glow rad="139700">
                          <a:srgbClr val="EEECE1">
                            <a:lumMod val="50000"/>
                            <a:alpha val="40000"/>
                          </a:srgbClr>
                        </a:glow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Sample</a:t>
                  </a:r>
                  <a:endParaRPr lang="zh-CN" altLang="en-US" sz="825" b="1" kern="0" dirty="0">
                    <a:solidFill>
                      <a:prstClr val="white"/>
                    </a:solidFill>
                    <a:effectLst>
                      <a:glow rad="139700">
                        <a:srgbClr val="EEECE1">
                          <a:lumMod val="50000"/>
                          <a:alpha val="40000"/>
                        </a:srgbClr>
                      </a:glow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微软雅黑" panose="020B0503020204020204" pitchFamily="34" charset="-122"/>
                    <a:cs typeface="Times New Roman" panose="02020603050405020304" pitchFamily="18" charset="0"/>
                  </a:endParaRPr>
                </a:p>
              </p:txBody>
            </p:sp>
            <p:cxnSp>
              <p:nvCxnSpPr>
                <p:cNvPr id="57" name="直接箭头连接符 190">
                  <a:extLst>
                    <a:ext uri="{FF2B5EF4-FFF2-40B4-BE49-F238E27FC236}">
                      <a16:creationId xmlns:a16="http://schemas.microsoft.com/office/drawing/2014/main" id="{0E77764C-DC40-4357-BA54-196D23C36584}"/>
                    </a:ext>
                  </a:extLst>
                </p:cNvPr>
                <p:cNvCxnSpPr/>
                <p:nvPr/>
              </p:nvCxnSpPr>
              <p:spPr>
                <a:xfrm>
                  <a:off x="6290800" y="1920439"/>
                  <a:ext cx="0" cy="219420"/>
                </a:xfrm>
                <a:prstGeom prst="straightConnector1">
                  <a:avLst/>
                </a:prstGeom>
                <a:grpFill/>
                <a:ln w="12700" cap="flat" cmpd="sng" algn="ctr">
                  <a:solidFill>
                    <a:sysClr val="window" lastClr="FFFFFF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</p:grpSp>
          <p:sp>
            <p:nvSpPr>
              <p:cNvPr id="42" name="文本框 174">
                <a:extLst>
                  <a:ext uri="{FF2B5EF4-FFF2-40B4-BE49-F238E27FC236}">
                    <a16:creationId xmlns:a16="http://schemas.microsoft.com/office/drawing/2014/main" id="{5F7726FD-52E7-4BBC-8199-B7C9CB605786}"/>
                  </a:ext>
                </a:extLst>
              </p:cNvPr>
              <p:cNvSpPr txBox="1"/>
              <p:nvPr/>
            </p:nvSpPr>
            <p:spPr>
              <a:xfrm>
                <a:off x="4259020" y="1456348"/>
                <a:ext cx="724279" cy="450145"/>
              </a:xfrm>
              <a:prstGeom prst="rect">
                <a:avLst/>
              </a:prstGeom>
              <a:grpFill/>
              <a:effectLst>
                <a:glow rad="127000">
                  <a:srgbClr val="4BACC6">
                    <a:lumMod val="40000"/>
                    <a:lumOff val="60000"/>
                  </a:srgbClr>
                </a:glow>
                <a:softEdge rad="635000"/>
              </a:effectLst>
            </p:spPr>
            <p:txBody>
              <a:bodyPr wrap="square" rtlCol="0">
                <a:spAutoFit/>
              </a:bodyPr>
              <a:lstStyle/>
              <a:p>
                <a:pPr algn="ctr" defTabSz="685800">
                  <a:defRPr/>
                </a:pPr>
                <a:r>
                  <a:rPr lang="en-US" altLang="zh-CN" sz="825" b="1" kern="0" dirty="0">
                    <a:solidFill>
                      <a:prstClr val="white"/>
                    </a:solidFill>
                    <a:effectLst>
                      <a:glow rad="139700">
                        <a:srgbClr val="EEECE1">
                          <a:lumMod val="50000"/>
                          <a:alpha val="40000"/>
                        </a:srgbClr>
                      </a:glow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Flight tube</a:t>
                </a:r>
                <a:endParaRPr lang="zh-CN" altLang="en-US" sz="825" b="1" kern="0" dirty="0">
                  <a:solidFill>
                    <a:prstClr val="white"/>
                  </a:solidFill>
                  <a:effectLst>
                    <a:glow rad="139700">
                      <a:srgbClr val="EEECE1">
                        <a:lumMod val="50000"/>
                        <a:alpha val="40000"/>
                      </a:srgb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43" name="直接箭头连接符 175">
                <a:extLst>
                  <a:ext uri="{FF2B5EF4-FFF2-40B4-BE49-F238E27FC236}">
                    <a16:creationId xmlns:a16="http://schemas.microsoft.com/office/drawing/2014/main" id="{94671999-0B5D-4222-B19F-0E358A98C364}"/>
                  </a:ext>
                </a:extLst>
              </p:cNvPr>
              <p:cNvCxnSpPr/>
              <p:nvPr/>
            </p:nvCxnSpPr>
            <p:spPr>
              <a:xfrm>
                <a:off x="4704278" y="1612156"/>
                <a:ext cx="0" cy="152400"/>
              </a:xfrm>
              <a:prstGeom prst="straightConnector1">
                <a:avLst/>
              </a:prstGeom>
              <a:grpFill/>
              <a:ln w="12700" cap="flat" cmpd="sng" algn="ctr">
                <a:solidFill>
                  <a:sysClr val="window" lastClr="FFFFFF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40" name="文本框 171">
              <a:extLst>
                <a:ext uri="{FF2B5EF4-FFF2-40B4-BE49-F238E27FC236}">
                  <a16:creationId xmlns:a16="http://schemas.microsoft.com/office/drawing/2014/main" id="{2913A667-2532-4B2D-A893-60C078A9920F}"/>
                </a:ext>
              </a:extLst>
            </p:cNvPr>
            <p:cNvSpPr txBox="1"/>
            <p:nvPr/>
          </p:nvSpPr>
          <p:spPr>
            <a:xfrm rot="11181">
              <a:off x="5748129" y="2209248"/>
              <a:ext cx="934795" cy="45014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 defTabSz="685800">
                <a:defRPr/>
              </a:pPr>
              <a:r>
                <a:rPr lang="en-US" altLang="zh-CN" sz="825" b="1" kern="0" dirty="0">
                  <a:solidFill>
                    <a:prstClr val="white"/>
                  </a:solidFill>
                  <a:effectLst>
                    <a:glow rad="139700">
                      <a:srgbClr val="EEECE1">
                        <a:lumMod val="50000"/>
                        <a:alpha val="40000"/>
                      </a:srgb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微软雅黑" panose="020B0503020204020204" pitchFamily="34" charset="-122"/>
                  <a:cs typeface="Times New Roman" panose="02020603050405020304" pitchFamily="18" charset="0"/>
                </a:rPr>
                <a:t>Support frame</a:t>
              </a:r>
              <a:endParaRPr lang="zh-CN" altLang="en-US" sz="825" b="1" kern="0" dirty="0">
                <a:solidFill>
                  <a:prstClr val="white"/>
                </a:solidFill>
                <a:effectLst>
                  <a:glow rad="139700">
                    <a:srgbClr val="EEECE1">
                      <a:lumMod val="50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0" name="矩形 9">
            <a:extLst>
              <a:ext uri="{FF2B5EF4-FFF2-40B4-BE49-F238E27FC236}">
                <a16:creationId xmlns:a16="http://schemas.microsoft.com/office/drawing/2014/main" id="{0BE71386-208C-4E44-9DDB-1EE3D034EF11}"/>
              </a:ext>
            </a:extLst>
          </p:cNvPr>
          <p:cNvSpPr/>
          <p:nvPr/>
        </p:nvSpPr>
        <p:spPr>
          <a:xfrm>
            <a:off x="334911" y="2233453"/>
            <a:ext cx="2348192" cy="415498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zh-CN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Carbon fiber disc prototype </a:t>
            </a:r>
            <a:r>
              <a:rPr lang="zh-CN" alt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700mm@10kg@340Hz</a:t>
            </a:r>
            <a:r>
              <a:rPr lang="zh-CN" alt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broken</a:t>
            </a:r>
            <a:r>
              <a:rPr lang="zh-CN" alt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C29181E2-31BF-494C-88BF-1ED20301927F}"/>
              </a:ext>
            </a:extLst>
          </p:cNvPr>
          <p:cNvSpPr/>
          <p:nvPr/>
        </p:nvSpPr>
        <p:spPr>
          <a:xfrm>
            <a:off x="4587071" y="1691580"/>
            <a:ext cx="85792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200" dirty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CSNS-MR</a:t>
            </a:r>
            <a:endParaRPr lang="zh-CN" altLang="en-US" sz="1200" dirty="0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0FC7299F-915E-4686-8845-15736E125ED4}"/>
              </a:ext>
            </a:extLst>
          </p:cNvPr>
          <p:cNvSpPr/>
          <p:nvPr/>
        </p:nvSpPr>
        <p:spPr>
          <a:xfrm>
            <a:off x="3043456" y="3484300"/>
            <a:ext cx="3108049" cy="615553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altLang="zh-CN" sz="1200" b="1" dirty="0">
                <a:solidFill>
                  <a:srgbClr val="0F1115"/>
                </a:solidFill>
                <a:highlight>
                  <a:srgbClr val="FFFF00"/>
                </a:highlight>
                <a:latin typeface="quote-cjk-patch"/>
              </a:rPr>
              <a:t>Supermirror Performance Highlights:</a:t>
            </a:r>
            <a:br>
              <a:rPr lang="en-US" altLang="zh-CN" sz="1200" dirty="0">
                <a:highlight>
                  <a:srgbClr val="FFFF00"/>
                </a:highlight>
              </a:rPr>
            </a:br>
            <a:r>
              <a:rPr lang="en-US" altLang="zh-CN" sz="1100" dirty="0">
                <a:solidFill>
                  <a:srgbClr val="0F1115"/>
                </a:solidFill>
                <a:highlight>
                  <a:srgbClr val="FFFF00"/>
                </a:highlight>
                <a:latin typeface="quote-cjk-patch"/>
              </a:rPr>
              <a:t>• </a:t>
            </a:r>
            <a:r>
              <a:rPr lang="en-US" altLang="zh-CN" sz="1100" b="1" dirty="0">
                <a:solidFill>
                  <a:srgbClr val="0F1115"/>
                </a:solidFill>
                <a:highlight>
                  <a:srgbClr val="FFFF00"/>
                </a:highlight>
                <a:latin typeface="quote-cjk-patch"/>
              </a:rPr>
              <a:t>m=2 / m=2.5:</a:t>
            </a:r>
            <a:r>
              <a:rPr lang="en-US" altLang="zh-CN" sz="1100" dirty="0">
                <a:solidFill>
                  <a:srgbClr val="0F1115"/>
                </a:solidFill>
                <a:highlight>
                  <a:srgbClr val="FFFF00"/>
                </a:highlight>
                <a:latin typeface="quote-cjk-patch"/>
              </a:rPr>
              <a:t> Average reflectivity (</a:t>
            </a:r>
            <a:r>
              <a:rPr lang="en-US" altLang="zh-CN" sz="1100" dirty="0" err="1">
                <a:solidFill>
                  <a:srgbClr val="0F1115"/>
                </a:solidFill>
                <a:highlight>
                  <a:srgbClr val="FFFF00"/>
                </a:highlight>
                <a:latin typeface="quote-cjk-patch"/>
              </a:rPr>
              <a:t>Rc</a:t>
            </a:r>
            <a:r>
              <a:rPr lang="en-US" altLang="zh-CN" sz="1100" dirty="0">
                <a:solidFill>
                  <a:srgbClr val="0F1115"/>
                </a:solidFill>
                <a:highlight>
                  <a:srgbClr val="FFFF00"/>
                </a:highlight>
                <a:latin typeface="quote-cjk-patch"/>
              </a:rPr>
              <a:t>) of 93% / 91%, performance equal to international level.</a:t>
            </a:r>
            <a:endParaRPr lang="zh-CN" altLang="en-US" sz="1100" dirty="0">
              <a:highlight>
                <a:srgbClr val="FFFF00"/>
              </a:highlight>
            </a:endParaRPr>
          </a:p>
        </p:txBody>
      </p:sp>
      <p:pic>
        <p:nvPicPr>
          <p:cNvPr id="2052" name="Picture 4" descr="https://opendoc.ihep.ac.cn/wps3/weboffice/weboffice/shapes/6F4B73FA73C94309AF240918F62C6663/9e08ebd343fda83ea69a85327bb9bb0d402857cd?AWSAccessKeyId=TMTozwL5kmI2t1Cg&amp;Expires=1762490347&amp;__doc_route_key=0&amp;response-expires=156952&amp;Signature=JarYMrZDmZc43TVLKTFxJ2Oq2M0%3D">
            <a:extLst>
              <a:ext uri="{FF2B5EF4-FFF2-40B4-BE49-F238E27FC236}">
                <a16:creationId xmlns:a16="http://schemas.microsoft.com/office/drawing/2014/main" id="{805B7F20-2E54-4869-9A6B-F9C9B0238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250" y="2651289"/>
            <a:ext cx="1621631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标题 2">
            <a:extLst>
              <a:ext uri="{FF2B5EF4-FFF2-40B4-BE49-F238E27FC236}">
                <a16:creationId xmlns:a16="http://schemas.microsoft.com/office/drawing/2014/main" id="{F9D7E64B-0DF8-418F-9F39-F138B38F2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775"/>
            <a:ext cx="7306322" cy="431953"/>
          </a:xfrm>
        </p:spPr>
        <p:txBody>
          <a:bodyPr/>
          <a:lstStyle/>
          <a:p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Status of technology system</a:t>
            </a:r>
            <a:endParaRPr lang="zh-CN" altLang="en-US" sz="3200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3">
            <a:alphaModFix amt="85000"/>
          </a:blip>
          <a:srcRect t="13688"/>
          <a:stretch>
            <a:fillRect/>
          </a:stretch>
        </p:blipFill>
        <p:spPr>
          <a:xfrm>
            <a:off x="0" y="712417"/>
            <a:ext cx="9144000" cy="4419543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-3710" y="712416"/>
            <a:ext cx="2334985" cy="4469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CN" sz="1260" b="1" dirty="0" err="1">
                <a:solidFill>
                  <a:schemeClr val="accent2"/>
                </a:solidFill>
              </a:rPr>
              <a:t>Linac</a:t>
            </a:r>
            <a:r>
              <a:rPr lang="en-US" altLang="zh-CN" sz="1260" b="1" dirty="0">
                <a:solidFill>
                  <a:schemeClr val="accent2"/>
                </a:solidFill>
              </a:rPr>
              <a:t>-II &amp; Cryogenic Bldg.</a:t>
            </a:r>
          </a:p>
          <a:p>
            <a:r>
              <a:rPr lang="en-US" altLang="zh-CN" sz="1080" b="1" dirty="0">
                <a:solidFill>
                  <a:srgbClr val="FFFF00"/>
                </a:solidFill>
                <a:latin typeface="+mj-lt"/>
              </a:rPr>
              <a:t>TBC Aug. 2026</a:t>
            </a:r>
          </a:p>
        </p:txBody>
      </p:sp>
      <p:sp>
        <p:nvSpPr>
          <p:cNvPr id="11" name="矩形 10"/>
          <p:cNvSpPr/>
          <p:nvPr/>
        </p:nvSpPr>
        <p:spPr>
          <a:xfrm>
            <a:off x="-3709" y="1581370"/>
            <a:ext cx="2334986" cy="597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CN" sz="1260" b="1" dirty="0">
                <a:solidFill>
                  <a:schemeClr val="accent2"/>
                </a:solidFill>
              </a:rPr>
              <a:t>Backscattering Spectrometer </a:t>
            </a:r>
          </a:p>
          <a:p>
            <a:r>
              <a:rPr lang="en-US" altLang="zh-CN" sz="1260" b="1" dirty="0">
                <a:solidFill>
                  <a:schemeClr val="accent2"/>
                </a:solidFill>
              </a:rPr>
              <a:t>Experimental Station</a:t>
            </a:r>
          </a:p>
          <a:p>
            <a:r>
              <a:rPr lang="en-US" altLang="zh-CN" sz="1080" b="1" dirty="0">
                <a:solidFill>
                  <a:schemeClr val="accent1"/>
                </a:solidFill>
                <a:latin typeface="+mj-lt"/>
              </a:rPr>
              <a:t>COMPLETED</a:t>
            </a:r>
          </a:p>
        </p:txBody>
      </p:sp>
      <p:sp>
        <p:nvSpPr>
          <p:cNvPr id="13" name="矩形 12"/>
          <p:cNvSpPr/>
          <p:nvPr/>
        </p:nvSpPr>
        <p:spPr>
          <a:xfrm>
            <a:off x="7180771" y="953738"/>
            <a:ext cx="1963229" cy="44235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CN" sz="1260" b="1" dirty="0">
                <a:solidFill>
                  <a:schemeClr val="accent2"/>
                </a:solidFill>
              </a:rPr>
              <a:t>LLRW Storage room</a:t>
            </a:r>
          </a:p>
          <a:p>
            <a:r>
              <a:rPr lang="en-US" altLang="zh-CN" sz="1080" b="1" dirty="0">
                <a:solidFill>
                  <a:schemeClr val="accent1"/>
                </a:solidFill>
                <a:latin typeface="+mj-lt"/>
              </a:rPr>
              <a:t>COMPLETED</a:t>
            </a:r>
          </a:p>
        </p:txBody>
      </p:sp>
      <p:sp>
        <p:nvSpPr>
          <p:cNvPr id="14" name="矩形 13"/>
          <p:cNvSpPr/>
          <p:nvPr/>
        </p:nvSpPr>
        <p:spPr>
          <a:xfrm>
            <a:off x="7180770" y="1648391"/>
            <a:ext cx="1963229" cy="58226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CN" sz="1260" b="1" dirty="0">
                <a:solidFill>
                  <a:schemeClr val="accent2"/>
                </a:solidFill>
              </a:rPr>
              <a:t>High-energy Proton Experimental Bldg.</a:t>
            </a:r>
          </a:p>
          <a:p>
            <a:r>
              <a:rPr lang="en-US" altLang="zh-CN" sz="1080" b="1" dirty="0">
                <a:solidFill>
                  <a:srgbClr val="FFFF00"/>
                </a:solidFill>
                <a:latin typeface="+mj-lt"/>
              </a:rPr>
              <a:t>TBC Aug. 2026</a:t>
            </a:r>
          </a:p>
        </p:txBody>
      </p:sp>
      <p:sp>
        <p:nvSpPr>
          <p:cNvPr id="15" name="矩形 14"/>
          <p:cNvSpPr/>
          <p:nvPr/>
        </p:nvSpPr>
        <p:spPr>
          <a:xfrm>
            <a:off x="7180771" y="2505693"/>
            <a:ext cx="1970416" cy="40345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CN" sz="1260" b="1" dirty="0">
                <a:solidFill>
                  <a:schemeClr val="accent2"/>
                </a:solidFill>
              </a:rPr>
              <a:t>User Laboratories Bldg.</a:t>
            </a:r>
          </a:p>
          <a:p>
            <a:r>
              <a:rPr lang="en-US" altLang="zh-CN" sz="1080" b="1" dirty="0">
                <a:solidFill>
                  <a:srgbClr val="FFFF00"/>
                </a:solidFill>
                <a:latin typeface="+mj-lt"/>
              </a:rPr>
              <a:t>TBC Jan. 2026</a:t>
            </a:r>
          </a:p>
        </p:txBody>
      </p:sp>
      <p:cxnSp>
        <p:nvCxnSpPr>
          <p:cNvPr id="17" name="连接符: 肘形 16"/>
          <p:cNvCxnSpPr>
            <a:stCxn id="13" idx="1"/>
            <a:endCxn id="49" idx="0"/>
          </p:cNvCxnSpPr>
          <p:nvPr/>
        </p:nvCxnSpPr>
        <p:spPr>
          <a:xfrm rot="10800000" flipV="1">
            <a:off x="6293551" y="1174914"/>
            <a:ext cx="887221" cy="611715"/>
          </a:xfrm>
          <a:prstGeom prst="bentConnector2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连接符: 肘形 27"/>
          <p:cNvCxnSpPr>
            <a:endCxn id="52" idx="0"/>
          </p:cNvCxnSpPr>
          <p:nvPr/>
        </p:nvCxnSpPr>
        <p:spPr>
          <a:xfrm rot="10800000" flipV="1">
            <a:off x="5359617" y="2064426"/>
            <a:ext cx="1800461" cy="265397"/>
          </a:xfrm>
          <a:prstGeom prst="bentConnector2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椭圆 30"/>
          <p:cNvSpPr/>
          <p:nvPr/>
        </p:nvSpPr>
        <p:spPr>
          <a:xfrm>
            <a:off x="6251245" y="2665134"/>
            <a:ext cx="84612" cy="8015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 sz="1260" b="1">
              <a:solidFill>
                <a:schemeClr val="accent2"/>
              </a:solidFill>
            </a:endParaRPr>
          </a:p>
        </p:txBody>
      </p:sp>
      <p:cxnSp>
        <p:nvCxnSpPr>
          <p:cNvPr id="35" name="直接连接符 34"/>
          <p:cNvCxnSpPr>
            <a:endCxn id="31" idx="6"/>
          </p:cNvCxnSpPr>
          <p:nvPr/>
        </p:nvCxnSpPr>
        <p:spPr>
          <a:xfrm flipH="1">
            <a:off x="6335856" y="2699256"/>
            <a:ext cx="844915" cy="595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椭圆 35"/>
          <p:cNvSpPr/>
          <p:nvPr/>
        </p:nvSpPr>
        <p:spPr>
          <a:xfrm>
            <a:off x="4206090" y="1810781"/>
            <a:ext cx="84612" cy="8015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 sz="1260" b="1">
              <a:solidFill>
                <a:schemeClr val="accent2"/>
              </a:solidFill>
            </a:endParaRPr>
          </a:p>
        </p:txBody>
      </p:sp>
      <p:cxnSp>
        <p:nvCxnSpPr>
          <p:cNvPr id="38" name="连接符: 肘形 37"/>
          <p:cNvCxnSpPr>
            <a:stCxn id="9" idx="3"/>
            <a:endCxn id="36" idx="0"/>
          </p:cNvCxnSpPr>
          <p:nvPr/>
        </p:nvCxnSpPr>
        <p:spPr>
          <a:xfrm>
            <a:off x="2331277" y="935873"/>
            <a:ext cx="1917120" cy="874909"/>
          </a:xfrm>
          <a:prstGeom prst="bentConnector2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连接符: 肘形 42"/>
          <p:cNvCxnSpPr>
            <a:stCxn id="11" idx="3"/>
            <a:endCxn id="45" idx="0"/>
          </p:cNvCxnSpPr>
          <p:nvPr/>
        </p:nvCxnSpPr>
        <p:spPr>
          <a:xfrm>
            <a:off x="2331276" y="1879957"/>
            <a:ext cx="783400" cy="290423"/>
          </a:xfrm>
          <a:prstGeom prst="bentConnector2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-7187" y="4515592"/>
            <a:ext cx="9144000" cy="6279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CN" sz="1260" b="1" dirty="0"/>
              <a:t>Total Bldg. Footprint Area</a:t>
            </a:r>
            <a:r>
              <a:rPr lang="zh-CN" altLang="en-US" sz="1260" b="1" dirty="0"/>
              <a:t>：</a:t>
            </a:r>
            <a:r>
              <a:rPr lang="en-US" altLang="zh-CN" sz="1260" b="1" dirty="0">
                <a:solidFill>
                  <a:schemeClr val="accent2"/>
                </a:solidFill>
              </a:rPr>
              <a:t>11530m</a:t>
            </a:r>
            <a:r>
              <a:rPr lang="en-US" altLang="zh-CN" sz="1260" b="1" baseline="30000" dirty="0">
                <a:solidFill>
                  <a:schemeClr val="accent2"/>
                </a:solidFill>
              </a:rPr>
              <a:t>2</a:t>
            </a:r>
          </a:p>
          <a:p>
            <a:r>
              <a:rPr lang="en-US" altLang="zh-CN" sz="1260" b="1" dirty="0"/>
              <a:t>Total Floor Area</a:t>
            </a:r>
            <a:r>
              <a:rPr lang="zh-CN" altLang="en-US" sz="1260" b="1" dirty="0"/>
              <a:t>：</a:t>
            </a:r>
            <a:r>
              <a:rPr lang="en-US" altLang="zh-CN" sz="1260" b="1" dirty="0">
                <a:solidFill>
                  <a:schemeClr val="accent2"/>
                </a:solidFill>
              </a:rPr>
              <a:t>19397m</a:t>
            </a:r>
            <a:r>
              <a:rPr lang="en-US" altLang="zh-CN" sz="1260" b="1" baseline="30000" dirty="0">
                <a:solidFill>
                  <a:schemeClr val="accent2"/>
                </a:solidFill>
              </a:rPr>
              <a:t>2</a:t>
            </a:r>
          </a:p>
          <a:p>
            <a:r>
              <a:rPr lang="en-US" altLang="zh-CN" sz="1260" b="1" dirty="0"/>
              <a:t>Floor Area Ratio</a:t>
            </a:r>
            <a:r>
              <a:rPr lang="zh-CN" altLang="en-US" sz="1260" b="1" dirty="0"/>
              <a:t>：</a:t>
            </a:r>
            <a:r>
              <a:rPr lang="en-US" altLang="zh-CN" sz="1260" b="1" dirty="0">
                <a:solidFill>
                  <a:schemeClr val="accent2"/>
                </a:solidFill>
              </a:rPr>
              <a:t>0.29</a:t>
            </a:r>
          </a:p>
        </p:txBody>
      </p:sp>
      <p:sp>
        <p:nvSpPr>
          <p:cNvPr id="44" name="标题 3"/>
          <p:cNvSpPr>
            <a:spLocks noGrp="1"/>
          </p:cNvSpPr>
          <p:nvPr>
            <p:ph type="title"/>
          </p:nvPr>
        </p:nvSpPr>
        <p:spPr>
          <a:xfrm>
            <a:off x="363682" y="55069"/>
            <a:ext cx="6881826" cy="431953"/>
          </a:xfrm>
        </p:spPr>
        <p:txBody>
          <a:bodyPr/>
          <a:lstStyle/>
          <a:p>
            <a:r>
              <a:rPr lang="en-US" altLang="zh-CN" dirty="0"/>
              <a:t>Civil Engineering – Current Status</a:t>
            </a:r>
          </a:p>
        </p:txBody>
      </p:sp>
      <p:sp>
        <p:nvSpPr>
          <p:cNvPr id="30" name="任意多边形: 形状 29"/>
          <p:cNvSpPr/>
          <p:nvPr/>
        </p:nvSpPr>
        <p:spPr>
          <a:xfrm>
            <a:off x="3788229" y="1755322"/>
            <a:ext cx="1020536" cy="277585"/>
          </a:xfrm>
          <a:custGeom>
            <a:avLst/>
            <a:gdLst>
              <a:gd name="connsiteX0" fmla="*/ 10886 w 1360715"/>
              <a:gd name="connsiteY0" fmla="*/ 370114 h 370114"/>
              <a:gd name="connsiteX1" fmla="*/ 0 w 1360715"/>
              <a:gd name="connsiteY1" fmla="*/ 163285 h 370114"/>
              <a:gd name="connsiteX2" fmla="*/ 65315 w 1360715"/>
              <a:gd name="connsiteY2" fmla="*/ 0 h 370114"/>
              <a:gd name="connsiteX3" fmla="*/ 1360715 w 1360715"/>
              <a:gd name="connsiteY3" fmla="*/ 10885 h 370114"/>
              <a:gd name="connsiteX4" fmla="*/ 1360715 w 1360715"/>
              <a:gd name="connsiteY4" fmla="*/ 359228 h 370114"/>
              <a:gd name="connsiteX5" fmla="*/ 1012372 w 1360715"/>
              <a:gd name="connsiteY5" fmla="*/ 359228 h 370114"/>
              <a:gd name="connsiteX6" fmla="*/ 892629 w 1360715"/>
              <a:gd name="connsiteY6" fmla="*/ 239485 h 370114"/>
              <a:gd name="connsiteX7" fmla="*/ 544286 w 1360715"/>
              <a:gd name="connsiteY7" fmla="*/ 261257 h 370114"/>
              <a:gd name="connsiteX8" fmla="*/ 566058 w 1360715"/>
              <a:gd name="connsiteY8" fmla="*/ 348342 h 370114"/>
              <a:gd name="connsiteX9" fmla="*/ 10886 w 1360715"/>
              <a:gd name="connsiteY9" fmla="*/ 370114 h 370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60715" h="370114">
                <a:moveTo>
                  <a:pt x="10886" y="370114"/>
                </a:moveTo>
                <a:lnTo>
                  <a:pt x="0" y="163285"/>
                </a:lnTo>
                <a:lnTo>
                  <a:pt x="65315" y="0"/>
                </a:lnTo>
                <a:lnTo>
                  <a:pt x="1360715" y="10885"/>
                </a:lnTo>
                <a:lnTo>
                  <a:pt x="1360715" y="359228"/>
                </a:lnTo>
                <a:lnTo>
                  <a:pt x="1012372" y="359228"/>
                </a:lnTo>
                <a:lnTo>
                  <a:pt x="892629" y="239485"/>
                </a:lnTo>
                <a:lnTo>
                  <a:pt x="544286" y="261257"/>
                </a:lnTo>
                <a:lnTo>
                  <a:pt x="566058" y="348342"/>
                </a:lnTo>
                <a:lnTo>
                  <a:pt x="10886" y="370114"/>
                </a:lnTo>
                <a:close/>
              </a:path>
            </a:pathLst>
          </a:custGeom>
          <a:solidFill>
            <a:srgbClr val="FFFF00">
              <a:alpha val="30196"/>
            </a:srgbClr>
          </a:solidFill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260"/>
          </a:p>
        </p:txBody>
      </p:sp>
      <p:sp>
        <p:nvSpPr>
          <p:cNvPr id="32" name="任意多边形: 形状 31"/>
          <p:cNvSpPr/>
          <p:nvPr/>
        </p:nvSpPr>
        <p:spPr>
          <a:xfrm>
            <a:off x="6049736" y="1755323"/>
            <a:ext cx="530679" cy="155121"/>
          </a:xfrm>
          <a:custGeom>
            <a:avLst/>
            <a:gdLst>
              <a:gd name="connsiteX0" fmla="*/ 76200 w 707572"/>
              <a:gd name="connsiteY0" fmla="*/ 206828 h 206828"/>
              <a:gd name="connsiteX1" fmla="*/ 707572 w 707572"/>
              <a:gd name="connsiteY1" fmla="*/ 206828 h 206828"/>
              <a:gd name="connsiteX2" fmla="*/ 707572 w 707572"/>
              <a:gd name="connsiteY2" fmla="*/ 76200 h 206828"/>
              <a:gd name="connsiteX3" fmla="*/ 609600 w 707572"/>
              <a:gd name="connsiteY3" fmla="*/ 0 h 206828"/>
              <a:gd name="connsiteX4" fmla="*/ 0 w 707572"/>
              <a:gd name="connsiteY4" fmla="*/ 0 h 206828"/>
              <a:gd name="connsiteX5" fmla="*/ 0 w 707572"/>
              <a:gd name="connsiteY5" fmla="*/ 130628 h 206828"/>
              <a:gd name="connsiteX6" fmla="*/ 76200 w 707572"/>
              <a:gd name="connsiteY6" fmla="*/ 206828 h 206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7572" h="206828">
                <a:moveTo>
                  <a:pt x="76200" y="206828"/>
                </a:moveTo>
                <a:lnTo>
                  <a:pt x="707572" y="206828"/>
                </a:lnTo>
                <a:lnTo>
                  <a:pt x="707572" y="76200"/>
                </a:lnTo>
                <a:lnTo>
                  <a:pt x="609600" y="0"/>
                </a:lnTo>
                <a:lnTo>
                  <a:pt x="0" y="0"/>
                </a:lnTo>
                <a:lnTo>
                  <a:pt x="0" y="130628"/>
                </a:lnTo>
                <a:lnTo>
                  <a:pt x="76200" y="206828"/>
                </a:lnTo>
                <a:close/>
              </a:path>
            </a:pathLst>
          </a:custGeom>
          <a:solidFill>
            <a:schemeClr val="accent1">
              <a:alpha val="30196"/>
            </a:schemeClr>
          </a:solidFill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260"/>
          </a:p>
        </p:txBody>
      </p:sp>
      <p:sp>
        <p:nvSpPr>
          <p:cNvPr id="33" name="任意多边形: 形状 32"/>
          <p:cNvSpPr/>
          <p:nvPr/>
        </p:nvSpPr>
        <p:spPr>
          <a:xfrm>
            <a:off x="4702629" y="2253343"/>
            <a:ext cx="1085850" cy="351065"/>
          </a:xfrm>
          <a:custGeom>
            <a:avLst/>
            <a:gdLst>
              <a:gd name="connsiteX0" fmla="*/ 0 w 1447800"/>
              <a:gd name="connsiteY0" fmla="*/ 468086 h 468086"/>
              <a:gd name="connsiteX1" fmla="*/ 1447800 w 1447800"/>
              <a:gd name="connsiteY1" fmla="*/ 468086 h 468086"/>
              <a:gd name="connsiteX2" fmla="*/ 1447800 w 1447800"/>
              <a:gd name="connsiteY2" fmla="*/ 195943 h 468086"/>
              <a:gd name="connsiteX3" fmla="*/ 1317172 w 1447800"/>
              <a:gd name="connsiteY3" fmla="*/ 0 h 468086"/>
              <a:gd name="connsiteX4" fmla="*/ 43543 w 1447800"/>
              <a:gd name="connsiteY4" fmla="*/ 0 h 468086"/>
              <a:gd name="connsiteX5" fmla="*/ 0 w 1447800"/>
              <a:gd name="connsiteY5" fmla="*/ 468086 h 468086"/>
              <a:gd name="connsiteX0-1" fmla="*/ 0 w 1447800"/>
              <a:gd name="connsiteY0-2" fmla="*/ 468086 h 468086"/>
              <a:gd name="connsiteX1-3" fmla="*/ 1447800 w 1447800"/>
              <a:gd name="connsiteY1-4" fmla="*/ 468086 h 468086"/>
              <a:gd name="connsiteX2-5" fmla="*/ 1447800 w 1447800"/>
              <a:gd name="connsiteY2-6" fmla="*/ 195943 h 468086"/>
              <a:gd name="connsiteX3-7" fmla="*/ 1317172 w 1447800"/>
              <a:gd name="connsiteY3-8" fmla="*/ 0 h 468086"/>
              <a:gd name="connsiteX4-9" fmla="*/ 0 w 1447800"/>
              <a:gd name="connsiteY4-10" fmla="*/ 10886 h 468086"/>
              <a:gd name="connsiteX5-11" fmla="*/ 0 w 1447800"/>
              <a:gd name="connsiteY5-12" fmla="*/ 468086 h 46808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1447800" h="468086">
                <a:moveTo>
                  <a:pt x="0" y="468086"/>
                </a:moveTo>
                <a:lnTo>
                  <a:pt x="1447800" y="468086"/>
                </a:lnTo>
                <a:lnTo>
                  <a:pt x="1447800" y="195943"/>
                </a:lnTo>
                <a:lnTo>
                  <a:pt x="1317172" y="0"/>
                </a:lnTo>
                <a:lnTo>
                  <a:pt x="0" y="10886"/>
                </a:lnTo>
                <a:lnTo>
                  <a:pt x="0" y="468086"/>
                </a:lnTo>
                <a:close/>
              </a:path>
            </a:pathLst>
          </a:custGeom>
          <a:solidFill>
            <a:srgbClr val="FFFF00">
              <a:alpha val="30196"/>
            </a:srgbClr>
          </a:solidFill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260"/>
          </a:p>
        </p:txBody>
      </p:sp>
      <p:sp>
        <p:nvSpPr>
          <p:cNvPr id="34" name="任意多边形: 形状 33"/>
          <p:cNvSpPr/>
          <p:nvPr/>
        </p:nvSpPr>
        <p:spPr>
          <a:xfrm>
            <a:off x="5935436" y="2441123"/>
            <a:ext cx="1102179" cy="416379"/>
          </a:xfrm>
          <a:custGeom>
            <a:avLst/>
            <a:gdLst>
              <a:gd name="connsiteX0" fmla="*/ 97972 w 1469572"/>
              <a:gd name="connsiteY0" fmla="*/ 555171 h 555171"/>
              <a:gd name="connsiteX1" fmla="*/ 1469572 w 1469572"/>
              <a:gd name="connsiteY1" fmla="*/ 555171 h 555171"/>
              <a:gd name="connsiteX2" fmla="*/ 1469572 w 1469572"/>
              <a:gd name="connsiteY2" fmla="*/ 163285 h 555171"/>
              <a:gd name="connsiteX3" fmla="*/ 1273629 w 1469572"/>
              <a:gd name="connsiteY3" fmla="*/ 0 h 555171"/>
              <a:gd name="connsiteX4" fmla="*/ 0 w 1469572"/>
              <a:gd name="connsiteY4" fmla="*/ 0 h 555171"/>
              <a:gd name="connsiteX5" fmla="*/ 0 w 1469572"/>
              <a:gd name="connsiteY5" fmla="*/ 359228 h 555171"/>
              <a:gd name="connsiteX6" fmla="*/ 97972 w 1469572"/>
              <a:gd name="connsiteY6" fmla="*/ 555171 h 555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69572" h="555171">
                <a:moveTo>
                  <a:pt x="97972" y="555171"/>
                </a:moveTo>
                <a:lnTo>
                  <a:pt x="1469572" y="555171"/>
                </a:lnTo>
                <a:lnTo>
                  <a:pt x="1469572" y="163285"/>
                </a:lnTo>
                <a:lnTo>
                  <a:pt x="1273629" y="0"/>
                </a:lnTo>
                <a:lnTo>
                  <a:pt x="0" y="0"/>
                </a:lnTo>
                <a:lnTo>
                  <a:pt x="0" y="359228"/>
                </a:lnTo>
                <a:lnTo>
                  <a:pt x="97972" y="555171"/>
                </a:lnTo>
                <a:close/>
              </a:path>
            </a:pathLst>
          </a:custGeom>
          <a:solidFill>
            <a:srgbClr val="FFFF00">
              <a:alpha val="30196"/>
            </a:srgbClr>
          </a:solidFill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260"/>
          </a:p>
        </p:txBody>
      </p:sp>
      <p:sp>
        <p:nvSpPr>
          <p:cNvPr id="39" name="任意多边形: 形状 38"/>
          <p:cNvSpPr/>
          <p:nvPr/>
        </p:nvSpPr>
        <p:spPr>
          <a:xfrm>
            <a:off x="2898322" y="2057400"/>
            <a:ext cx="432707" cy="293915"/>
          </a:xfrm>
          <a:custGeom>
            <a:avLst/>
            <a:gdLst>
              <a:gd name="connsiteX0" fmla="*/ 87085 w 544285"/>
              <a:gd name="connsiteY0" fmla="*/ 326571 h 391886"/>
              <a:gd name="connsiteX1" fmla="*/ 0 w 544285"/>
              <a:gd name="connsiteY1" fmla="*/ 206829 h 391886"/>
              <a:gd name="connsiteX2" fmla="*/ 0 w 544285"/>
              <a:gd name="connsiteY2" fmla="*/ 119743 h 391886"/>
              <a:gd name="connsiteX3" fmla="*/ 32657 w 544285"/>
              <a:gd name="connsiteY3" fmla="*/ 54429 h 391886"/>
              <a:gd name="connsiteX4" fmla="*/ 76200 w 544285"/>
              <a:gd name="connsiteY4" fmla="*/ 32657 h 391886"/>
              <a:gd name="connsiteX5" fmla="*/ 261257 w 544285"/>
              <a:gd name="connsiteY5" fmla="*/ 0 h 391886"/>
              <a:gd name="connsiteX6" fmla="*/ 544285 w 544285"/>
              <a:gd name="connsiteY6" fmla="*/ 43543 h 391886"/>
              <a:gd name="connsiteX7" fmla="*/ 544285 w 544285"/>
              <a:gd name="connsiteY7" fmla="*/ 326571 h 391886"/>
              <a:gd name="connsiteX8" fmla="*/ 424543 w 544285"/>
              <a:gd name="connsiteY8" fmla="*/ 391886 h 391886"/>
              <a:gd name="connsiteX9" fmla="*/ 87085 w 544285"/>
              <a:gd name="connsiteY9" fmla="*/ 326571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285" h="391886">
                <a:moveTo>
                  <a:pt x="87085" y="326571"/>
                </a:moveTo>
                <a:lnTo>
                  <a:pt x="0" y="206829"/>
                </a:lnTo>
                <a:lnTo>
                  <a:pt x="0" y="119743"/>
                </a:lnTo>
                <a:lnTo>
                  <a:pt x="32657" y="54429"/>
                </a:lnTo>
                <a:lnTo>
                  <a:pt x="76200" y="32657"/>
                </a:lnTo>
                <a:lnTo>
                  <a:pt x="261257" y="0"/>
                </a:lnTo>
                <a:lnTo>
                  <a:pt x="544285" y="43543"/>
                </a:lnTo>
                <a:lnTo>
                  <a:pt x="544285" y="326571"/>
                </a:lnTo>
                <a:lnTo>
                  <a:pt x="424543" y="391886"/>
                </a:lnTo>
                <a:lnTo>
                  <a:pt x="87085" y="326571"/>
                </a:lnTo>
                <a:close/>
              </a:path>
            </a:pathLst>
          </a:custGeom>
          <a:solidFill>
            <a:schemeClr val="accent1">
              <a:alpha val="30196"/>
            </a:schemeClr>
          </a:solidFill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260"/>
          </a:p>
        </p:txBody>
      </p:sp>
      <p:sp>
        <p:nvSpPr>
          <p:cNvPr id="45" name="椭圆 44"/>
          <p:cNvSpPr/>
          <p:nvPr/>
        </p:nvSpPr>
        <p:spPr>
          <a:xfrm>
            <a:off x="3072370" y="2170380"/>
            <a:ext cx="84612" cy="80158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 sz="1260" b="1">
              <a:solidFill>
                <a:schemeClr val="accent2"/>
              </a:solidFill>
            </a:endParaRPr>
          </a:p>
        </p:txBody>
      </p:sp>
      <p:sp>
        <p:nvSpPr>
          <p:cNvPr id="49" name="椭圆 48"/>
          <p:cNvSpPr/>
          <p:nvPr/>
        </p:nvSpPr>
        <p:spPr>
          <a:xfrm>
            <a:off x="6251245" y="1786629"/>
            <a:ext cx="84612" cy="80158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 sz="1260" b="1">
              <a:solidFill>
                <a:schemeClr val="accent2"/>
              </a:solidFill>
            </a:endParaRPr>
          </a:p>
        </p:txBody>
      </p:sp>
      <p:sp>
        <p:nvSpPr>
          <p:cNvPr id="52" name="椭圆 51"/>
          <p:cNvSpPr/>
          <p:nvPr/>
        </p:nvSpPr>
        <p:spPr>
          <a:xfrm>
            <a:off x="5317311" y="2329822"/>
            <a:ext cx="84612" cy="80158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 sz="1260" b="1">
              <a:solidFill>
                <a:schemeClr val="accent2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/>
        </p:nvSpPr>
        <p:spPr>
          <a:xfrm>
            <a:off x="6553200" y="4767267"/>
            <a:ext cx="2133600" cy="273844"/>
          </a:xfrm>
          <a:prstGeom prst="rect">
            <a:avLst/>
          </a:prstGeom>
        </p:spPr>
        <p:txBody>
          <a:bodyPr vert="horz" wrap="square" lIns="82295" tIns="41147" rIns="82295" bIns="41147" numCol="1" anchor="ctr" anchorCtr="0" compatLnSpc="1"/>
          <a:lstStyle>
            <a:defPPr>
              <a:defRPr lang="zh-CN"/>
            </a:defPPr>
            <a:lvl1pPr marL="0" algn="r" defTabSz="846455" rtl="0" eaLnBrk="1" latinLnBrk="0" hangingPunct="1">
              <a:defRPr sz="1110" kern="1200" smtClean="0">
                <a:solidFill>
                  <a:srgbClr val="898989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2354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4645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70000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9354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1645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40000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6354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8645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22E5DDF-294A-47C7-9938-98EB7AF5D866}" type="slidenum">
              <a:rPr lang="en-US" altLang="zh-CN" sz="1170"/>
              <a:t>31</a:t>
            </a:fld>
            <a:endParaRPr lang="en-US" altLang="zh-CN" sz="117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线形标注 1 4"/>
          <p:cNvSpPr/>
          <p:nvPr>
            <p:custDataLst>
              <p:tags r:id="rId1"/>
            </p:custDataLst>
          </p:nvPr>
        </p:nvSpPr>
        <p:spPr>
          <a:xfrm>
            <a:off x="421196" y="3932492"/>
            <a:ext cx="2822067" cy="490347"/>
          </a:xfrm>
          <a:prstGeom prst="borderCallout1">
            <a:avLst>
              <a:gd name="adj1" fmla="val -214438"/>
              <a:gd name="adj2" fmla="val 100365"/>
              <a:gd name="adj3" fmla="val -1048"/>
              <a:gd name="adj4" fmla="val 100335"/>
            </a:avLst>
          </a:prstGeom>
          <a:ln w="28575" cmpd="thickThin">
            <a:solidFill>
              <a:schemeClr val="accent3">
                <a:lumMod val="75000"/>
              </a:schemeClr>
            </a:solidFill>
            <a:prstDash val="soli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altLang="zh-CN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Jul to Sep every year(except 2028),</a:t>
            </a:r>
          </a:p>
          <a:p>
            <a:r>
              <a:rPr lang="en-US" altLang="zh-CN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zh-CN" altLang="en-US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quipment </a:t>
            </a:r>
            <a:r>
              <a:rPr lang="en-US" altLang="zh-CN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en-US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nstallation</a:t>
            </a:r>
          </a:p>
        </p:txBody>
      </p:sp>
      <p:sp>
        <p:nvSpPr>
          <p:cNvPr id="2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3200" dirty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CSNS-II CPM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9869" y="686755"/>
            <a:ext cx="8563639" cy="1160108"/>
          </a:xfrm>
          <a:prstGeom prst="rect">
            <a:avLst/>
          </a:prstGeom>
          <a:noFill/>
        </p:spPr>
        <p:txBody>
          <a:bodyPr wrap="square" lIns="121912" tIns="60955" rIns="121912" bIns="60955">
            <a:noAutofit/>
          </a:bodyPr>
          <a:lstStyle/>
          <a:p>
            <a:pPr algn="just" defTabSz="685800">
              <a:lnSpc>
                <a:spcPts val="1877"/>
              </a:lnSpc>
              <a:buClr>
                <a:prstClr val="black"/>
              </a:buClr>
              <a:defRPr/>
            </a:pPr>
            <a:r>
              <a:rPr lang="en-GB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During the construction period, the open operation is minimally impacted due to the implementation of a well-planned installation and commissioning </a:t>
            </a:r>
            <a:r>
              <a:rPr lang="en-US" altLang="zh-CN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plan</a:t>
            </a:r>
            <a:r>
              <a:rPr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.</a:t>
            </a:r>
          </a:p>
        </p:txBody>
      </p:sp>
      <p:grpSp>
        <p:nvGrpSpPr>
          <p:cNvPr id="74" name="组合 73"/>
          <p:cNvGrpSpPr/>
          <p:nvPr/>
        </p:nvGrpSpPr>
        <p:grpSpPr>
          <a:xfrm>
            <a:off x="344078" y="1385019"/>
            <a:ext cx="8684232" cy="3037119"/>
            <a:chOff x="785" y="3492"/>
            <a:chExt cx="17894" cy="7029"/>
          </a:xfrm>
        </p:grpSpPr>
        <p:sp>
          <p:nvSpPr>
            <p:cNvPr id="78" name="线形标注 1 4"/>
            <p:cNvSpPr/>
            <p:nvPr>
              <p:custDataLst>
                <p:tags r:id="rId3"/>
              </p:custDataLst>
            </p:nvPr>
          </p:nvSpPr>
          <p:spPr>
            <a:xfrm>
              <a:off x="15543" y="7477"/>
              <a:ext cx="3136" cy="1135"/>
            </a:xfrm>
            <a:prstGeom prst="borderCallout1">
              <a:avLst>
                <a:gd name="adj1" fmla="val -66464"/>
                <a:gd name="adj2" fmla="val 4938"/>
                <a:gd name="adj3" fmla="val -2021"/>
                <a:gd name="adj4" fmla="val 5163"/>
              </a:avLst>
            </a:prstGeom>
            <a:ln w="28575" cmpd="thickThin">
              <a:solidFill>
                <a:schemeClr val="accent6">
                  <a:lumMod val="75000"/>
                </a:schemeClr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2029.7</a:t>
              </a:r>
            </a:p>
            <a:p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Beam Power=300kW</a:t>
              </a:r>
            </a:p>
          </p:txBody>
        </p:sp>
        <p:sp>
          <p:nvSpPr>
            <p:cNvPr id="80" name="左大括号 79"/>
            <p:cNvSpPr/>
            <p:nvPr>
              <p:custDataLst>
                <p:tags r:id="rId4"/>
              </p:custDataLst>
            </p:nvPr>
          </p:nvSpPr>
          <p:spPr>
            <a:xfrm rot="16200000">
              <a:off x="12025" y="6356"/>
              <a:ext cx="567" cy="1801"/>
            </a:xfrm>
            <a:prstGeom prst="leftBrace">
              <a:avLst>
                <a:gd name="adj1" fmla="val 8333"/>
                <a:gd name="adj2" fmla="val 14053"/>
              </a:avLst>
            </a:prstGeom>
            <a:ln w="28575">
              <a:solidFill>
                <a:schemeClr val="accent3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 sz="1202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1" name="线形标注 1 4"/>
            <p:cNvSpPr/>
            <p:nvPr>
              <p:custDataLst>
                <p:tags r:id="rId5"/>
              </p:custDataLst>
            </p:nvPr>
          </p:nvSpPr>
          <p:spPr>
            <a:xfrm>
              <a:off x="1157" y="7468"/>
              <a:ext cx="2358" cy="1135"/>
            </a:xfrm>
            <a:prstGeom prst="borderCallout1">
              <a:avLst>
                <a:gd name="adj1" fmla="val -43388"/>
                <a:gd name="adj2" fmla="val 98999"/>
                <a:gd name="adj3" fmla="val 821"/>
                <a:gd name="adj4" fmla="val 98702"/>
              </a:avLst>
            </a:prstGeom>
            <a:ln w="28575" cmpd="thickThin">
              <a:solidFill>
                <a:schemeClr val="accent1">
                  <a:lumMod val="40000"/>
                  <a:lumOff val="60000"/>
                </a:schemeClr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endParaRPr lang="zh-CN" altLang="en-US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2" name="线形标注 1 4"/>
            <p:cNvSpPr/>
            <p:nvPr>
              <p:custDataLst>
                <p:tags r:id="rId6"/>
              </p:custDataLst>
            </p:nvPr>
          </p:nvSpPr>
          <p:spPr>
            <a:xfrm>
              <a:off x="7829" y="7463"/>
              <a:ext cx="3229" cy="1135"/>
            </a:xfrm>
            <a:prstGeom prst="borderCallout1">
              <a:avLst>
                <a:gd name="adj1" fmla="val -36341"/>
                <a:gd name="adj2" fmla="val 48176"/>
                <a:gd name="adj3" fmla="val 1898"/>
                <a:gd name="adj4" fmla="val -356"/>
              </a:avLst>
            </a:prstGeom>
            <a:ln w="28575" cmpd="thickThin">
              <a:solidFill>
                <a:schemeClr val="accent6">
                  <a:lumMod val="75000"/>
                </a:schemeClr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2026.10</a:t>
              </a:r>
            </a:p>
            <a:p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Beam Power=200kW</a:t>
              </a:r>
              <a:endParaRPr lang="zh-CN" altLang="en-US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3" name="线形标注 1 4"/>
            <p:cNvSpPr/>
            <p:nvPr>
              <p:custDataLst>
                <p:tags r:id="rId7"/>
              </p:custDataLst>
            </p:nvPr>
          </p:nvSpPr>
          <p:spPr>
            <a:xfrm>
              <a:off x="3710" y="7468"/>
              <a:ext cx="3911" cy="1135"/>
            </a:xfrm>
            <a:prstGeom prst="borderCallout1">
              <a:avLst>
                <a:gd name="adj1" fmla="val -39244"/>
                <a:gd name="adj2" fmla="val 80079"/>
                <a:gd name="adj3" fmla="val -270"/>
                <a:gd name="adj4" fmla="val 79845"/>
              </a:avLst>
            </a:prstGeom>
            <a:solidFill>
              <a:schemeClr val="bg1"/>
            </a:solidFill>
            <a:ln w="28575" cmpd="thickThin">
              <a:solidFill>
                <a:schemeClr val="accent1">
                  <a:lumMod val="40000"/>
                  <a:lumOff val="60000"/>
                </a:schemeClr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2025.7</a:t>
              </a:r>
              <a:endParaRPr lang="zh-CN" altLang="en-US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zh-CN" altLang="en-US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Injection </a:t>
              </a:r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device Installation </a:t>
              </a:r>
            </a:p>
          </p:txBody>
        </p:sp>
        <p:sp>
          <p:nvSpPr>
            <p:cNvPr id="84" name="右箭头 83"/>
            <p:cNvSpPr/>
            <p:nvPr>
              <p:custDataLst>
                <p:tags r:id="rId8"/>
              </p:custDataLst>
            </p:nvPr>
          </p:nvSpPr>
          <p:spPr>
            <a:xfrm>
              <a:off x="3311" y="5819"/>
              <a:ext cx="14832" cy="1566"/>
            </a:xfrm>
            <a:prstGeom prst="rightArrow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1388FB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2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5" name="线形标注 1 84"/>
            <p:cNvSpPr/>
            <p:nvPr>
              <p:custDataLst>
                <p:tags r:id="rId9"/>
              </p:custDataLst>
            </p:nvPr>
          </p:nvSpPr>
          <p:spPr>
            <a:xfrm>
              <a:off x="785" y="4268"/>
              <a:ext cx="1809" cy="1134"/>
            </a:xfrm>
            <a:prstGeom prst="borderCallout1">
              <a:avLst>
                <a:gd name="adj1" fmla="val 97322"/>
                <a:gd name="adj2" fmla="val 99893"/>
                <a:gd name="adj3" fmla="val 168402"/>
                <a:gd name="adj4" fmla="val 214161"/>
              </a:avLst>
            </a:prstGeom>
            <a:ln w="28575" cmpd="thickThin">
              <a:solidFill>
                <a:schemeClr val="accent1">
                  <a:lumMod val="40000"/>
                  <a:lumOff val="60000"/>
                </a:schemeClr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6" name="线形标注 1 85"/>
            <p:cNvSpPr/>
            <p:nvPr>
              <p:custDataLst>
                <p:tags r:id="rId10"/>
              </p:custDataLst>
            </p:nvPr>
          </p:nvSpPr>
          <p:spPr>
            <a:xfrm>
              <a:off x="2935" y="4268"/>
              <a:ext cx="2570" cy="1134"/>
            </a:xfrm>
            <a:prstGeom prst="borderCallout1">
              <a:avLst>
                <a:gd name="adj1" fmla="val 99424"/>
                <a:gd name="adj2" fmla="val 99305"/>
                <a:gd name="adj3" fmla="val 170502"/>
                <a:gd name="adj4" fmla="val 99182"/>
              </a:avLst>
            </a:prstGeom>
            <a:noFill/>
            <a:ln w="28575" cmpd="thickThin">
              <a:solidFill>
                <a:schemeClr val="accent1">
                  <a:lumMod val="40000"/>
                  <a:lumOff val="60000"/>
                </a:schemeClr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 sz="80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8" name="线形标注 1 5"/>
            <p:cNvSpPr/>
            <p:nvPr>
              <p:custDataLst>
                <p:tags r:id="rId11"/>
              </p:custDataLst>
            </p:nvPr>
          </p:nvSpPr>
          <p:spPr>
            <a:xfrm>
              <a:off x="7594" y="4247"/>
              <a:ext cx="2963" cy="1134"/>
            </a:xfrm>
            <a:prstGeom prst="borderCallout1">
              <a:avLst>
                <a:gd name="adj1" fmla="val 99128"/>
                <a:gd name="adj2" fmla="val -190"/>
                <a:gd name="adj3" fmla="val 172703"/>
                <a:gd name="adj4" fmla="val -256"/>
              </a:avLst>
            </a:prstGeom>
            <a:ln w="28575" cmpd="thickThin">
              <a:solidFill>
                <a:srgbClr val="00B0F0"/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l"/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2025.11</a:t>
              </a:r>
            </a:p>
            <a:p>
              <a:pPr algn="l"/>
              <a:r>
                <a:rPr lang="zh-CN" altLang="en-US" sz="999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Linac and Cryogenic Building completed</a:t>
              </a:r>
            </a:p>
          </p:txBody>
        </p:sp>
        <p:sp>
          <p:nvSpPr>
            <p:cNvPr id="89" name="线形标注 1 5"/>
            <p:cNvSpPr/>
            <p:nvPr>
              <p:custDataLst>
                <p:tags r:id="rId12"/>
              </p:custDataLst>
            </p:nvPr>
          </p:nvSpPr>
          <p:spPr>
            <a:xfrm>
              <a:off x="11751" y="4268"/>
              <a:ext cx="3178" cy="1135"/>
            </a:xfrm>
            <a:prstGeom prst="borderCallout1">
              <a:avLst>
                <a:gd name="adj1" fmla="val 99128"/>
                <a:gd name="adj2" fmla="val -190"/>
                <a:gd name="adj3" fmla="val 169018"/>
                <a:gd name="adj4" fmla="val -85262"/>
              </a:avLst>
            </a:prstGeom>
            <a:ln w="28575" cmpd="thickThin">
              <a:solidFill>
                <a:srgbClr val="00B0F0"/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l"/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2026.7</a:t>
              </a:r>
            </a:p>
            <a:p>
              <a:pPr algn="l"/>
              <a:r>
                <a:rPr lang="zh-CN" altLang="en-US" sz="900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High-energy Proton Beam Experimental Hall completed</a:t>
              </a:r>
            </a:p>
          </p:txBody>
        </p:sp>
        <p:sp>
          <p:nvSpPr>
            <p:cNvPr id="90" name="线形标注 1 4"/>
            <p:cNvSpPr/>
            <p:nvPr>
              <p:custDataLst>
                <p:tags r:id="rId13"/>
              </p:custDataLst>
            </p:nvPr>
          </p:nvSpPr>
          <p:spPr>
            <a:xfrm>
              <a:off x="9148" y="9386"/>
              <a:ext cx="4852" cy="1135"/>
            </a:xfrm>
            <a:prstGeom prst="borderCallout1">
              <a:avLst>
                <a:gd name="adj1" fmla="val -161358"/>
                <a:gd name="adj2" fmla="val 51812"/>
                <a:gd name="adj3" fmla="val -736"/>
                <a:gd name="adj4" fmla="val 51697"/>
              </a:avLst>
            </a:prstGeom>
            <a:ln w="28575" cmpd="thickThin">
              <a:solidFill>
                <a:schemeClr val="accent3">
                  <a:lumMod val="75000"/>
                </a:schemeClr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l"/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2027.7~2028.4</a:t>
              </a:r>
            </a:p>
            <a:p>
              <a:pPr algn="l"/>
              <a:r>
                <a:rPr lang="en-US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Shut D</a:t>
              </a:r>
              <a:r>
                <a:rPr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own</a:t>
              </a:r>
              <a:r>
                <a:rPr lang="en-US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time for installation</a:t>
              </a:r>
            </a:p>
          </p:txBody>
        </p:sp>
        <p:sp>
          <p:nvSpPr>
            <p:cNvPr id="91" name="星形: 四角 28"/>
            <p:cNvSpPr/>
            <p:nvPr>
              <p:custDataLst>
                <p:tags r:id="rId14"/>
              </p:custDataLst>
            </p:nvPr>
          </p:nvSpPr>
          <p:spPr>
            <a:xfrm>
              <a:off x="15521" y="5685"/>
              <a:ext cx="617" cy="567"/>
            </a:xfrm>
            <a:prstGeom prst="star4">
              <a:avLst/>
            </a:prstGeom>
            <a:solidFill>
              <a:srgbClr val="FF0000"/>
            </a:solidFill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2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2" name="文本框 91"/>
            <p:cNvSpPr txBox="1"/>
            <p:nvPr>
              <p:custDataLst>
                <p:tags r:id="rId15"/>
              </p:custDataLst>
            </p:nvPr>
          </p:nvSpPr>
          <p:spPr>
            <a:xfrm>
              <a:off x="15477" y="3492"/>
              <a:ext cx="3012" cy="2496"/>
            </a:xfrm>
            <a:prstGeom prst="rect">
              <a:avLst/>
            </a:prstGeom>
            <a:noFill/>
            <a:ln w="9525">
              <a:noFill/>
            </a:ln>
            <a:effectLst/>
          </p:spPr>
          <p:txBody>
            <a:bodyPr wrap="square">
              <a:spAutoFit/>
            </a:bodyPr>
            <a:lstStyle/>
            <a:p>
              <a:pPr indent="228600"/>
              <a:endParaRPr lang="en-US" altLang="zh-CN" sz="16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indent="228600"/>
              <a:r>
                <a:rPr lang="en-US" altLang="zh-CN" sz="16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2029.10</a:t>
              </a:r>
            </a:p>
            <a:p>
              <a:pPr algn="ctr"/>
              <a:r>
                <a:rPr lang="zh-CN" altLang="en-US" sz="16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construction completion</a:t>
              </a:r>
            </a:p>
          </p:txBody>
        </p:sp>
        <p:sp>
          <p:nvSpPr>
            <p:cNvPr id="93" name="线形标注 1 4"/>
            <p:cNvSpPr/>
            <p:nvPr>
              <p:custDataLst>
                <p:tags r:id="rId16"/>
              </p:custDataLst>
            </p:nvPr>
          </p:nvSpPr>
          <p:spPr>
            <a:xfrm>
              <a:off x="14525" y="9351"/>
              <a:ext cx="3283" cy="1135"/>
            </a:xfrm>
            <a:prstGeom prst="borderCallout1">
              <a:avLst>
                <a:gd name="adj1" fmla="val -4191"/>
                <a:gd name="adj2" fmla="val 557"/>
                <a:gd name="adj3" fmla="val -204629"/>
                <a:gd name="adj4" fmla="val 159"/>
              </a:avLst>
            </a:prstGeom>
            <a:ln w="28575" cmpd="thickThin">
              <a:solidFill>
                <a:schemeClr val="accent3">
                  <a:lumMod val="75000"/>
                </a:schemeClr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2028.12</a:t>
              </a:r>
            </a:p>
            <a:p>
              <a:r>
                <a:rPr lang="zh-CN" altLang="en-US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Complete  </a:t>
              </a:r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zh-CN" altLang="en-US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nstallation</a:t>
              </a:r>
            </a:p>
          </p:txBody>
        </p:sp>
        <p:sp>
          <p:nvSpPr>
            <p:cNvPr id="79" name="线形标注 1 4"/>
            <p:cNvSpPr/>
            <p:nvPr>
              <p:custDataLst>
                <p:tags r:id="rId17"/>
              </p:custDataLst>
            </p:nvPr>
          </p:nvSpPr>
          <p:spPr>
            <a:xfrm>
              <a:off x="11923" y="7478"/>
              <a:ext cx="3554" cy="1135"/>
            </a:xfrm>
            <a:prstGeom prst="borderCallout1">
              <a:avLst>
                <a:gd name="adj1" fmla="val -40037"/>
                <a:gd name="adj2" fmla="val 80270"/>
                <a:gd name="adj3" fmla="val 360"/>
                <a:gd name="adj4" fmla="val 80435"/>
              </a:avLst>
            </a:prstGeom>
            <a:ln w="28575" cmpd="thickThin">
              <a:solidFill>
                <a:schemeClr val="accent6">
                  <a:lumMod val="75000"/>
                </a:schemeClr>
              </a:solidFill>
              <a:prstDash val="soli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en-US" altLang="zh-CN" sz="1202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2029.1</a:t>
              </a:r>
            </a:p>
            <a:p>
              <a:r>
                <a:rPr lang="en-US" sz="1080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sz="1080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nstrument</a:t>
              </a:r>
              <a:r>
                <a:rPr lang="en-US" sz="1080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s commissioning</a:t>
              </a:r>
              <a:endParaRPr lang="zh-CN" altLang="en-US" sz="108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aphicFrame>
        <p:nvGraphicFramePr>
          <p:cNvPr id="108" name="表格 107"/>
          <p:cNvGraphicFramePr/>
          <p:nvPr>
            <p:custDataLst>
              <p:tags r:id="rId2"/>
            </p:custDataLst>
          </p:nvPr>
        </p:nvGraphicFramePr>
        <p:xfrm>
          <a:off x="1569212" y="2544763"/>
          <a:ext cx="649224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2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2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20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20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82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820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18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18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18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2029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589217" y="3139821"/>
            <a:ext cx="1176719" cy="462306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92D050"/>
                </a:solidFill>
              </a14:hiddenFill>
            </a:ext>
          </a:extLst>
        </p:spPr>
        <p:txBody>
          <a:bodyPr wrap="square" anchor="t">
            <a:spAutoFit/>
          </a:bodyPr>
          <a:lstStyle/>
          <a:p>
            <a:pPr indent="-257175">
              <a:spcBef>
                <a:spcPts val="0"/>
              </a:spcBef>
              <a:buClr>
                <a:schemeClr val="tx1"/>
              </a:buClr>
            </a:pPr>
            <a:r>
              <a:rPr lang="en-US" altLang="zh-CN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2024.1</a:t>
            </a:r>
            <a:endParaRPr lang="en-US" altLang="zh-CN" sz="1202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57175">
              <a:spcBef>
                <a:spcPts val="0"/>
              </a:spcBef>
              <a:buClr>
                <a:schemeClr val="tx1"/>
              </a:buClr>
            </a:pPr>
            <a:r>
              <a:rPr lang="zh-CN" altLang="en-US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Initial approval</a:t>
            </a:r>
            <a:endParaRPr lang="zh-CN" altLang="en-US" sz="1202" b="1" dirty="0">
              <a:ln>
                <a:solidFill>
                  <a:srgbClr val="FFFF00"/>
                </a:solidFill>
              </a:ln>
              <a:solidFill>
                <a:srgbClr val="2433F8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44170" y="1684973"/>
            <a:ext cx="989965" cy="58484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t">
            <a:spAutoFit/>
          </a:bodyPr>
          <a:lstStyle/>
          <a:p>
            <a:r>
              <a:rPr lang="en-US" altLang="zh-CN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2024.9</a:t>
            </a:r>
          </a:p>
          <a:p>
            <a:r>
              <a:rPr lang="en-US" altLang="zh-CN" sz="999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</a:t>
            </a:r>
            <a:r>
              <a:rPr lang="zh-CN" altLang="en-US" sz="999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onstruction </a:t>
            </a:r>
          </a:p>
          <a:p>
            <a:r>
              <a:rPr lang="zh-CN" altLang="en-US" sz="999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started</a:t>
            </a:r>
            <a:endParaRPr lang="zh-CN" altLang="en-US" sz="999" b="1" dirty="0">
              <a:ln>
                <a:solidFill>
                  <a:srgbClr val="FFFF00"/>
                </a:solidFill>
              </a:ln>
              <a:solidFill>
                <a:srgbClr val="2433F8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315085" y="1695768"/>
            <a:ext cx="1391285" cy="523798"/>
          </a:xfrm>
          <a:prstGeom prst="rect">
            <a:avLst/>
          </a:prstGeom>
          <a:solidFill>
            <a:schemeClr val="bg1"/>
          </a:solidFill>
          <a:ln w="25400">
            <a:solidFill>
              <a:schemeClr val="accent1">
                <a:lumMod val="40000"/>
                <a:lumOff val="60000"/>
              </a:schemeClr>
            </a:solidFill>
            <a:miter lim="800000"/>
          </a:ln>
        </p:spPr>
        <p:txBody>
          <a:bodyPr wrap="square" anchor="t">
            <a:spAutoFit/>
          </a:bodyPr>
          <a:lstStyle/>
          <a:p>
            <a:pPr algn="l"/>
            <a:r>
              <a:rPr lang="en-US" altLang="zh-CN" sz="1202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2024.12</a:t>
            </a:r>
            <a:endParaRPr lang="en-US" altLang="zh-CN" sz="1202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zh-CN" altLang="en-US" sz="80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Neutron Backscattering Spectrometer Hall completed</a:t>
            </a:r>
            <a:endParaRPr lang="zh-CN" altLang="en-US" sz="801" b="1" dirty="0">
              <a:ln>
                <a:solidFill>
                  <a:srgbClr val="FFFF00"/>
                </a:solidFill>
              </a:ln>
              <a:solidFill>
                <a:srgbClr val="2433F8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6" name="灯片编号占位符 4"/>
          <p:cNvSpPr>
            <a:spLocks noGrp="1"/>
          </p:cNvSpPr>
          <p:nvPr/>
        </p:nvSpPr>
        <p:spPr>
          <a:xfrm>
            <a:off x="6553200" y="4767267"/>
            <a:ext cx="2133600" cy="273844"/>
          </a:xfrm>
          <a:prstGeom prst="rect">
            <a:avLst/>
          </a:prstGeom>
        </p:spPr>
        <p:txBody>
          <a:bodyPr vert="horz" wrap="square" lIns="82295" tIns="41147" rIns="82295" bIns="41147" numCol="1" anchor="ctr" anchorCtr="0" compatLnSpc="1"/>
          <a:lstStyle>
            <a:defPPr>
              <a:defRPr lang="zh-CN"/>
            </a:defPPr>
            <a:lvl1pPr marL="0" algn="r" defTabSz="846455" rtl="0" eaLnBrk="1" latinLnBrk="0" hangingPunct="1">
              <a:defRPr sz="1110" kern="1200" smtClean="0">
                <a:solidFill>
                  <a:srgbClr val="898989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2354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4645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70000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9354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1645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40000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6354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86455" algn="l" defTabSz="846455" rtl="0" eaLnBrk="1" latinLnBrk="0" hangingPunct="1"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22E5DDF-294A-47C7-9938-98EB7AF5D866}" type="slidenum">
              <a:rPr lang="en-US" altLang="zh-CN" sz="1170"/>
              <a:t>32</a:t>
            </a:fld>
            <a:endParaRPr lang="en-US" altLang="zh-CN" sz="1170"/>
          </a:p>
        </p:txBody>
      </p:sp>
    </p:spTree>
    <p:extLst>
      <p:ext uri="{BB962C8B-B14F-4D97-AF65-F5344CB8AC3E}">
        <p14:creationId xmlns:p14="http://schemas.microsoft.com/office/powerpoint/2010/main" val="3422491912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"/>
          <p:cNvSpPr/>
          <p:nvPr/>
        </p:nvSpPr>
        <p:spPr>
          <a:xfrm>
            <a:off x="8676457" y="4876006"/>
            <a:ext cx="345184" cy="28803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36" tIns="45717" rIns="91436" bIns="45717" anchor="t" anchorCtr="0"/>
          <a:lstStyle/>
          <a:p>
            <a:pPr algn="r" eaLnBrk="1" hangingPunct="1">
              <a:spcBef>
                <a:spcPts val="0"/>
              </a:spcBef>
              <a:spcAft>
                <a:spcPts val="0"/>
              </a:spcAft>
            </a:pPr>
            <a:fld id="{CAD2D6BD-DE1B-4B5F-8B41-2702339687B9}" type="slidenum">
              <a:rPr lang="en-US" altLang="zh-CN" sz="900">
                <a:solidFill>
                  <a:srgbClr val="4D5E68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pPr algn="r" eaLnBrk="1" hangingPunct="1">
                <a:spcBef>
                  <a:spcPts val="0"/>
                </a:spcBef>
                <a:spcAft>
                  <a:spcPts val="0"/>
                </a:spcAft>
              </a:pPr>
              <a:t>33</a:t>
            </a:fld>
            <a:endParaRPr lang="zh-CN" altLang="en-US" sz="900" dirty="0">
              <a:solidFill>
                <a:srgbClr val="4D5E68"/>
              </a:solidFill>
              <a:latin typeface="Impact" panose="020B080603090205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6" name="内容占位符 2">
            <a:extLst>
              <a:ext uri="{FF2B5EF4-FFF2-40B4-BE49-F238E27FC236}">
                <a16:creationId xmlns:a16="http://schemas.microsoft.com/office/drawing/2014/main" id="{08B480D4-9A3A-1F41-902F-ED46CE1BAA0F}"/>
              </a:ext>
            </a:extLst>
          </p:cNvPr>
          <p:cNvSpPr txBox="1">
            <a:spLocks/>
          </p:cNvSpPr>
          <p:nvPr/>
        </p:nvSpPr>
        <p:spPr bwMode="auto">
          <a:xfrm>
            <a:off x="20757" y="1203598"/>
            <a:ext cx="9303771" cy="499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r>
              <a:rPr lang="en-US" altLang="zh-CN" sz="2400" dirty="0"/>
              <a:t>CSNS runs in 180 kW with eight Instruments fully open to users. three</a:t>
            </a:r>
            <a:r>
              <a:rPr lang="zh-CN" altLang="en-US" sz="2400" dirty="0"/>
              <a:t> </a:t>
            </a:r>
            <a:r>
              <a:rPr lang="en-US" altLang="zh-CN" sz="2400" dirty="0"/>
              <a:t>instruments</a:t>
            </a:r>
            <a:r>
              <a:rPr lang="zh-CN" altLang="en-US" sz="2400" dirty="0"/>
              <a:t> </a:t>
            </a:r>
            <a:r>
              <a:rPr lang="en-US" altLang="zh-CN" sz="2400" dirty="0"/>
              <a:t>under</a:t>
            </a:r>
            <a:r>
              <a:rPr lang="zh-CN" altLang="en-US" sz="2400" dirty="0"/>
              <a:t> </a:t>
            </a:r>
            <a:r>
              <a:rPr lang="en-US" altLang="zh-CN" sz="2400" dirty="0"/>
              <a:t>trial</a:t>
            </a:r>
            <a:r>
              <a:rPr lang="zh-CN" altLang="en-US" sz="2400" dirty="0"/>
              <a:t> </a:t>
            </a:r>
            <a:r>
              <a:rPr lang="en-US" altLang="zh-CN" sz="2400" dirty="0"/>
              <a:t>operation. </a:t>
            </a:r>
          </a:p>
          <a:p>
            <a:pPr marL="342900" indent="-342900"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r>
              <a:rPr lang="en-US" altLang="zh-CN" sz="2400" dirty="0"/>
              <a:t>The operation of CSNS goes well with high efficiency. The user demand is strong</a:t>
            </a:r>
            <a:r>
              <a:rPr lang="zh-CN" altLang="en-US" sz="2400" dirty="0"/>
              <a:t> </a:t>
            </a:r>
            <a:r>
              <a:rPr lang="en-US" altLang="zh-CN" sz="2400" dirty="0"/>
              <a:t>and</a:t>
            </a:r>
            <a:r>
              <a:rPr lang="zh-CN" altLang="en-US" sz="2400" dirty="0"/>
              <a:t> </a:t>
            </a:r>
            <a:r>
              <a:rPr lang="en-US" altLang="zh-CN" sz="2400" dirty="0"/>
              <a:t>the</a:t>
            </a:r>
            <a:r>
              <a:rPr lang="zh-CN" altLang="en-US" sz="2400" dirty="0"/>
              <a:t> </a:t>
            </a:r>
            <a:r>
              <a:rPr lang="en-US" altLang="zh-CN" sz="2400" dirty="0"/>
              <a:t>scientific</a:t>
            </a:r>
            <a:r>
              <a:rPr lang="zh-CN" altLang="en-US" sz="2400" dirty="0"/>
              <a:t> </a:t>
            </a:r>
            <a:r>
              <a:rPr lang="en-US" altLang="zh-CN" sz="2400" dirty="0"/>
              <a:t>output</a:t>
            </a:r>
            <a:r>
              <a:rPr lang="zh-CN" altLang="en-US" sz="2400" dirty="0"/>
              <a:t> </a:t>
            </a:r>
            <a:r>
              <a:rPr lang="en-US" altLang="zh-CN" sz="2400" dirty="0"/>
              <a:t>is</a:t>
            </a:r>
            <a:r>
              <a:rPr lang="zh-CN" altLang="en-US" sz="2400" dirty="0"/>
              <a:t> </a:t>
            </a:r>
            <a:r>
              <a:rPr lang="en-US" altLang="zh-CN" sz="2400" dirty="0"/>
              <a:t>significant. </a:t>
            </a:r>
          </a:p>
          <a:p>
            <a:pPr marL="342900" indent="-342900"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r>
              <a:rPr lang="en-US" altLang="zh-CN" sz="2400" dirty="0">
                <a:sym typeface="+mn-ea"/>
              </a:rPr>
              <a:t>We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are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working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hard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for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the user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service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and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CSNS-II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project</a:t>
            </a:r>
            <a:r>
              <a:rPr lang="zh-CN" altLang="en-US" sz="2400" dirty="0">
                <a:sym typeface="+mn-ea"/>
              </a:rPr>
              <a:t> </a:t>
            </a:r>
            <a:r>
              <a:rPr lang="en-US" altLang="zh-CN" sz="2400" dirty="0">
                <a:sym typeface="+mn-ea"/>
              </a:rPr>
              <a:t>now</a:t>
            </a:r>
            <a:r>
              <a:rPr lang="en-US" altLang="zh-CN" sz="2400" dirty="0"/>
              <a:t>. </a:t>
            </a:r>
          </a:p>
          <a:p>
            <a:pPr marL="342900" indent="-342900"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r>
              <a:rPr lang="en-US" altLang="zh-CN" sz="2400" dirty="0">
                <a:solidFill>
                  <a:srgbClr val="FF0000"/>
                </a:solidFill>
                <a:sym typeface="+mn-ea"/>
              </a:rPr>
              <a:t>The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sym typeface="+mn-ea"/>
              </a:rPr>
              <a:t>oversea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sym typeface="+mn-ea"/>
              </a:rPr>
              <a:t>user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sym typeface="+mn-ea"/>
              </a:rPr>
              <a:t>and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sym typeface="+mn-ea"/>
              </a:rPr>
              <a:t>international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sym typeface="+mn-ea"/>
              </a:rPr>
              <a:t>collaboration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sym typeface="+mn-ea"/>
              </a:rPr>
              <a:t>are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sym typeface="+mn-ea"/>
              </a:rPr>
              <a:t>welcome.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 </a:t>
            </a:r>
            <a:endParaRPr lang="en-US" altLang="zh-CN" sz="2400" dirty="0">
              <a:solidFill>
                <a:srgbClr val="FF0000"/>
              </a:solidFill>
              <a:sym typeface="+mn-ea"/>
            </a:endParaRPr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US" altLang="zh-CN" sz="2400" dirty="0"/>
          </a:p>
          <a:p>
            <a:pPr marL="342900" indent="-34290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US" altLang="zh-CN" sz="2400" dirty="0"/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US" altLang="zh-CN" sz="2400" dirty="0">
              <a:solidFill>
                <a:srgbClr val="FF0000"/>
              </a:solidFill>
            </a:endParaRPr>
          </a:p>
        </p:txBody>
      </p:sp>
      <p:sp>
        <p:nvSpPr>
          <p:cNvPr id="9" name="Text Box 6">
            <a:extLst>
              <a:ext uri="{FF2B5EF4-FFF2-40B4-BE49-F238E27FC236}">
                <a16:creationId xmlns:a16="http://schemas.microsoft.com/office/drawing/2014/main" id="{D5149B80-E750-1D4C-BADC-667C8AE5E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30303" y="7264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lvl="0" eaLnBrk="1" hangingPunct="1">
              <a:defRPr/>
            </a:pPr>
            <a:r>
              <a:rPr lang="en-US" altLang="zh-CN" sz="3200" b="1" kern="0" dirty="0">
                <a:solidFill>
                  <a:srgbClr val="FF0000"/>
                </a:solidFill>
                <a:cs typeface="Arial" pitchFamily="34" charset="0"/>
              </a:rPr>
              <a:t>Summary</a:t>
            </a:r>
            <a:endParaRPr lang="zh-CN" altLang="en-US" sz="3200" b="1" kern="0" dirty="0">
              <a:solidFill>
                <a:srgbClr val="FF0000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50707"/>
      </p:ext>
    </p:extLst>
  </p:cSld>
  <p:clrMapOvr>
    <a:masterClrMapping/>
  </p:clrMapOvr>
  <p:transition advClick="0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C:\Users\Administrator-pc\Desktop\20180824-中国散裂中子源集体照-(高清原图）.jpg">
            <a:extLst>
              <a:ext uri="{FF2B5EF4-FFF2-40B4-BE49-F238E27FC236}">
                <a16:creationId xmlns:a16="http://schemas.microsoft.com/office/drawing/2014/main" id="{0EF4DAE0-DD15-4B46-872E-6EF3A547C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4584" y="21566"/>
            <a:ext cx="10243846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矩形 8">
            <a:extLst>
              <a:ext uri="{FF2B5EF4-FFF2-40B4-BE49-F238E27FC236}">
                <a16:creationId xmlns:a16="http://schemas.microsoft.com/office/drawing/2014/main" id="{EA02C8FF-223F-A44A-A94B-0BCD292D76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34661" y="411510"/>
            <a:ext cx="9144000" cy="106984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algn="ctr" eaLnBrk="1" hangingPunct="1">
              <a:lnSpc>
                <a:spcPct val="150000"/>
              </a:lnSpc>
              <a:spcAft>
                <a:spcPts val="300"/>
              </a:spcAft>
            </a:pPr>
            <a:r>
              <a:rPr lang="zh-CN" altLang="en-US" sz="4800" b="1" dirty="0">
                <a:solidFill>
                  <a:srgbClr val="FF0000"/>
                </a:solidFill>
                <a:latin typeface="微软雅黑" charset="0"/>
                <a:ea typeface="微软雅黑" charset="0"/>
                <a:cs typeface="微软雅黑" charset="0"/>
              </a:rPr>
              <a:t>  </a:t>
            </a:r>
            <a:r>
              <a:rPr lang="en-US" altLang="zh-CN" sz="4800" b="1" dirty="0">
                <a:solidFill>
                  <a:srgbClr val="FF0000"/>
                </a:solidFill>
                <a:latin typeface="微软雅黑" charset="0"/>
                <a:ea typeface="微软雅黑" charset="0"/>
                <a:cs typeface="微软雅黑" charset="0"/>
              </a:rPr>
              <a:t>Thank</a:t>
            </a:r>
            <a:r>
              <a:rPr lang="zh-CN" altLang="en-US" sz="4800" b="1" dirty="0">
                <a:solidFill>
                  <a:srgbClr val="FF0000"/>
                </a:solidFill>
                <a:latin typeface="微软雅黑" charset="0"/>
                <a:ea typeface="微软雅黑" charset="0"/>
                <a:cs typeface="微软雅黑" charset="0"/>
              </a:rPr>
              <a:t> </a:t>
            </a:r>
            <a:r>
              <a:rPr lang="en-US" altLang="zh-CN" sz="4800" b="1" dirty="0">
                <a:solidFill>
                  <a:srgbClr val="FF0000"/>
                </a:solidFill>
                <a:latin typeface="微软雅黑" charset="0"/>
                <a:ea typeface="微软雅黑" charset="0"/>
                <a:cs typeface="微软雅黑" charset="0"/>
              </a:rPr>
              <a:t>you</a:t>
            </a:r>
            <a:r>
              <a:rPr lang="zh-CN" altLang="en-US" sz="4800" b="1" dirty="0">
                <a:solidFill>
                  <a:srgbClr val="FF0000"/>
                </a:solidFill>
                <a:latin typeface="微软雅黑" charset="0"/>
                <a:ea typeface="微软雅黑" charset="0"/>
                <a:cs typeface="微软雅黑" charset="0"/>
              </a:rPr>
              <a:t> ！</a:t>
            </a:r>
            <a:endParaRPr lang="en-US" altLang="zh-CN" sz="4800" b="1" dirty="0">
              <a:solidFill>
                <a:srgbClr val="FF0000"/>
              </a:solidFill>
              <a:latin typeface="微软雅黑" charset="0"/>
              <a:ea typeface="微软雅黑" charset="0"/>
              <a:cs typeface="微软雅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9809236"/>
      </p:ext>
    </p:extLst>
  </p:cSld>
  <p:clrMapOvr>
    <a:masterClrMapping/>
  </p:clrMapOvr>
  <p:transition advClick="0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MODEL_TYPE" val="cover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  <p:tag name="KSO_WM_UNIT_PLACING_PICTURE_USER_VIEWPORT" val="{&quot;height&quot;:3596,&quot;width&quot;:6894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501.4,&quot;left&quot;:29.25,&quot;top&quot;:25.4,&quot;width&quot;:1221.0500000000002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i"/>
  <p:tag name="KSO_WM_UNIT_INDEX" val="1_1"/>
  <p:tag name="KSO_WM_UNIT_ID" val="diagram20236926_1*m_i*1_1"/>
  <p:tag name="KSO_WM_TEMPLATE_CATEGORY" val="diagram"/>
  <p:tag name="KSO_WM_TEMPLATE_INDEX" val="20236926"/>
  <p:tag name="KSO_WM_UNIT_LAYERLEVEL" val="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LINE_FORE_SCHEMECOLOR_INDEX" val="13"/>
  <p:tag name="KSO_WM_DIAGRAM_MAX_ITEMCNT" val="5"/>
  <p:tag name="KSO_WM_DIAGRAM_MIN_ITEMCNT" val="3"/>
  <p:tag name="KSO_WM_DIAGRAM_VIRTUALLY_FRAME" val="{&quot;height&quot;:354.50189208984375,&quot;left&quot;:0,&quot;top&quot;:151.39905395507813,&quot;width&quot;:960}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USE_COLOR_VALUE" val="{&quot;color_scheme&quot;:1,&quot;color_type&quot;:1,&quot;theme_color_indexes&quot;:[5,6,5,6,5,6]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i*1_1_1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LINE_FORE_SCHEMECOLOR_INDEX" val="13"/>
  <p:tag name="KSO_WM_DIAGRAM_MAX_ITEMCNT" val="5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USE_COLOR_VALUE" val="{&quot;color_scheme&quot;:1,&quot;color_type&quot;:1,&quot;theme_color_indexes&quot;:[5,6,5,6,5,6]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i*1_1_3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-0.25"/>
  <p:tag name="KSO_WM_DIAGRAM_MAX_ITEMCNT" val="5"/>
  <p:tag name="KSO_WM_DIAGRAM_MIN_ITEMCNT" val="3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i*1_1_2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5"/>
  <p:tag name="KSO_WM_DIAGRAM_MIN_ITEMCNT" val="3"/>
  <p:tag name="KSO_WM_DIAGRAM_VIRTUALLY_FRAME" val="{&quot;height&quot;:354.50189208984375,&quot;left&quot;:0,&quot;top&quot;:151.39905395507813,&quot;width&quot;:960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ISCONTENTSTITLE" val="0"/>
  <p:tag name="KSO_WM_UNIT_ISNUMDGMTITLE" val="0"/>
  <p:tag name="KSO_WM_UNIT_NOCLEAR" val="0"/>
  <p:tag name="KSO_WM_UNIT_VALUE" val="9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a*1_1_1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PRESET_TEXT" val="添加项标题"/>
  <p:tag name="KSO_WM_UNIT_FILL_TYPE" val="3"/>
  <p:tag name="KSO_WM_DIAGRAM_MAX_ITEMCNT" val="5"/>
  <p:tag name="KSO_WM_DIAGRAM_MIN_ITEMCNT" val="3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7400000095367432,&quot;transparency&quot;:0},{&quot;brightness&quot;:0,&quot;colorType&quot;:1,&quot;foreColorIndex&quot;:5,&quot;pos&quot;:0.829999983310699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DIAGRAM_USE_COLOR_VALUE" val="{&quot;color_scheme&quot;:1,&quot;color_type&quot;:1,&quot;theme_color_indexes&quot;:[5,6,5,6,5,6]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i*1_2_1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LINE_FORE_SCHEMECOLOR_INDEX" val="13"/>
  <p:tag name="KSO_WM_DIAGRAM_MAX_ITEMCNT" val="5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USE_COLOR_VALUE" val="{&quot;color_scheme&quot;:1,&quot;color_type&quot;:1,&quot;theme_color_indexes&quot;:[5,6,5,6,5,6]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i*1_2_2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5"/>
  <p:tag name="KSO_WM_DIAGRAM_MIN_ITEMCNT" val="3"/>
  <p:tag name="KSO_WM_DIAGRAM_VIRTUALLY_FRAME" val="{&quot;height&quot;:354.50189208984375,&quot;left&quot;:0,&quot;top&quot;:151.39905395507813,&quot;width&quot;:960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ISCONTENTSTITLE" val="0"/>
  <p:tag name="KSO_WM_UNIT_ISNUMDGMTITLE" val="0"/>
  <p:tag name="KSO_WM_UNIT_NOCLEAR" val="0"/>
  <p:tag name="KSO_WM_UNIT_VALUE" val="9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a*1_2_1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PRESET_TEXT" val="添加项标题"/>
  <p:tag name="KSO_WM_UNIT_FILL_TYPE" val="3"/>
  <p:tag name="KSO_WM_DIAGRAM_MAX_ITEMCNT" val="5"/>
  <p:tag name="KSO_WM_DIAGRAM_MIN_ITEMCNT" val="3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7400000095367432,&quot;transparency&quot;:0},{&quot;brightness&quot;:0,&quot;colorType&quot;:1,&quot;foreColorIndex&quot;:5,&quot;pos&quot;:0.829999983310699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DIAGRAM_USE_COLOR_VALUE" val="{&quot;color_scheme&quot;:1,&quot;color_type&quot;:1,&quot;theme_color_indexes&quot;:[5,6,5,6,5,6]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i*1_2_3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-0.25"/>
  <p:tag name="KSO_WM_DIAGRAM_MAX_ITEMCNT" val="5"/>
  <p:tag name="KSO_WM_DIAGRAM_MIN_ITEMCNT" val="3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i*1_3_1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LINE_FORE_SCHEMECOLOR_INDEX" val="13"/>
  <p:tag name="KSO_WM_DIAGRAM_MAX_ITEMCNT" val="5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USE_COLOR_VALUE" val="{&quot;color_scheme&quot;:1,&quot;color_type&quot;:1,&quot;theme_color_indexes&quot;:[5,6,5,6,5,6]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i*1_3_3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-0.25"/>
  <p:tag name="KSO_WM_DIAGRAM_MAX_ITEMCNT" val="5"/>
  <p:tag name="KSO_WM_DIAGRAM_MIN_ITEMCNT" val="3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i*1_3_2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5"/>
  <p:tag name="KSO_WM_DIAGRAM_MIN_ITEMCNT" val="3"/>
  <p:tag name="KSO_WM_DIAGRAM_VIRTUALLY_FRAME" val="{&quot;height&quot;:354.50189208984375,&quot;left&quot;:0,&quot;top&quot;:151.39905395507813,&quot;width&quot;:960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ISCONTENTSTITLE" val="0"/>
  <p:tag name="KSO_WM_UNIT_ISNUMDGMTITLE" val="0"/>
  <p:tag name="KSO_WM_UNIT_NOCLEAR" val="0"/>
  <p:tag name="KSO_WM_UNIT_VALUE" val="9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a*1_3_1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PRESET_TEXT" val="添加项标题"/>
  <p:tag name="KSO_WM_UNIT_FILL_TYPE" val="3"/>
  <p:tag name="KSO_WM_DIAGRAM_MAX_ITEMCNT" val="5"/>
  <p:tag name="KSO_WM_DIAGRAM_MIN_ITEMCNT" val="3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7400000095367432,&quot;transparency&quot;:0},{&quot;brightness&quot;:0,&quot;colorType&quot;:1,&quot;foreColorIndex&quot;:5,&quot;pos&quot;:0.829999983310699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DIAGRAM_USE_COLOR_VALUE" val="{&quot;color_scheme&quot;:1,&quot;color_type&quot;:1,&quot;theme_color_indexes&quot;:[5,6,5,6,5,6]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54.50189208984375,&quot;left&quot;:0,&quot;top&quot;:151.39905395507813,&quot;width&quot;:960}"/>
  <p:tag name="KSO_WM_UNIT_ISCONTENTSTITLE" val="0"/>
  <p:tag name="KSO_WM_UNIT_ISNUMDGMTITLE" val="0"/>
  <p:tag name="KSO_WM_UNIT_NOCLEAR" val="0"/>
  <p:tag name="KSO_WM_UNIT_VALUE" val="9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6926_1*m_h_a*1_1_1"/>
  <p:tag name="KSO_WM_TEMPLATE_CATEGORY" val="diagram"/>
  <p:tag name="KSO_WM_TEMPLATE_INDEX" val="20236926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PRESET_TEXT" val="添加项标题"/>
  <p:tag name="KSO_WM_UNIT_FILL_TYPE" val="3"/>
  <p:tag name="KSO_WM_DIAGRAM_MAX_ITEMCNT" val="5"/>
  <p:tag name="KSO_WM_DIAGRAM_MIN_ITEMCNT" val="3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7400000095367432,&quot;transparency&quot;:0},{&quot;brightness&quot;:0,&quot;colorType&quot;:1,&quot;foreColorIndex&quot;:5,&quot;pos&quot;:0.829999983310699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DIAGRAM_USE_COLOR_VALUE" val="{&quot;color_scheme&quot;:1,&quot;color_type&quot;:1,&quot;theme_color_indexes&quot;:[5,6,5,6,5,6]}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9.15,&quot;left&quot;:0,&quot;top&quot;:82.9,&quot;width&quot;:800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29.25,&quot;left&quot;:11.55,&quot;top&quot;:82.75,&quot;width&quot;:477.45}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ABLE_ENDDRAG_ORIGIN_RECT" val="595*28"/>
  <p:tag name="TABLE_ENDDRAG_RECT" val="42*225*595*28"/>
  <p:tag name="KSO_WM_BEAUTIFY_FLAG" val="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>
          <a:gsLst>
            <a:gs pos="0">
              <a:srgbClr val="012D86"/>
            </a:gs>
            <a:gs pos="100000">
              <a:srgbClr val="0E2557"/>
            </a:gs>
          </a:gsLst>
          <a:lin scaled="0"/>
        </a:gradFill>
        <a:ln>
          <a:noFill/>
        </a:ln>
        <a:effectLst>
          <a:outerShdw blurRad="50800" dist="38100" dir="8100000" algn="tr" rotWithShape="0">
            <a:prstClr val="black">
              <a:alpha val="40000"/>
            </a:prstClr>
          </a:outerShdw>
        </a:effectLst>
        <a:scene3d>
          <a:camera prst="orthographicFront">
            <a:rot lat="0" lon="0" rev="10800000"/>
          </a:camera>
          <a:lightRig rig="threePt" dir="t"/>
        </a:scene3d>
      </a:spPr>
      <a:bodyPr rtlCol="0" anchor="ctr"/>
      <a:lstStyle>
        <a:defPPr algn="ctr">
          <a:defRPr/>
        </a:defPPr>
      </a:lstStyle>
      <a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a:style>
    </a:spDef>
    <a:txDef>
      <a:spPr bwMode="auto">
        <a:noFill/>
        <a:ln w="9525">
          <a:noFill/>
          <a:miter lim="800000"/>
        </a:ln>
      </a:spPr>
      <a:bodyPr/>
      <a:lstStyle>
        <a:defPPr marL="342900" indent="-342900" algn="ctr" eaLnBrk="0" hangingPunct="0">
          <a:spcBef>
            <a:spcPts val="600"/>
          </a:spcBef>
          <a:buClr>
            <a:schemeClr val="tx1"/>
          </a:buClr>
          <a:defRPr sz="2800" b="1" dirty="0" smtClean="0">
            <a:ln>
              <a:solidFill>
                <a:srgbClr val="FFFF00"/>
              </a:solidFill>
            </a:ln>
            <a:solidFill>
              <a:srgbClr val="2433F8"/>
            </a:solidFill>
            <a:latin typeface="Times New Roman" panose="02020603050405020304" pitchFamily="18" charset="0"/>
            <a:ea typeface="微软雅黑" panose="020B0503020204020204" pitchFamily="34" charset="-122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22228</TotalTime>
  <Words>2426</Words>
  <Application>Microsoft Office PowerPoint</Application>
  <PresentationFormat>全屏显示(16:9)</PresentationFormat>
  <Paragraphs>532</Paragraphs>
  <Slides>34</Slides>
  <Notes>19</Notes>
  <HiddenSlides>0</HiddenSlides>
  <MMClips>0</MMClips>
  <ScaleCrop>false</ScaleCrop>
  <HeadingPairs>
    <vt:vector size="8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34</vt:i4>
      </vt:variant>
    </vt:vector>
  </HeadingPairs>
  <TitlesOfParts>
    <vt:vector size="49" baseType="lpstr">
      <vt:lpstr>Inter</vt:lpstr>
      <vt:lpstr>quote-cjk-patch</vt:lpstr>
      <vt:lpstr>等线</vt:lpstr>
      <vt:lpstr>Microsoft YaHei</vt:lpstr>
      <vt:lpstr>Microsoft YaHei</vt:lpstr>
      <vt:lpstr>字魂58号-创中黑</vt:lpstr>
      <vt:lpstr>Arial</vt:lpstr>
      <vt:lpstr>Arial Narrow</vt:lpstr>
      <vt:lpstr>Calibri</vt:lpstr>
      <vt:lpstr>Century Gothic</vt:lpstr>
      <vt:lpstr>Impact</vt:lpstr>
      <vt:lpstr>Times New Roman</vt:lpstr>
      <vt:lpstr>Wingdings</vt:lpstr>
      <vt:lpstr>Office 主题</vt:lpstr>
      <vt:lpstr>Graph</vt:lpstr>
      <vt:lpstr>CSNS Facility Status and Future</vt:lpstr>
      <vt:lpstr>Large Science Facilities at IHEP</vt:lpstr>
      <vt:lpstr>The Campus of CSNS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Clinical Trial of D-BNCT started</vt:lpstr>
      <vt:lpstr>PowerPoint 演示文稿</vt:lpstr>
      <vt:lpstr>Roadmap for Beam Power Upgrade </vt:lpstr>
      <vt:lpstr>Upgrade of RCS Injection System</vt:lpstr>
      <vt:lpstr>Results after RCS Injection Upgrade</vt:lpstr>
      <vt:lpstr>Progress of LINAC Front End</vt:lpstr>
      <vt:lpstr>Progress of SRF &amp; Cryogenic</vt:lpstr>
      <vt:lpstr> </vt:lpstr>
      <vt:lpstr>PowerPoint 演示文稿</vt:lpstr>
      <vt:lpstr>Schedule of CSNS II Instrument </vt:lpstr>
      <vt:lpstr>Neutron Technology Development Station （BL 08A）</vt:lpstr>
      <vt:lpstr>Progress of iMovies </vt:lpstr>
      <vt:lpstr>Progress of NuBS</vt:lpstr>
      <vt:lpstr>Status of technology system</vt:lpstr>
      <vt:lpstr>Status of technology system</vt:lpstr>
      <vt:lpstr>Civil Engineering – Current Status</vt:lpstr>
      <vt:lpstr>CSNS-II CPM</vt:lpstr>
      <vt:lpstr>PowerPoint 演示文稿</vt:lpstr>
      <vt:lpstr>PowerPoint 演示文稿</vt:lpstr>
    </vt:vector>
  </TitlesOfParts>
  <Company>MC SYSTEM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MC SYSTEM</dc:creator>
  <cp:lastModifiedBy>liangtj</cp:lastModifiedBy>
  <cp:revision>8202</cp:revision>
  <dcterms:created xsi:type="dcterms:W3CDTF">2011-02-21T08:42:00Z</dcterms:created>
  <dcterms:modified xsi:type="dcterms:W3CDTF">2026-04-14T04:01:47Z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44A612C471B34CBF9B9FFE09197D4399</vt:lpwstr>
  </property>
  <property fmtid="{D5CDD505-2E9C-101B-9397-08002B2CF9AE}" pid="3" name="KSOProductBuildVer">
    <vt:lpwstr>2052-11.1.0.11045</vt:lpwstr>
  </property>
</Properties>
</file>