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78" r:id="rId4"/>
    <p:sldId id="268" r:id="rId5"/>
    <p:sldId id="285" r:id="rId6"/>
    <p:sldId id="275" r:id="rId7"/>
    <p:sldId id="288" r:id="rId8"/>
    <p:sldId id="289" r:id="rId9"/>
    <p:sldId id="294" r:id="rId10"/>
    <p:sldId id="290" r:id="rId11"/>
    <p:sldId id="291" r:id="rId12"/>
    <p:sldId id="293" r:id="rId13"/>
    <p:sldId id="300" r:id="rId14"/>
    <p:sldId id="295" r:id="rId15"/>
    <p:sldId id="302" r:id="rId16"/>
    <p:sldId id="296" r:id="rId17"/>
    <p:sldId id="303" r:id="rId18"/>
    <p:sldId id="299" r:id="rId19"/>
    <p:sldId id="298" r:id="rId20"/>
    <p:sldId id="301" r:id="rId21"/>
    <p:sldId id="292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0B90A8-9190-12F7-658C-1F2546E7272C}" name="Naja de la Cour" initials="NdlC" userId="S::naja.delacour@ess.eu::1fcbb465-d6b3-4853-96a2-4ab73bee8f10" providerId="AD"/>
  <p188:author id="{7D8DE0A8-9F2A-4516-AB10-BE9F04AB4909}" name="Mikael Olsson" initials="MO" userId="S::mikael.a.olsson@afry.com::d5818ffc-7348-4def-9d3f-7c7ddec553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DBFF"/>
    <a:srgbClr val="2899DD"/>
    <a:srgbClr val="FECC99"/>
    <a:srgbClr val="CCCCCC"/>
    <a:srgbClr val="666666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8" autoAdjust="0"/>
    <p:restoredTop sz="66369" autoAdjust="0"/>
  </p:normalViewPr>
  <p:slideViewPr>
    <p:cSldViewPr snapToGrid="0" snapToObjects="1">
      <p:cViewPr varScale="1">
        <p:scale>
          <a:sx n="61" d="100"/>
          <a:sy n="61" d="100"/>
        </p:scale>
        <p:origin x="1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Not to be confused with a cryogenically cooled system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666666"/>
                </a:solidFill>
              </a:rPr>
              <a:t>Trivia: at full mass flow; 2.7 kg/s, and given pressure, the full system volume is circulated every</a:t>
            </a:r>
            <a:r>
              <a:rPr lang="en-SE" dirty="0">
                <a:solidFill>
                  <a:srgbClr val="666666"/>
                </a:solidFill>
              </a:rPr>
              <a:t> 8-9 seconds</a:t>
            </a:r>
            <a:endParaRPr lang="en-GB" dirty="0">
              <a:solidFill>
                <a:srgbClr val="666666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707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When the density of the media changes, the critical vibrations move as well.</a:t>
            </a:r>
            <a:br>
              <a:rPr lang="en-GB" sz="1200" dirty="0"/>
            </a:br>
            <a:endParaRPr lang="en-GB" sz="1200" dirty="0"/>
          </a:p>
          <a:p>
            <a:pPr marL="0" indent="0">
              <a:buNone/>
            </a:pPr>
            <a:r>
              <a:rPr lang="en-GB" sz="1200" dirty="0"/>
              <a:t>To save on helium, Helium 95% was initially used until the system was more stable and leak tight. Further testing made use of Helium 4.6 (99.996% He)</a:t>
            </a:r>
          </a:p>
          <a:p>
            <a:pPr marL="0" indent="0">
              <a:buNone/>
            </a:pPr>
            <a:r>
              <a:rPr lang="en-GB" sz="1200" dirty="0"/>
              <a:t>The air content of the Helium 95% had a huge impact on the density and was approximately 32% heavier than He 4.6 due to the air content. </a:t>
            </a:r>
            <a:br>
              <a:rPr lang="en-GB" sz="1200" dirty="0"/>
            </a:br>
            <a:br>
              <a:rPr lang="en-GB" sz="1200" dirty="0"/>
            </a:br>
            <a:r>
              <a:rPr lang="en-GB" sz="1200" dirty="0"/>
              <a:t>Another vibrational impact was found when running the system in bypass instead of through the target wheel as the system volume was different.</a:t>
            </a:r>
            <a:br>
              <a:rPr lang="en-GB" sz="1200" dirty="0"/>
            </a:br>
            <a:br>
              <a:rPr lang="en-GB" sz="1200" dirty="0"/>
            </a:br>
            <a:r>
              <a:rPr lang="en-GB" sz="1200" dirty="0"/>
              <a:t>When commissioning with beam, the vibrations will move again, but the team is prepared and the  strategy and method is defined.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647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20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666666"/>
                </a:solidFill>
              </a:rPr>
              <a:t>Trivia: the density of air at atmospheric conditions is approximately the same as helium at 8 bar (a)</a:t>
            </a:r>
            <a:endParaRPr lang="en-GB" sz="1100" dirty="0">
              <a:solidFill>
                <a:srgbClr val="666666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608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264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37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454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693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4866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59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large industrial plant with pipes and valves&#10;&#10;AI-generated content may be incorrect.">
            <a:extLst>
              <a:ext uri="{FF2B5EF4-FFF2-40B4-BE49-F238E27FC236}">
                <a16:creationId xmlns:a16="http://schemas.microsoft.com/office/drawing/2014/main" id="{AEAF638D-8703-6D4D-3A63-339E91E101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448B1-A95D-48A6-8621-DD3A559DD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2CEFF-A5E3-04C0-8CDA-4B174CE19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91B47B-48E2-84C1-1B6F-9062931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Helium Cooling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C5C39-51E6-80C6-9BA8-EDC04A4AD8C5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2F2C1D-E9AA-0106-B70F-54D9A909DD35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large pipes in a factory&#10;&#10;AI-generated content may be incorrect.">
            <a:extLst>
              <a:ext uri="{FF2B5EF4-FFF2-40B4-BE49-F238E27FC236}">
                <a16:creationId xmlns:a16="http://schemas.microsoft.com/office/drawing/2014/main" id="{180AC16A-4EDF-2949-B139-EC4C6CC5A1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2DEBA-24FA-2253-39D3-BF1AB6EB3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FB49C-9738-CAE9-6732-99C0E41F5E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8D6D14-F624-3943-4980-B3739642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loop filter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DEEBC-3B12-0A9E-436D-769D6D3CAADC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3D3CF0-1BBB-FB53-A136-DD11D6E25EAC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round structure with many objects&#10;&#10;AI-generated content may be incorrect.">
            <a:extLst>
              <a:ext uri="{FF2B5EF4-FFF2-40B4-BE49-F238E27FC236}">
                <a16:creationId xmlns:a16="http://schemas.microsoft.com/office/drawing/2014/main" id="{4A26D2C0-E708-A458-5E2B-603B11EBA8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88D65-8DDA-12FC-1454-9A6931BDEC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42449-D309-413F-5D98-8F5F6BFCF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5B77C1-CB87-2BAB-7F92-4FAB0B08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Wheel connection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2DA02-F67C-C38E-3B1F-4BA987E41091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62E043-A1F7-67A9-0EE5-2A5141A912E9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B7E76-56E7-CD08-D191-51BB86B4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pipes in a factory&#10;&#10;AI-generated content may be incorrect.">
            <a:extLst>
              <a:ext uri="{FF2B5EF4-FFF2-40B4-BE49-F238E27FC236}">
                <a16:creationId xmlns:a16="http://schemas.microsoft.com/office/drawing/2014/main" id="{1AFC07CE-1F8B-C847-5993-21B9C5CB2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734" y="1438101"/>
            <a:ext cx="2588998" cy="345199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9A91B9-775E-FA7D-20E6-11E05F13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Layout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96C01A8-1A59-73F2-8B5C-A3864C9A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6EF0FF-9C42-C8DA-0533-4C51F799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B73C593-1159-2F01-F4F2-4CEA8BAEEF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Target Helium Cooling System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D69ED63-BB04-235E-DA15-E4DD37CB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pic>
        <p:nvPicPr>
          <p:cNvPr id="105" name="Picture 104" descr="A diagram of a machine&#10;&#10;AI-generated content may be incorrect.">
            <a:extLst>
              <a:ext uri="{FF2B5EF4-FFF2-40B4-BE49-F238E27FC236}">
                <a16:creationId xmlns:a16="http://schemas.microsoft.com/office/drawing/2014/main" id="{35D61FB3-F829-E610-412D-7F36B578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04"/>
          <a:stretch>
            <a:fillRect/>
          </a:stretch>
        </p:blipFill>
        <p:spPr>
          <a:xfrm>
            <a:off x="1103709" y="1293745"/>
            <a:ext cx="7803117" cy="4859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DEF88B-FF7A-BDDA-3CD6-46BEFF8A8B8E}"/>
              </a:ext>
            </a:extLst>
          </p:cNvPr>
          <p:cNvSpPr/>
          <p:nvPr/>
        </p:nvSpPr>
        <p:spPr>
          <a:xfrm>
            <a:off x="1195647" y="1318459"/>
            <a:ext cx="1349845" cy="2519515"/>
          </a:xfrm>
          <a:prstGeom prst="rect">
            <a:avLst/>
          </a:prstGeom>
          <a:noFill/>
          <a:ln w="28575">
            <a:solidFill>
              <a:srgbClr val="2899DD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BB251-FF3B-BBB9-1833-BB5F6B32C28A}"/>
              </a:ext>
            </a:extLst>
          </p:cNvPr>
          <p:cNvCxnSpPr>
            <a:cxnSpLocks/>
          </p:cNvCxnSpPr>
          <p:nvPr/>
        </p:nvCxnSpPr>
        <p:spPr>
          <a:xfrm>
            <a:off x="2545492" y="1318405"/>
            <a:ext cx="6678242" cy="128011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F9B7C3D6-FE2E-441C-CB7E-71F19C331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033" y="3862688"/>
            <a:ext cx="3233351" cy="242501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AA79FDA-4ED4-62D4-7195-322CAE177C41}"/>
              </a:ext>
            </a:extLst>
          </p:cNvPr>
          <p:cNvSpPr/>
          <p:nvPr/>
        </p:nvSpPr>
        <p:spPr>
          <a:xfrm>
            <a:off x="5802288" y="4786855"/>
            <a:ext cx="1068069" cy="1140119"/>
          </a:xfrm>
          <a:prstGeom prst="rect">
            <a:avLst/>
          </a:prstGeom>
          <a:noFill/>
          <a:ln w="28575">
            <a:solidFill>
              <a:srgbClr val="2899DD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4C74CC-3C3F-6F8B-B530-7D40410EF4B2}"/>
              </a:ext>
            </a:extLst>
          </p:cNvPr>
          <p:cNvCxnSpPr>
            <a:cxnSpLocks/>
          </p:cNvCxnSpPr>
          <p:nvPr/>
        </p:nvCxnSpPr>
        <p:spPr>
          <a:xfrm flipV="1">
            <a:off x="6862204" y="3871002"/>
            <a:ext cx="1984829" cy="915853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C603BF-A876-BC1B-6DB3-5C9F14236EA0}"/>
              </a:ext>
            </a:extLst>
          </p:cNvPr>
          <p:cNvCxnSpPr>
            <a:cxnSpLocks/>
          </p:cNvCxnSpPr>
          <p:nvPr/>
        </p:nvCxnSpPr>
        <p:spPr>
          <a:xfrm>
            <a:off x="6862204" y="5923559"/>
            <a:ext cx="1964346" cy="325020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machine in a factory&#10;&#10;AI-generated content may be incorrect.">
            <a:extLst>
              <a:ext uri="{FF2B5EF4-FFF2-40B4-BE49-F238E27FC236}">
                <a16:creationId xmlns:a16="http://schemas.microsoft.com/office/drawing/2014/main" id="{2833784A-3DFA-B206-1D0E-47D99A36E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734" y="1611748"/>
            <a:ext cx="2588998" cy="345199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C31356-901B-D9F9-A517-5476C52A08F7}"/>
              </a:ext>
            </a:extLst>
          </p:cNvPr>
          <p:cNvSpPr/>
          <p:nvPr/>
        </p:nvSpPr>
        <p:spPr>
          <a:xfrm>
            <a:off x="6870357" y="1230761"/>
            <a:ext cx="1068069" cy="1140119"/>
          </a:xfrm>
          <a:prstGeom prst="rect">
            <a:avLst/>
          </a:prstGeom>
          <a:noFill/>
          <a:ln w="28575">
            <a:solidFill>
              <a:srgbClr val="2899DD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FA0DC1-31AA-244B-04BD-43C8D04D17BF}"/>
              </a:ext>
            </a:extLst>
          </p:cNvPr>
          <p:cNvCxnSpPr>
            <a:cxnSpLocks/>
          </p:cNvCxnSpPr>
          <p:nvPr/>
        </p:nvCxnSpPr>
        <p:spPr>
          <a:xfrm>
            <a:off x="7901881" y="2369173"/>
            <a:ext cx="1321853" cy="2686257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6FF7BE-5BBD-E69B-07A6-DA512CD30550}"/>
              </a:ext>
            </a:extLst>
          </p:cNvPr>
          <p:cNvCxnSpPr>
            <a:cxnSpLocks/>
          </p:cNvCxnSpPr>
          <p:nvPr/>
        </p:nvCxnSpPr>
        <p:spPr>
          <a:xfrm>
            <a:off x="7938426" y="1244317"/>
            <a:ext cx="1282617" cy="359117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B5C0F3B-CEA4-48A0-3528-D60301760F1C}"/>
              </a:ext>
            </a:extLst>
          </p:cNvPr>
          <p:cNvSpPr/>
          <p:nvPr/>
        </p:nvSpPr>
        <p:spPr>
          <a:xfrm>
            <a:off x="4471232" y="3063535"/>
            <a:ext cx="1068069" cy="807468"/>
          </a:xfrm>
          <a:prstGeom prst="rect">
            <a:avLst/>
          </a:prstGeom>
          <a:noFill/>
          <a:ln w="28575">
            <a:solidFill>
              <a:srgbClr val="2899DD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A blue box in a room&#10;&#10;AI-generated content may be incorrect.">
            <a:extLst>
              <a:ext uri="{FF2B5EF4-FFF2-40B4-BE49-F238E27FC236}">
                <a16:creationId xmlns:a16="http://schemas.microsoft.com/office/drawing/2014/main" id="{9ACD4739-B7B0-3AE6-BC84-D705764F6E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590"/>
          <a:stretch>
            <a:fillRect/>
          </a:stretch>
        </p:blipFill>
        <p:spPr>
          <a:xfrm>
            <a:off x="8847033" y="1961805"/>
            <a:ext cx="3233351" cy="321574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0B3C9E-43DE-8085-2DD7-74B9587AB37E}"/>
              </a:ext>
            </a:extLst>
          </p:cNvPr>
          <p:cNvCxnSpPr>
            <a:cxnSpLocks/>
          </p:cNvCxnSpPr>
          <p:nvPr/>
        </p:nvCxnSpPr>
        <p:spPr>
          <a:xfrm>
            <a:off x="5539301" y="3865261"/>
            <a:ext cx="3300438" cy="1309524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515D32-2FA5-DED8-6AA8-955CE40AAB37}"/>
              </a:ext>
            </a:extLst>
          </p:cNvPr>
          <p:cNvCxnSpPr>
            <a:cxnSpLocks/>
          </p:cNvCxnSpPr>
          <p:nvPr/>
        </p:nvCxnSpPr>
        <p:spPr>
          <a:xfrm flipV="1">
            <a:off x="5532007" y="1972739"/>
            <a:ext cx="3315026" cy="1090796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4B8CE89-AF88-4B21-0E06-5E4BFD37FEE5}"/>
              </a:ext>
            </a:extLst>
          </p:cNvPr>
          <p:cNvSpPr txBox="1"/>
          <p:nvPr/>
        </p:nvSpPr>
        <p:spPr>
          <a:xfrm rot="20101208">
            <a:off x="3917311" y="4383656"/>
            <a:ext cx="19895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Future installation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7F1593-40DE-ADED-34EF-B64645488CDB}"/>
              </a:ext>
            </a:extLst>
          </p:cNvPr>
          <p:cNvCxnSpPr>
            <a:cxnSpLocks/>
          </p:cNvCxnSpPr>
          <p:nvPr/>
        </p:nvCxnSpPr>
        <p:spPr>
          <a:xfrm>
            <a:off x="2545492" y="3862688"/>
            <a:ext cx="6678242" cy="1027410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0E9C789-D25E-DA50-8B8E-1F490EE6A4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949" t="12236" r="38006" b="34546"/>
          <a:stretch>
            <a:fillRect/>
          </a:stretch>
        </p:blipFill>
        <p:spPr>
          <a:xfrm>
            <a:off x="9815433" y="1716564"/>
            <a:ext cx="2044873" cy="45256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374DE-BB6C-0860-3D39-7D488AF6E297}"/>
              </a:ext>
            </a:extLst>
          </p:cNvPr>
          <p:cNvSpPr/>
          <p:nvPr/>
        </p:nvSpPr>
        <p:spPr>
          <a:xfrm>
            <a:off x="7771670" y="3740569"/>
            <a:ext cx="1068069" cy="2313390"/>
          </a:xfrm>
          <a:prstGeom prst="rect">
            <a:avLst/>
          </a:prstGeom>
          <a:noFill/>
          <a:ln w="28575">
            <a:solidFill>
              <a:srgbClr val="2899DD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1C0DA5-F331-DF47-B8D3-4F78307011D7}"/>
              </a:ext>
            </a:extLst>
          </p:cNvPr>
          <p:cNvCxnSpPr>
            <a:cxnSpLocks/>
          </p:cNvCxnSpPr>
          <p:nvPr/>
        </p:nvCxnSpPr>
        <p:spPr>
          <a:xfrm flipV="1">
            <a:off x="8831489" y="1732061"/>
            <a:ext cx="983944" cy="2008508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108F00-9BB5-FD6F-EA8F-F6A2F0278A4B}"/>
              </a:ext>
            </a:extLst>
          </p:cNvPr>
          <p:cNvCxnSpPr>
            <a:cxnSpLocks/>
          </p:cNvCxnSpPr>
          <p:nvPr/>
        </p:nvCxnSpPr>
        <p:spPr>
          <a:xfrm>
            <a:off x="8833844" y="6053959"/>
            <a:ext cx="974295" cy="187569"/>
          </a:xfrm>
          <a:prstGeom prst="line">
            <a:avLst/>
          </a:prstGeom>
          <a:ln w="28575">
            <a:solidFill>
              <a:srgbClr val="2899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647BDC1-7475-E6DF-5741-87E1E0BB5613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D94D4E-6016-BCEC-5625-451CDEE30D93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3" grpId="0" animBg="1"/>
      <p:bldP spid="23" grpId="1" animBg="1"/>
      <p:bldP spid="29" grpId="0" animBg="1"/>
      <p:bldP spid="29" grpId="1" animBg="1"/>
      <p:bldP spid="35" grpId="0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A719-E30B-E8FB-CC87-75FC2C47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and Commissioning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1892E-7B93-A038-842B-EA3219F8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DC9B-AE23-8F5B-D08F-32780972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60314-B24F-C894-3E92-F8B0378FD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September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50F0B-C6F7-1910-33B5-AC8A061C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719648" cy="476806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Functions and interactions verified together with all supporting systems:</a:t>
            </a:r>
          </a:p>
          <a:p>
            <a:pPr marL="0" indent="0">
              <a:buNone/>
            </a:pPr>
            <a:endParaRPr lang="en-GB" sz="14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400" dirty="0"/>
              <a:t>Pressure control system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400" dirty="0"/>
              <a:t>Helium Injection System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400" dirty="0"/>
              <a:t>Helium Purification System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400" dirty="0"/>
              <a:t>Water Cooling Systems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400" dirty="0"/>
              <a:t>Safety Systems</a:t>
            </a:r>
          </a:p>
          <a:p>
            <a:pPr marL="82550" lvl="1" indent="0">
              <a:buNone/>
            </a:pPr>
            <a:endParaRPr lang="en-GB" sz="1400" dirty="0"/>
          </a:p>
          <a:p>
            <a:pPr marL="82550" lvl="1" indent="0">
              <a:buNone/>
            </a:pPr>
            <a:r>
              <a:rPr lang="en-GB" sz="2400" dirty="0"/>
              <a:t>Operation worked well up to the helium design flow for 5 MW beam power; 2,7 kg/s.</a:t>
            </a:r>
          </a:p>
          <a:p>
            <a:pPr marL="82550" lvl="1" indent="0">
              <a:buNone/>
            </a:pPr>
            <a:br>
              <a:rPr lang="en-GB" sz="2400" dirty="0"/>
            </a:br>
            <a:endParaRPr lang="en-GB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B26E3B-E26D-8545-291F-BE8290E2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7D695-963B-C97F-1C6A-B62035654371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F4105A-3530-E00D-3F3F-EC2EA8C5FA49}"/>
              </a:ext>
            </a:extLst>
          </p:cNvPr>
          <p:cNvSpPr/>
          <p:nvPr/>
        </p:nvSpPr>
        <p:spPr>
          <a:xfrm>
            <a:off x="7092805" y="6413416"/>
            <a:ext cx="9398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C8BF-DB55-1B0B-E280-CD4F753B8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E5BE-526D-0E5B-0B8C-291E20D3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and Commissioning findings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B2788-55C2-41F3-C667-896E6B7E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3A246-10E5-A51D-F65B-F0AC7E23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41C3D0-2453-50D3-D9B6-2EC1CD02D0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Understanding the personality of the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08ADBF-737A-645F-F57B-A4175CD2B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07584" cy="476806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SE" sz="2400" dirty="0"/>
              <a:t>Sensitive to variations in operating parameters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200" dirty="0"/>
              <a:t>pressure losses, flow-induced effects and vibration phenomena</a:t>
            </a:r>
          </a:p>
          <a:p>
            <a:pPr marL="0" indent="0">
              <a:buNone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Largest outcome  - to adjust conditions to be able to minimise impact from vibrations, leading to future installations and improvements  </a:t>
            </a:r>
            <a:endParaRPr lang="en-SE" sz="2400" dirty="0"/>
          </a:p>
          <a:p>
            <a:pPr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Initially unstable until the main critical vibrations were identified and a running of the system where those vibrations were passed quickly, was defined.</a:t>
            </a:r>
          </a:p>
          <a:p>
            <a:pPr marL="0" indent="0">
              <a:buNone/>
            </a:pPr>
            <a:endParaRPr lang="en-SE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1E51F-A915-182C-D538-F4E998A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A7ED4-5001-9026-931F-F1E0B5811656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3B1A88-F4E8-8600-9E41-06B15232D5DF}"/>
              </a:ext>
            </a:extLst>
          </p:cNvPr>
          <p:cNvSpPr/>
          <p:nvPr/>
        </p:nvSpPr>
        <p:spPr>
          <a:xfrm>
            <a:off x="7092805" y="6413416"/>
            <a:ext cx="9398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F236A-79BB-0DFC-A19E-BF88D1E2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D04D-F7ED-07F1-35DE-DB7CA5A2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Vibrations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56E20-6790-D9C5-77FC-44CC9003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01193-40F2-CDF6-54B4-835F4553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8334D-FEB4-E3BF-4CBA-14DC85BF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Media density, volume and heat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44BA1-509A-A24E-0838-8B6C38A03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384092" cy="476806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Media density impact – Helium 95% vs Helium 4.6 (99.996%)</a:t>
            </a:r>
            <a:br>
              <a:rPr lang="en-GB" sz="2400" dirty="0"/>
            </a:b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Running in bypass vs. through the target wheel</a:t>
            </a:r>
          </a:p>
          <a:p>
            <a:pPr marL="82550" lvl="1" indent="0">
              <a:buNone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Commissioning with beam – upcoming challenges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BE5DF-60CA-10F2-10D4-16B2203A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9F0BF4-7BB8-8C33-1B9A-F2E21C326F5B}"/>
              </a:ext>
            </a:extLst>
          </p:cNvPr>
          <p:cNvSpPr/>
          <p:nvPr/>
        </p:nvSpPr>
        <p:spPr>
          <a:xfrm>
            <a:off x="8113235" y="6413416"/>
            <a:ext cx="12827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EEBF8-BF10-6A80-0323-C7BE66082E82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</p:spTree>
    <p:extLst>
      <p:ext uri="{BB962C8B-B14F-4D97-AF65-F5344CB8AC3E}">
        <p14:creationId xmlns:p14="http://schemas.microsoft.com/office/powerpoint/2010/main" val="27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77199249-CCD8-F408-164F-61C35C1DE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0FAC-2CC5-26A3-D0EA-420F82A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drop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C927-871C-99A1-A2BC-79084A6E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DABD-9F63-8D28-6D56-6A4640D5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DB7E-CE0D-3902-D310-34DFA01DAC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Turbo vs screw compressor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D7051-3F48-9EAE-297B-D0470267B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07584" cy="4768062"/>
          </a:xfrm>
        </p:spPr>
        <p:txBody>
          <a:bodyPr/>
          <a:lstStyle/>
          <a:p>
            <a:pPr marL="0" indent="0">
              <a:buNone/>
            </a:pPr>
            <a:r>
              <a:rPr lang="en-SE" sz="2400" dirty="0"/>
              <a:t>The main THCS Target Helium Cooling System is designed to minimise pressure drops.</a:t>
            </a:r>
            <a:br>
              <a:rPr lang="en-SE" sz="2400" dirty="0"/>
            </a:br>
            <a:endParaRPr lang="en-SE" sz="2400" dirty="0"/>
          </a:p>
          <a:p>
            <a:pPr marL="0" indent="0">
              <a:buNone/>
            </a:pPr>
            <a:r>
              <a:rPr lang="en-SE" sz="2400" dirty="0"/>
              <a:t>The screw compressor requires a pressure drop over the system. This is not expected to be needed when running with the turbo machines.</a:t>
            </a:r>
          </a:p>
          <a:p>
            <a:pPr marL="0" indent="0">
              <a:buNone/>
            </a:pPr>
            <a:endParaRPr lang="en-SE" sz="2400" dirty="0"/>
          </a:p>
          <a:p>
            <a:pPr marL="0" indent="0">
              <a:buNone/>
            </a:pPr>
            <a:r>
              <a:rPr lang="en-SE" sz="2400" dirty="0"/>
              <a:t>Solution: restrict the flow to a valve feeding the compressor</a:t>
            </a:r>
          </a:p>
          <a:p>
            <a:pPr marL="0" indent="0">
              <a:buNone/>
            </a:pPr>
            <a:endParaRPr lang="en-SE" sz="2400" dirty="0"/>
          </a:p>
          <a:p>
            <a:endParaRPr lang="en-SE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E1CE5D-6BAD-8EB2-7B59-30D07BAB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DAB627-A8D0-455D-48B2-50ABA5C4D02F}"/>
              </a:ext>
            </a:extLst>
          </p:cNvPr>
          <p:cNvSpPr/>
          <p:nvPr/>
        </p:nvSpPr>
        <p:spPr>
          <a:xfrm>
            <a:off x="8113235" y="6413416"/>
            <a:ext cx="12827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3C8F3-A84C-1826-3B2D-2B32E278B60B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</p:spTree>
    <p:extLst>
      <p:ext uri="{BB962C8B-B14F-4D97-AF65-F5344CB8AC3E}">
        <p14:creationId xmlns:p14="http://schemas.microsoft.com/office/powerpoint/2010/main" val="321959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5819-C477-9197-B7D7-C0BEF7ED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Operational modes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534DA-E773-646A-68B9-FF177F6A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618D4-3B61-B985-37CD-534B8349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404919-88C1-0794-559E-EF16918B9E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Filling vs running the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90BC4-1BAD-EA70-1FC4-2099666F3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The pressure control system is designed for filling and emptying the system quickly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Additionally, the pressure retention compressor is designed to handle maximum flow.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SE" sz="2400" dirty="0"/>
              <a:t>Solution: </a:t>
            </a:r>
            <a:r>
              <a:rPr lang="en-GB" sz="2400" dirty="0"/>
              <a:t>implement a bypass design with smaller valves to ensure a more stable flow and complement the system with an additional pressure retention compressor for normal operation conditions.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567FB8-A2B7-8C39-D1FC-C6F34A11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42A5FF-8578-8FAF-A772-D6F83BCD4745}"/>
              </a:ext>
            </a:extLst>
          </p:cNvPr>
          <p:cNvSpPr/>
          <p:nvPr/>
        </p:nvSpPr>
        <p:spPr>
          <a:xfrm>
            <a:off x="8113235" y="6413416"/>
            <a:ext cx="12827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05163-99C2-8509-DA08-AC48A09B630E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</p:spTree>
    <p:extLst>
      <p:ext uri="{BB962C8B-B14F-4D97-AF65-F5344CB8AC3E}">
        <p14:creationId xmlns:p14="http://schemas.microsoft.com/office/powerpoint/2010/main" val="20719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3813-F3C2-DFFF-0FE6-6995357D2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Status: Successfully commissioned under cold operational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C10DE-9FBE-6594-CEA3-AED015D9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07604-1292-126C-343B-7CEBF0DE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E5A53-7A89-CF99-69A9-BB3AD809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sz="2400" dirty="0"/>
              <a:t>Improvement possibilities identified: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SE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SE" sz="2400" dirty="0"/>
              <a:t>Introducing a regulating valve for pressure drop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SE" sz="2400" dirty="0"/>
              <a:t>dding bypasses to streamline the system for operation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sz="2400" dirty="0"/>
              <a:t>An additional smaller pressure retention compressor – more suitable for operational needs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SE" dirty="0"/>
          </a:p>
          <a:p>
            <a:endParaRPr lang="en-SE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575BE-F576-7460-8C8C-708A5FE0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23E126-E7E8-1533-F442-63F237334A10}"/>
              </a:ext>
            </a:extLst>
          </p:cNvPr>
          <p:cNvSpPr/>
          <p:nvPr/>
        </p:nvSpPr>
        <p:spPr>
          <a:xfrm>
            <a:off x="8113235" y="6413416"/>
            <a:ext cx="12827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A73FC-CA15-761B-73C6-7BF310F46E22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</p:spTree>
    <p:extLst>
      <p:ext uri="{BB962C8B-B14F-4D97-AF65-F5344CB8AC3E}">
        <p14:creationId xmlns:p14="http://schemas.microsoft.com/office/powerpoint/2010/main" val="3990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Cooling the ESS rotating tungsten target with high-temperature helium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From design to operational readiness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5244496"/>
            <a:ext cx="9737349" cy="873377"/>
          </a:xfrm>
        </p:spPr>
        <p:txBody>
          <a:bodyPr/>
          <a:lstStyle/>
          <a:p>
            <a:r>
              <a:rPr lang="en-GB" dirty="0"/>
              <a:t>PRESENTED BY Naja de la Cour on behalf of the team:</a:t>
            </a:r>
          </a:p>
          <a:p>
            <a:br>
              <a:rPr lang="en-GB" dirty="0"/>
            </a:br>
            <a:r>
              <a:rPr lang="en-GB" dirty="0"/>
              <a:t>Jaroslaw Fydrych, Mikael Olsson, Tomas Labuda, Kennet Lindström, Lóránt Horváth, Jimmy Lindahl, Jaime Arriagada, Sven Jönsson, Lennart Åström et. Al</a:t>
            </a:r>
            <a:r>
              <a:rPr lang="en-SE" dirty="0"/>
              <a:t>.</a:t>
            </a:r>
            <a:br>
              <a:rPr lang="en-GB" dirty="0"/>
            </a:b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2026-04-13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4DFF-607F-D9B8-1498-AF7A016D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79B-2174-5673-B683-DD8D9F97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Ready for Beam On Target (BOT)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5E5E0-E2EC-CE12-AB8B-E5AB24DD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576B6-7BD2-EF65-BB25-3DD16929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8A6A5-BDA4-5B28-EC42-3B1739F155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Readiness for operation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60B588-B86A-B661-0927-44678B7EF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01139-A372-8AAD-FF77-28C2E4E2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9493161-B870-D853-2C9F-5F2AD750FF11}"/>
              </a:ext>
            </a:extLst>
          </p:cNvPr>
          <p:cNvSpPr txBox="1">
            <a:spLocks/>
          </p:cNvSpPr>
          <p:nvPr/>
        </p:nvSpPr>
        <p:spPr>
          <a:xfrm>
            <a:off x="1246800" y="1714800"/>
            <a:ext cx="936578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Target Helium Cooling System is ready for operation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The team is preparing for additional challenges and learning opportunities for when the system is being subjected to heat and with the added volume of the turbo circulators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Several design improvements have been identified and will be implemented during ordinary maintenance periods, streamlining the design for optimal operation without impacting BOT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  <a:p>
            <a:endParaRPr lang="en-SE" dirty="0"/>
          </a:p>
          <a:p>
            <a:endParaRPr lang="en-SE" dirty="0"/>
          </a:p>
          <a:p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5DB4A8-5C10-5364-DBB1-A92D6FA749C8}"/>
              </a:ext>
            </a:extLst>
          </p:cNvPr>
          <p:cNvSpPr/>
          <p:nvPr/>
        </p:nvSpPr>
        <p:spPr>
          <a:xfrm>
            <a:off x="9325343" y="6413416"/>
            <a:ext cx="1282700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15764-1005-32AC-A112-582841027399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</p:spTree>
    <p:extLst>
      <p:ext uri="{BB962C8B-B14F-4D97-AF65-F5344CB8AC3E}">
        <p14:creationId xmlns:p14="http://schemas.microsoft.com/office/powerpoint/2010/main" val="23239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D82A1E4D-B406-EECF-21F8-E2B347D678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0FE37-9DD3-3555-20E3-C9D4F03E2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2ADB9-E371-2118-B42D-AC1CFE54E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889D4E-C0BF-81F8-F70F-544D6524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3578019" cy="657339"/>
          </a:xfrm>
          <a:solidFill>
            <a:schemeClr val="bg1">
              <a:alpha val="47565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Key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CE681-CDF0-C7B8-1F55-CCEC64C9DDF5}"/>
              </a:ext>
            </a:extLst>
          </p:cNvPr>
          <p:cNvSpPr txBox="1"/>
          <p:nvPr/>
        </p:nvSpPr>
        <p:spPr>
          <a:xfrm>
            <a:off x="689709" y="1340155"/>
            <a:ext cx="10648902" cy="529375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3600" dirty="0"/>
              <a:t>Include all modes of operation during design</a:t>
            </a:r>
          </a:p>
          <a:p>
            <a:pPr algn="l"/>
            <a:endParaRPr lang="en-GB" sz="3600" dirty="0"/>
          </a:p>
          <a:p>
            <a:pPr algn="l"/>
            <a:r>
              <a:rPr lang="en-GB" sz="3600" dirty="0"/>
              <a:t>Get to know your media</a:t>
            </a:r>
          </a:p>
          <a:p>
            <a:pPr algn="l"/>
            <a:endParaRPr lang="en-GB" sz="3600" dirty="0"/>
          </a:p>
          <a:p>
            <a:pPr algn="l"/>
            <a:r>
              <a:rPr lang="en-GB" sz="3600" dirty="0"/>
              <a:t>Don’t underestimate the importance of testing</a:t>
            </a:r>
          </a:p>
          <a:p>
            <a:pPr algn="l"/>
            <a:endParaRPr lang="en-GB" sz="3600" dirty="0">
              <a:solidFill>
                <a:srgbClr val="2899DD"/>
              </a:solidFill>
            </a:endParaRPr>
          </a:p>
          <a:p>
            <a:r>
              <a:rPr lang="en-GB" sz="3600" dirty="0"/>
              <a:t>Expect to make future upgrades</a:t>
            </a:r>
          </a:p>
          <a:p>
            <a:endParaRPr lang="en-GB" sz="3600" dirty="0"/>
          </a:p>
          <a:p>
            <a:r>
              <a:rPr lang="en-GB" sz="3600" dirty="0"/>
              <a:t>It’s not a problem, it’s a challenge</a:t>
            </a:r>
            <a:endParaRPr lang="en-GB" sz="2400" dirty="0">
              <a:solidFill>
                <a:srgbClr val="2899DD"/>
              </a:solidFill>
            </a:endParaRPr>
          </a:p>
          <a:p>
            <a:pPr algn="l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897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781A-55E7-27E7-C911-8B210900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5D72A-131D-B20F-9A69-A9ED8E85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 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D518E-42CC-20B9-4EE6-1ADF4199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A3A3F-118B-BBF3-6B66-6B41765E0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Basic design concept  of the Target Helium Cooling System (THCS)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Design evolution implementing the screw compressor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Installation in occupied areas</a:t>
            </a:r>
            <a:br>
              <a:rPr lang="en-GB" sz="2400" dirty="0"/>
            </a:br>
            <a:endParaRPr lang="en-GB" sz="2400" dirty="0"/>
          </a:p>
          <a:p>
            <a:pPr marL="0" indent="0">
              <a:buNone/>
            </a:pPr>
            <a:r>
              <a:rPr lang="en-GB" sz="2400" dirty="0"/>
              <a:t>Testing and commissioning experience with the screw compressor</a:t>
            </a:r>
            <a:br>
              <a:rPr lang="en-GB" sz="2400" dirty="0"/>
            </a:br>
            <a:endParaRPr lang="en-GB" sz="2400" dirty="0"/>
          </a:p>
          <a:p>
            <a:pPr marL="0" indent="0">
              <a:buNone/>
            </a:pPr>
            <a:r>
              <a:rPr lang="en-GB" sz="2400" dirty="0"/>
              <a:t>Readiness for beam on target with the screw compressor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603A42-F75D-81DE-165B-1206C97E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33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diagram of a machine&#10;&#10;AI-generated content may be incorrect.">
            <a:extLst>
              <a:ext uri="{FF2B5EF4-FFF2-40B4-BE49-F238E27FC236}">
                <a16:creationId xmlns:a16="http://schemas.microsoft.com/office/drawing/2014/main" id="{DE179CB7-DAB8-02B9-7405-94F0EECF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04"/>
          <a:stretch>
            <a:fillRect/>
          </a:stretch>
        </p:blipFill>
        <p:spPr>
          <a:xfrm>
            <a:off x="693813" y="1413605"/>
            <a:ext cx="8041479" cy="50083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Layout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Target Helium Cooling System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DD3787C-43DD-B04E-D5ED-DB75FCA5E78E}"/>
              </a:ext>
            </a:extLst>
          </p:cNvPr>
          <p:cNvSpPr txBox="1"/>
          <p:nvPr/>
        </p:nvSpPr>
        <p:spPr>
          <a:xfrm>
            <a:off x="8735292" y="1628182"/>
            <a:ext cx="3362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rgbClr val="666666"/>
                </a:solidFill>
              </a:rPr>
              <a:t>KEY DATA</a:t>
            </a: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Media: Helium</a:t>
            </a: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Mass flow: 1.8-2.7 kg/s</a:t>
            </a: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Temperature: 40-240℃</a:t>
            </a: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Pressure: 7 – 11 bar(a)</a:t>
            </a: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Volume 16-18 m</a:t>
            </a:r>
            <a:r>
              <a:rPr lang="en-GB" sz="2400" baseline="30000" dirty="0">
                <a:solidFill>
                  <a:srgbClr val="666666"/>
                </a:solidFill>
              </a:rPr>
              <a:t>3</a:t>
            </a:r>
            <a:endParaRPr lang="en-GB" sz="2400" dirty="0">
              <a:solidFill>
                <a:srgbClr val="666666"/>
              </a:solidFill>
            </a:endParaRP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Heat load: 3 MW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FEEB2-E0F2-BFC5-EFA3-E2085B38B983}"/>
              </a:ext>
            </a:extLst>
          </p:cNvPr>
          <p:cNvSpPr txBox="1"/>
          <p:nvPr/>
        </p:nvSpPr>
        <p:spPr>
          <a:xfrm rot="20101208">
            <a:off x="3815687" y="4701574"/>
            <a:ext cx="19895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Future installation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597F4-1924-75C1-F181-B0752E94846B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25AAB4-A676-2418-7A6D-116C89EA0B16}"/>
              </a:ext>
            </a:extLst>
          </p:cNvPr>
          <p:cNvSpPr/>
          <p:nvPr/>
        </p:nvSpPr>
        <p:spPr>
          <a:xfrm>
            <a:off x="4859796" y="6400716"/>
            <a:ext cx="923913" cy="426024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83798-8ABB-DCC1-6A0F-B7AED9B7A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90C4F6-838F-FAFC-AAC6-623D726D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evolution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D258663-F8EA-9C8D-79ED-14214A16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DC2DF43-3902-FD81-EF96-B1E17CD0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48D05B0-32AC-C082-B3FC-E43DC3C57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Implementing the screw compressor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62F9B48-F112-D609-19FB-63DB72E1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44407-0FBD-5AE2-B827-3AD9935A1A1F}"/>
              </a:ext>
            </a:extLst>
          </p:cNvPr>
          <p:cNvSpPr txBox="1"/>
          <p:nvPr/>
        </p:nvSpPr>
        <p:spPr>
          <a:xfrm>
            <a:off x="1195647" y="1643449"/>
            <a:ext cx="1043206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rgbClr val="666666"/>
                </a:solidFill>
              </a:rPr>
              <a:t>As a redundancy to the turbo compressors, it was decided to implement an oil-free* screw compressor at a late stage in the project. </a:t>
            </a:r>
          </a:p>
          <a:p>
            <a:endParaRPr lang="en-GB" sz="2400" dirty="0">
              <a:solidFill>
                <a:srgbClr val="666666"/>
              </a:solidFill>
            </a:endParaRPr>
          </a:p>
          <a:p>
            <a:pPr algn="l"/>
            <a:r>
              <a:rPr lang="en-GB" sz="2400" dirty="0">
                <a:solidFill>
                  <a:srgbClr val="666666"/>
                </a:solidFill>
              </a:rPr>
              <a:t>The original design was adapted for operation with the turbo-circulator only, and the implementation of an additional compressor with support systems heavily impacted several installed systems.</a:t>
            </a:r>
          </a:p>
          <a:p>
            <a:pPr algn="l"/>
            <a:endParaRPr lang="en-GB" sz="2400" dirty="0">
              <a:solidFill>
                <a:srgbClr val="666666"/>
              </a:solidFill>
            </a:endParaRPr>
          </a:p>
          <a:p>
            <a:r>
              <a:rPr lang="en-GB" sz="2400" dirty="0">
                <a:solidFill>
                  <a:srgbClr val="666666"/>
                </a:solidFill>
              </a:rPr>
              <a:t>The compressor is of a standard design but customised for helium use and was chosen for reliability and for diversifying of the system.</a:t>
            </a:r>
          </a:p>
          <a:p>
            <a:endParaRPr lang="en-GB" dirty="0">
              <a:solidFill>
                <a:srgbClr val="666666"/>
              </a:solidFill>
            </a:endParaRPr>
          </a:p>
          <a:p>
            <a:endParaRPr lang="en-GB" dirty="0">
              <a:solidFill>
                <a:srgbClr val="666666"/>
              </a:solidFill>
            </a:endParaRPr>
          </a:p>
          <a:p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*Compression is oil free, gear-box is lubricated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1F7A8-908F-B90C-7FD6-427DA83B7572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3B9DFC-3A29-E086-82E7-AD150B4C4C2E}"/>
              </a:ext>
            </a:extLst>
          </p:cNvPr>
          <p:cNvSpPr/>
          <p:nvPr/>
        </p:nvSpPr>
        <p:spPr>
          <a:xfrm>
            <a:off x="4859796" y="6400716"/>
            <a:ext cx="923913" cy="426024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A4A337F-E4CE-736C-DF26-4B0FDBB5F513}"/>
              </a:ext>
            </a:extLst>
          </p:cNvPr>
          <p:cNvCxnSpPr/>
          <p:nvPr/>
        </p:nvCxnSpPr>
        <p:spPr>
          <a:xfrm>
            <a:off x="1195647" y="1990187"/>
            <a:ext cx="221811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D0EFA343-7E8D-0BAF-C3DD-5C4C9B362C4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3413760" y="1990187"/>
            <a:ext cx="1021080" cy="381000"/>
          </a:xfrm>
          <a:prstGeom prst="bentConnector3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A2713415-2096-F879-6928-1BB8AABEFFFF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3413762" y="1420055"/>
            <a:ext cx="1021078" cy="57013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97D0C5DD-B26E-97DE-CD10-5813C49E806F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6629400" y="1990187"/>
            <a:ext cx="938040" cy="38100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DF22BA3C-AD2F-88C0-16E1-0B7047E94E63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6629400" y="1420055"/>
            <a:ext cx="938040" cy="57013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D504A3F-7594-B4EC-266A-DD2085E21AC5}"/>
              </a:ext>
            </a:extLst>
          </p:cNvPr>
          <p:cNvSpPr/>
          <p:nvPr/>
        </p:nvSpPr>
        <p:spPr>
          <a:xfrm>
            <a:off x="4030503" y="2617199"/>
            <a:ext cx="897559" cy="811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C182FFBA-204E-F17D-8388-D53670A4DFF5}"/>
              </a:ext>
            </a:extLst>
          </p:cNvPr>
          <p:cNvSpPr/>
          <p:nvPr/>
        </p:nvSpPr>
        <p:spPr>
          <a:xfrm>
            <a:off x="6474229" y="1137885"/>
            <a:ext cx="1507376" cy="16673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C3FEBCF-0EA1-CE00-27B6-25FF46D1AE03}"/>
              </a:ext>
            </a:extLst>
          </p:cNvPr>
          <p:cNvSpPr/>
          <p:nvPr/>
        </p:nvSpPr>
        <p:spPr>
          <a:xfrm>
            <a:off x="2188629" y="3454162"/>
            <a:ext cx="524092" cy="8055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BA04420B-15F4-AE2A-4409-474FEF59EE74}"/>
              </a:ext>
            </a:extLst>
          </p:cNvPr>
          <p:cNvSpPr/>
          <p:nvPr/>
        </p:nvSpPr>
        <p:spPr>
          <a:xfrm>
            <a:off x="6535969" y="1302106"/>
            <a:ext cx="1114511" cy="22382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C5792F36-7645-8570-3259-DE5EB27E5D64}"/>
              </a:ext>
            </a:extLst>
          </p:cNvPr>
          <p:cNvSpPr/>
          <p:nvPr/>
        </p:nvSpPr>
        <p:spPr>
          <a:xfrm>
            <a:off x="5815531" y="2617199"/>
            <a:ext cx="397106" cy="1191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6D4CB903-1270-FB93-FB21-A49708F1EB09}"/>
              </a:ext>
            </a:extLst>
          </p:cNvPr>
          <p:cNvSpPr/>
          <p:nvPr/>
        </p:nvSpPr>
        <p:spPr>
          <a:xfrm>
            <a:off x="5034397" y="2617199"/>
            <a:ext cx="417886" cy="2465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63B2D4F-F85B-96D5-DD34-112FF26FED15}"/>
              </a:ext>
            </a:extLst>
          </p:cNvPr>
          <p:cNvCxnSpPr/>
          <p:nvPr/>
        </p:nvCxnSpPr>
        <p:spPr>
          <a:xfrm>
            <a:off x="7567440" y="1990187"/>
            <a:ext cx="187339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D5E6B0D0-809D-6C9F-BCB9-3CA0CFC82225}"/>
              </a:ext>
            </a:extLst>
          </p:cNvPr>
          <p:cNvSpPr/>
          <p:nvPr/>
        </p:nvSpPr>
        <p:spPr>
          <a:xfrm>
            <a:off x="1947604" y="4032512"/>
            <a:ext cx="1925955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Radioactive </a:t>
            </a:r>
            <a:r>
              <a:rPr lang="en-GB">
                <a:solidFill>
                  <a:schemeClr val="tx1"/>
                </a:solidFill>
              </a:rPr>
              <a:t>waste handling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6F92B7-E13C-8A04-CB78-B312A289E30C}"/>
              </a:ext>
            </a:extLst>
          </p:cNvPr>
          <p:cNvSpPr/>
          <p:nvPr/>
        </p:nvSpPr>
        <p:spPr>
          <a:xfrm>
            <a:off x="4018999" y="3525059"/>
            <a:ext cx="622189" cy="18034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55818B1-1BDB-5806-7F8C-CB98212423F7}"/>
              </a:ext>
            </a:extLst>
          </p:cNvPr>
          <p:cNvSpPr/>
          <p:nvPr/>
        </p:nvSpPr>
        <p:spPr>
          <a:xfrm>
            <a:off x="3229897" y="5082953"/>
            <a:ext cx="1659278" cy="923767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Oil </a:t>
            </a:r>
            <a:r>
              <a:rPr lang="en-GB">
                <a:solidFill>
                  <a:schemeClr val="tx1"/>
                </a:solidFill>
              </a:rPr>
              <a:t>detection system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99FDA6-7574-5FAF-8A7B-ED481628F295}"/>
              </a:ext>
            </a:extLst>
          </p:cNvPr>
          <p:cNvSpPr/>
          <p:nvPr/>
        </p:nvSpPr>
        <p:spPr>
          <a:xfrm>
            <a:off x="4434840" y="1039055"/>
            <a:ext cx="2194560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Turbo Circulators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5AE6851-63DC-0E0D-7546-6A2A47412036}"/>
              </a:ext>
            </a:extLst>
          </p:cNvPr>
          <p:cNvSpPr/>
          <p:nvPr/>
        </p:nvSpPr>
        <p:spPr>
          <a:xfrm>
            <a:off x="7743998" y="2275665"/>
            <a:ext cx="1507376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Cooling water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0DA2826B-C46A-A611-756D-54571F312F82}"/>
              </a:ext>
            </a:extLst>
          </p:cNvPr>
          <p:cNvSpPr/>
          <p:nvPr/>
        </p:nvSpPr>
        <p:spPr>
          <a:xfrm>
            <a:off x="2053244" y="2723946"/>
            <a:ext cx="2264612" cy="923767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Oil Separation system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E4BE0F0D-7E09-6D67-CA46-323996A73CF7}"/>
              </a:ext>
            </a:extLst>
          </p:cNvPr>
          <p:cNvSpPr/>
          <p:nvPr/>
        </p:nvSpPr>
        <p:spPr>
          <a:xfrm>
            <a:off x="5196581" y="4881747"/>
            <a:ext cx="1925955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  <a:prstDash val="lgDash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Physical interface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355DCEA-D8EC-9E21-49CB-466FFD49F4EB}"/>
              </a:ext>
            </a:extLst>
          </p:cNvPr>
          <p:cNvSpPr/>
          <p:nvPr/>
        </p:nvSpPr>
        <p:spPr>
          <a:xfrm>
            <a:off x="6435438" y="2424173"/>
            <a:ext cx="1114511" cy="18411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86E9155C-26E1-E273-9DFE-38A4F243A472}"/>
              </a:ext>
            </a:extLst>
          </p:cNvPr>
          <p:cNvSpPr/>
          <p:nvPr/>
        </p:nvSpPr>
        <p:spPr>
          <a:xfrm>
            <a:off x="7423438" y="3192170"/>
            <a:ext cx="1507376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  <a:prstDash val="lgDash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Controls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CF4867C6-03D5-EA26-82E8-A57CF6B93150}"/>
              </a:ext>
            </a:extLst>
          </p:cNvPr>
          <p:cNvSpPr/>
          <p:nvPr/>
        </p:nvSpPr>
        <p:spPr>
          <a:xfrm>
            <a:off x="5452283" y="3725751"/>
            <a:ext cx="1690197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Additional </a:t>
            </a:r>
            <a:r>
              <a:rPr lang="en-GB">
                <a:solidFill>
                  <a:schemeClr val="tx1"/>
                </a:solidFill>
              </a:rPr>
              <a:t>power supply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003B603-AE4C-AA33-39DF-8E166A1D1387}"/>
              </a:ext>
            </a:extLst>
          </p:cNvPr>
          <p:cNvSpPr/>
          <p:nvPr/>
        </p:nvSpPr>
        <p:spPr>
          <a:xfrm>
            <a:off x="4434840" y="1990187"/>
            <a:ext cx="2194560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Backup Circulator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5E433D-421C-1B50-7038-76C04EDA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Backup circulator background	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7C00121-4E22-BA29-30FF-B7940139DB97}"/>
              </a:ext>
            </a:extLst>
          </p:cNvPr>
          <p:cNvSpPr/>
          <p:nvPr/>
        </p:nvSpPr>
        <p:spPr>
          <a:xfrm>
            <a:off x="7423438" y="4029234"/>
            <a:ext cx="1507376" cy="762000"/>
          </a:xfrm>
          <a:prstGeom prst="roundRect">
            <a:avLst/>
          </a:prstGeom>
          <a:solidFill>
            <a:srgbClr val="2899DD"/>
          </a:solidFill>
          <a:ln w="28575">
            <a:solidFill>
              <a:srgbClr val="002060"/>
            </a:solidFill>
            <a:prstDash val="lgDash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Electrical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C8B5B-B4BF-89C1-8607-2BD7F17C9143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Design    Installation    Testing    Challenges    Success!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24058A-EF92-B8A3-179C-D0D00837CBF9}"/>
              </a:ext>
            </a:extLst>
          </p:cNvPr>
          <p:cNvSpPr/>
          <p:nvPr/>
        </p:nvSpPr>
        <p:spPr>
          <a:xfrm>
            <a:off x="4859796" y="6400716"/>
            <a:ext cx="923913" cy="426024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9" grpId="0" animBg="1"/>
      <p:bldP spid="84" grpId="0" animBg="1"/>
      <p:bldP spid="89" grpId="0" animBg="1"/>
      <p:bldP spid="93" grpId="0" animBg="1"/>
      <p:bldP spid="96" grpId="0" animBg="1"/>
      <p:bldP spid="83" grpId="0" animBg="1"/>
      <p:bldP spid="2" grpId="0" animBg="1"/>
      <p:bldP spid="3" grpId="0" animBg="1"/>
      <p:bldP spid="78" grpId="0" animBg="1"/>
      <p:bldP spid="76" grpId="0" animBg="1"/>
      <p:bldP spid="95" grpId="0" animBg="1"/>
      <p:bldP spid="9" grpId="0" animBg="1"/>
      <p:bldP spid="88" grpId="0" animBg="1"/>
      <p:bldP spid="92" grpId="0" animBg="1"/>
      <p:bldP spid="3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BB3C0BAF-F0F7-E8D0-8D2D-6396A6EBE1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D3B6A-0129-2180-D08C-6F2CE384B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B3AF1-EB3E-2E49-268A-057C00BC99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01ABB0-D9B7-29B5-B433-F3227183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406D8-F2AB-59DE-8107-DE6C1E893805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748275-5905-8C61-803F-BD97493C0D6B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5477-5F28-F071-50C6-E1342424C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F0AC0956-0B44-4D41-B0FC-4BD55E393E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4B3FF-3D2B-DF80-BB98-8B58FDEDF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9201E-6ACA-BC83-3C1F-A965A687F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C2F800-1B9C-D450-E0C5-F609791B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Compressor and oil skid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408054-04ED-1ABD-8E8E-495C05520B5E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54F843-9CF8-F72B-4F37-F3A9A19AF250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blue box in a room&#10;&#10;AI-generated content may be incorrect.">
            <a:extLst>
              <a:ext uri="{FF2B5EF4-FFF2-40B4-BE49-F238E27FC236}">
                <a16:creationId xmlns:a16="http://schemas.microsoft.com/office/drawing/2014/main" id="{80EAF8F9-AAE2-17FD-63E5-46FA25A15D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E43C1-EDA2-B5A6-200D-26E663A0B3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38823-5CA7-08C2-DC9F-5239F3D1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101936-3FA7-D91F-F74C-791D5D72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 hood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764906-96C9-E4EE-41E9-9930CD021C29}"/>
              </a:ext>
            </a:extLst>
          </p:cNvPr>
          <p:cNvSpPr txBox="1"/>
          <p:nvPr/>
        </p:nvSpPr>
        <p:spPr>
          <a:xfrm>
            <a:off x="4884736" y="6436144"/>
            <a:ext cx="66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Design    Installation    Testing    Challenges    Success!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5D68B8-1B6D-2ED7-2795-7DDA8BBE778C}"/>
              </a:ext>
            </a:extLst>
          </p:cNvPr>
          <p:cNvSpPr/>
          <p:nvPr/>
        </p:nvSpPr>
        <p:spPr>
          <a:xfrm>
            <a:off x="5795457" y="6400716"/>
            <a:ext cx="1328357" cy="404760"/>
          </a:xfrm>
          <a:prstGeom prst="ellipse">
            <a:avLst/>
          </a:prstGeom>
          <a:noFill/>
          <a:ln>
            <a:solidFill>
              <a:srgbClr val="289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S 1">
    <a:dk1>
      <a:srgbClr val="000000"/>
    </a:dk1>
    <a:lt1>
      <a:srgbClr val="FFFFFF"/>
    </a:lt1>
    <a:dk2>
      <a:srgbClr val="000000"/>
    </a:dk2>
    <a:lt2>
      <a:srgbClr val="FFFFFF"/>
    </a:lt2>
    <a:accent1>
      <a:srgbClr val="0099DC"/>
    </a:accent1>
    <a:accent2>
      <a:srgbClr val="003366"/>
    </a:accent2>
    <a:accent3>
      <a:srgbClr val="99BE00"/>
    </a:accent3>
    <a:accent4>
      <a:srgbClr val="006646"/>
    </a:accent4>
    <a:accent5>
      <a:srgbClr val="FF7D00"/>
    </a:accent5>
    <a:accent6>
      <a:srgbClr val="821482"/>
    </a:accent6>
    <a:hlink>
      <a:srgbClr val="0099DC"/>
    </a:hlink>
    <a:folHlink>
      <a:srgbClr val="0099D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</TotalTime>
  <Words>1079</Words>
  <Application>Microsoft Office PowerPoint</Application>
  <PresentationFormat>Widescreen</PresentationFormat>
  <Paragraphs>191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Office-tema</vt:lpstr>
      <vt:lpstr>PowerPoint Presentation</vt:lpstr>
      <vt:lpstr>Cooling the ESS rotating tungsten target with high-temperature helium</vt:lpstr>
      <vt:lpstr>Content</vt:lpstr>
      <vt:lpstr>Main Layout</vt:lpstr>
      <vt:lpstr>Design evolution</vt:lpstr>
      <vt:lpstr>Backup circulator background </vt:lpstr>
      <vt:lpstr>Installation</vt:lpstr>
      <vt:lpstr>Compressor and oil skid</vt:lpstr>
      <vt:lpstr>Sound hood</vt:lpstr>
      <vt:lpstr>Target Helium Cooling System</vt:lpstr>
      <vt:lpstr>Main loop filter</vt:lpstr>
      <vt:lpstr>Target Wheel connection</vt:lpstr>
      <vt:lpstr>Main Layout</vt:lpstr>
      <vt:lpstr>Testing and Commissioning</vt:lpstr>
      <vt:lpstr>Testing and Commissioning findings</vt:lpstr>
      <vt:lpstr>Vibrations</vt:lpstr>
      <vt:lpstr>Pressure drop</vt:lpstr>
      <vt:lpstr>Operational modes</vt:lpstr>
      <vt:lpstr>Status: Successfully commissioned under cold operational conditions</vt:lpstr>
      <vt:lpstr>Ready for Beam On Target (BOT)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Naja de la Cour</dc:creator>
  <cp:lastModifiedBy>Naja de la Cour</cp:lastModifiedBy>
  <cp:revision>49</cp:revision>
  <cp:lastPrinted>2019-03-08T10:27:30Z</cp:lastPrinted>
  <dcterms:created xsi:type="dcterms:W3CDTF">2026-03-25T08:59:13Z</dcterms:created>
  <dcterms:modified xsi:type="dcterms:W3CDTF">2026-04-13T11:52:04Z</dcterms:modified>
</cp:coreProperties>
</file>